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 id="256" r:id="rId4"/>
    <p:sldId id="270" r:id="rId5"/>
    <p:sldId id="257" r:id="rId6"/>
    <p:sldId id="271" r:id="rId7"/>
    <p:sldId id="262" r:id="rId8"/>
    <p:sldId id="266" r:id="rId9"/>
    <p:sldId id="263" r:id="rId10"/>
    <p:sldId id="264" r:id="rId11"/>
    <p:sldId id="265" r:id="rId12"/>
    <p:sldId id="267" r:id="rId13"/>
    <p:sldId id="272" r:id="rId14"/>
    <p:sldId id="273" r:id="rId15"/>
    <p:sldId id="274" r:id="rId16"/>
    <p:sldId id="275" r:id="rId1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99724B-4CF4-AE3F-A536-589DFE468D68}" name="Cajsa Aranäs" initials="CA" userId="S::cajsa.aranas@gu.se::1bdf1a7e-994c-4d98-bb3b-1454526e2235" providerId="AD"/>
  <p188:author id="{5419AFFD-04B7-854B-2D27-B1762728D8B1}" name="Olesya Shevchouk" initials="OS" userId="S::olesya.shevchouk@gu.se::00f0f073-86fa-4197-bbeb-d4bc62fbc36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97E"/>
    <a:srgbClr val="A7C7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96"/>
    <p:restoredTop sz="95872"/>
  </p:normalViewPr>
  <p:slideViewPr>
    <p:cSldViewPr snapToGrid="0">
      <p:cViewPr>
        <p:scale>
          <a:sx n="140" d="100"/>
          <a:sy n="140" d="100"/>
        </p:scale>
        <p:origin x="1456" y="-3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esya Shevchouk" userId="00f0f073-86fa-4197-bbeb-d4bc62fbc364" providerId="ADAL" clId="{3525F86B-3632-49CC-8EDB-AF0F37E8CCC2}"/>
    <pc:docChg chg="">
      <pc:chgData name="Olesya Shevchouk" userId="00f0f073-86fa-4197-bbeb-d4bc62fbc364" providerId="ADAL" clId="{3525F86B-3632-49CC-8EDB-AF0F37E8CCC2}" dt="2024-02-14T14:52:24.976" v="3"/>
      <pc:docMkLst>
        <pc:docMk/>
      </pc:docMkLst>
      <pc:sldChg chg="addCm">
        <pc:chgData name="Olesya Shevchouk" userId="00f0f073-86fa-4197-bbeb-d4bc62fbc364" providerId="ADAL" clId="{3525F86B-3632-49CC-8EDB-AF0F37E8CCC2}" dt="2024-02-14T14:47:03.708" v="1"/>
        <pc:sldMkLst>
          <pc:docMk/>
          <pc:sldMk cId="1247363741" sldId="260"/>
        </pc:sldMkLst>
        <pc:extLst>
          <p:ext xmlns:p="http://schemas.openxmlformats.org/presentationml/2006/main" uri="{D6D511B9-2390-475A-947B-AFAB55BFBCF1}">
            <pc226:cmChg xmlns:pc226="http://schemas.microsoft.com/office/powerpoint/2022/06/main/command" chg="add">
              <pc226:chgData name="Olesya Shevchouk" userId="00f0f073-86fa-4197-bbeb-d4bc62fbc364" providerId="ADAL" clId="{3525F86B-3632-49CC-8EDB-AF0F37E8CCC2}" dt="2024-02-14T14:47:03.708" v="1"/>
              <pc2:cmMkLst xmlns:pc2="http://schemas.microsoft.com/office/powerpoint/2019/9/main/command">
                <pc:docMk/>
                <pc:sldMk cId="1247363741" sldId="260"/>
                <pc2:cmMk id="{BD2F167D-5650-44DD-B479-B9F73A53F54C}"/>
              </pc2:cmMkLst>
            </pc226:cmChg>
          </p:ext>
        </pc:extLst>
      </pc:sldChg>
      <pc:sldChg chg="addCm">
        <pc:chgData name="Olesya Shevchouk" userId="00f0f073-86fa-4197-bbeb-d4bc62fbc364" providerId="ADAL" clId="{3525F86B-3632-49CC-8EDB-AF0F37E8CCC2}" dt="2024-02-14T14:49:13.297" v="2"/>
        <pc:sldMkLst>
          <pc:docMk/>
          <pc:sldMk cId="2252087804" sldId="262"/>
        </pc:sldMkLst>
        <pc:extLst>
          <p:ext xmlns:p="http://schemas.openxmlformats.org/presentationml/2006/main" uri="{D6D511B9-2390-475A-947B-AFAB55BFBCF1}">
            <pc226:cmChg xmlns:pc226="http://schemas.microsoft.com/office/powerpoint/2022/06/main/command" chg="add">
              <pc226:chgData name="Olesya Shevchouk" userId="00f0f073-86fa-4197-bbeb-d4bc62fbc364" providerId="ADAL" clId="{3525F86B-3632-49CC-8EDB-AF0F37E8CCC2}" dt="2024-02-14T14:49:13.297" v="2"/>
              <pc2:cmMkLst xmlns:pc2="http://schemas.microsoft.com/office/powerpoint/2019/9/main/command">
                <pc:docMk/>
                <pc:sldMk cId="2252087804" sldId="262"/>
                <pc2:cmMk id="{989934DB-54CE-41EE-A3F1-879A39E5A58A}"/>
              </pc2:cmMkLst>
            </pc226:cmChg>
          </p:ext>
        </pc:extLst>
      </pc:sldChg>
      <pc:sldChg chg="addCm">
        <pc:chgData name="Olesya Shevchouk" userId="00f0f073-86fa-4197-bbeb-d4bc62fbc364" providerId="ADAL" clId="{3525F86B-3632-49CC-8EDB-AF0F37E8CCC2}" dt="2024-02-14T14:44:10.100" v="0"/>
        <pc:sldMkLst>
          <pc:docMk/>
          <pc:sldMk cId="1737317976" sldId="270"/>
        </pc:sldMkLst>
        <pc:extLst>
          <p:ext xmlns:p="http://schemas.openxmlformats.org/presentationml/2006/main" uri="{D6D511B9-2390-475A-947B-AFAB55BFBCF1}">
            <pc226:cmChg xmlns:pc226="http://schemas.microsoft.com/office/powerpoint/2022/06/main/command" chg="add">
              <pc226:chgData name="Olesya Shevchouk" userId="00f0f073-86fa-4197-bbeb-d4bc62fbc364" providerId="ADAL" clId="{3525F86B-3632-49CC-8EDB-AF0F37E8CCC2}" dt="2024-02-14T14:44:10.100" v="0"/>
              <pc2:cmMkLst xmlns:pc2="http://schemas.microsoft.com/office/powerpoint/2019/9/main/command">
                <pc:docMk/>
                <pc:sldMk cId="1737317976" sldId="270"/>
                <pc2:cmMk id="{54CF5028-56C4-4F19-B4AC-C4C6CCF412B1}"/>
              </pc2:cmMkLst>
            </pc226:cmChg>
          </p:ext>
        </pc:extLst>
      </pc:sldChg>
      <pc:sldChg chg="addCm">
        <pc:chgData name="Olesya Shevchouk" userId="00f0f073-86fa-4197-bbeb-d4bc62fbc364" providerId="ADAL" clId="{3525F86B-3632-49CC-8EDB-AF0F37E8CCC2}" dt="2024-02-14T14:52:24.976" v="3"/>
        <pc:sldMkLst>
          <pc:docMk/>
          <pc:sldMk cId="384964566" sldId="272"/>
        </pc:sldMkLst>
        <pc:extLst>
          <p:ext xmlns:p="http://schemas.openxmlformats.org/presentationml/2006/main" uri="{D6D511B9-2390-475A-947B-AFAB55BFBCF1}">
            <pc226:cmChg xmlns:pc226="http://schemas.microsoft.com/office/powerpoint/2022/06/main/command" chg="add">
              <pc226:chgData name="Olesya Shevchouk" userId="00f0f073-86fa-4197-bbeb-d4bc62fbc364" providerId="ADAL" clId="{3525F86B-3632-49CC-8EDB-AF0F37E8CCC2}" dt="2024-02-14T14:52:24.976" v="3"/>
              <pc2:cmMkLst xmlns:pc2="http://schemas.microsoft.com/office/powerpoint/2019/9/main/command">
                <pc:docMk/>
                <pc:sldMk cId="384964566" sldId="272"/>
                <pc2:cmMk id="{116D0329-BECC-42A9-81F5-C3A711E5F24F}"/>
              </pc2:cmMkLst>
            </pc226:cmChg>
          </p:ext>
        </pc:ext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CC4A6C-1668-D240-93D2-1063C974932D}" type="datetimeFigureOut">
              <a:rPr lang="en-SE" smtClean="0"/>
              <a:t>10/29/24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1430974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CC4A6C-1668-D240-93D2-1063C974932D}" type="datetimeFigureOut">
              <a:rPr lang="en-SE" smtClean="0"/>
              <a:t>10/29/24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2739348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CC4A6C-1668-D240-93D2-1063C974932D}" type="datetimeFigureOut">
              <a:rPr lang="en-SE" smtClean="0"/>
              <a:t>10/29/24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2047977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CC4A6C-1668-D240-93D2-1063C974932D}" type="datetimeFigureOut">
              <a:rPr lang="en-SE" smtClean="0"/>
              <a:t>10/29/24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17726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CC4A6C-1668-D240-93D2-1063C974932D}" type="datetimeFigureOut">
              <a:rPr lang="en-SE" smtClean="0"/>
              <a:t>10/29/24</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101813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CC4A6C-1668-D240-93D2-1063C974932D}" type="datetimeFigureOut">
              <a:rPr lang="en-SE" smtClean="0"/>
              <a:t>10/29/24</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88098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CC4A6C-1668-D240-93D2-1063C974932D}" type="datetimeFigureOut">
              <a:rPr lang="en-SE" smtClean="0"/>
              <a:t>10/29/24</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217261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CC4A6C-1668-D240-93D2-1063C974932D}" type="datetimeFigureOut">
              <a:rPr lang="en-SE" smtClean="0"/>
              <a:t>10/29/24</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7916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C4A6C-1668-D240-93D2-1063C974932D}" type="datetimeFigureOut">
              <a:rPr lang="en-SE" smtClean="0"/>
              <a:t>10/29/24</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381415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2"/>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7CC4A6C-1668-D240-93D2-1063C974932D}" type="datetimeFigureOut">
              <a:rPr lang="en-SE" smtClean="0"/>
              <a:t>10/29/24</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32303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2"/>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C7CC4A6C-1668-D240-93D2-1063C974932D}" type="datetimeFigureOut">
              <a:rPr lang="en-SE" smtClean="0"/>
              <a:t>10/29/24</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79CDF0CB-80DB-C940-AE2A-8E730B90B354}" type="slidenum">
              <a:rPr lang="en-SE" smtClean="0"/>
              <a:t>‹#›</a:t>
            </a:fld>
            <a:endParaRPr lang="en-SE"/>
          </a:p>
        </p:txBody>
      </p:sp>
    </p:spTree>
    <p:extLst>
      <p:ext uri="{BB962C8B-B14F-4D97-AF65-F5344CB8AC3E}">
        <p14:creationId xmlns:p14="http://schemas.microsoft.com/office/powerpoint/2010/main" val="63724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7"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7CC4A6C-1668-D240-93D2-1063C974932D}" type="datetimeFigureOut">
              <a:rPr lang="en-SE" smtClean="0"/>
              <a:t>10/29/24</a:t>
            </a:fld>
            <a:endParaRPr lang="en-S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CDF0CB-80DB-C940-AE2A-8E730B90B354}" type="slidenum">
              <a:rPr lang="en-SE" smtClean="0"/>
              <a:t>‹#›</a:t>
            </a:fld>
            <a:endParaRPr lang="en-SE"/>
          </a:p>
        </p:txBody>
      </p:sp>
    </p:spTree>
    <p:extLst>
      <p:ext uri="{BB962C8B-B14F-4D97-AF65-F5344CB8AC3E}">
        <p14:creationId xmlns:p14="http://schemas.microsoft.com/office/powerpoint/2010/main" val="284371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7.emf"/><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20432-28C7-7DD3-45FC-019CB87A2B3D}"/>
              </a:ext>
            </a:extLst>
          </p:cNvPr>
          <p:cNvSpPr txBox="1"/>
          <p:nvPr/>
        </p:nvSpPr>
        <p:spPr>
          <a:xfrm>
            <a:off x="0" y="0"/>
            <a:ext cx="1667701" cy="276999"/>
          </a:xfrm>
          <a:prstGeom prst="rect">
            <a:avLst/>
          </a:prstGeom>
          <a:noFill/>
        </p:spPr>
        <p:txBody>
          <a:bodyPr wrap="none" rtlCol="0">
            <a:spAutoFit/>
          </a:bodyPr>
          <a:lstStyle/>
          <a:p>
            <a:r>
              <a:rPr lang="en-SE" sz="1200" dirty="0"/>
              <a:t>Supplementary Figure 1</a:t>
            </a:r>
          </a:p>
        </p:txBody>
      </p:sp>
      <p:sp>
        <p:nvSpPr>
          <p:cNvPr id="8" name="TextBox 7">
            <a:extLst>
              <a:ext uri="{FF2B5EF4-FFF2-40B4-BE49-F238E27FC236}">
                <a16:creationId xmlns:a16="http://schemas.microsoft.com/office/drawing/2014/main" id="{ED48ED4D-D352-8B16-2D65-850C7BAC8C8E}"/>
              </a:ext>
            </a:extLst>
          </p:cNvPr>
          <p:cNvSpPr txBox="1"/>
          <p:nvPr/>
        </p:nvSpPr>
        <p:spPr>
          <a:xfrm>
            <a:off x="0" y="5162170"/>
            <a:ext cx="324128" cy="276999"/>
          </a:xfrm>
          <a:prstGeom prst="rect">
            <a:avLst/>
          </a:prstGeom>
          <a:noFill/>
        </p:spPr>
        <p:txBody>
          <a:bodyPr wrap="none" rtlCol="0">
            <a:spAutoFit/>
          </a:bodyPr>
          <a:lstStyle/>
          <a:p>
            <a:r>
              <a:rPr lang="en-SE" sz="1200" b="1" dirty="0"/>
              <a:t>G.</a:t>
            </a:r>
          </a:p>
        </p:txBody>
      </p:sp>
      <p:sp>
        <p:nvSpPr>
          <p:cNvPr id="9" name="TextBox 8">
            <a:extLst>
              <a:ext uri="{FF2B5EF4-FFF2-40B4-BE49-F238E27FC236}">
                <a16:creationId xmlns:a16="http://schemas.microsoft.com/office/drawing/2014/main" id="{533FF8FB-6B96-81F7-0ED8-FB1041D63C7F}"/>
              </a:ext>
            </a:extLst>
          </p:cNvPr>
          <p:cNvSpPr txBox="1"/>
          <p:nvPr/>
        </p:nvSpPr>
        <p:spPr>
          <a:xfrm>
            <a:off x="4468375" y="5376654"/>
            <a:ext cx="2141773" cy="3416320"/>
          </a:xfrm>
          <a:prstGeom prst="rect">
            <a:avLst/>
          </a:prstGeom>
          <a:noFill/>
        </p:spPr>
        <p:txBody>
          <a:bodyPr wrap="square" rtlCol="0">
            <a:spAutoFit/>
          </a:bodyPr>
          <a:lstStyle/>
          <a:p>
            <a:r>
              <a:rPr lang="en-SE" sz="1200" b="1" dirty="0"/>
              <a:t>Supplementary Figure 1. </a:t>
            </a:r>
          </a:p>
          <a:p>
            <a:r>
              <a:rPr lang="en-GB" sz="1200" dirty="0">
                <a:effectLst/>
              </a:rPr>
              <a:t>During the initial phase of dulaglutide treatment (10 weeks), dulaglutide (A) decreased the alcohol intake and (B) alcohol preference </a:t>
            </a:r>
            <a:r>
              <a:rPr lang="en-US" sz="1200" dirty="0"/>
              <a:t>(the ratio of alcohol over the total fluid intake)</a:t>
            </a:r>
            <a:r>
              <a:rPr lang="en-GB" sz="1200" dirty="0">
                <a:effectLst/>
              </a:rPr>
              <a:t>, (C) while the total fluid intake was unaffected. (D) Dulaglutide increased the water intake.</a:t>
            </a:r>
            <a:r>
              <a:rPr lang="en-GB" sz="1200" dirty="0"/>
              <a:t> </a:t>
            </a:r>
            <a:r>
              <a:rPr lang="en-GB" sz="1200" dirty="0">
                <a:effectLst/>
              </a:rPr>
              <a:t>D</a:t>
            </a:r>
            <a:r>
              <a:rPr lang="en-GB" sz="1200" dirty="0"/>
              <a:t>ulaglutide reduced (E) food intake and (F) body weight. (G) Statistical summary of data. </a:t>
            </a:r>
            <a:r>
              <a:rPr lang="en-GB" sz="1200" dirty="0">
                <a:effectLst/>
              </a:rPr>
              <a:t> </a:t>
            </a:r>
            <a:r>
              <a:rPr lang="en-US" sz="1200" dirty="0"/>
              <a:t>Data are presented as mean </a:t>
            </a:r>
            <a:r>
              <a:rPr lang="en-GB" sz="1200" dirty="0"/>
              <a:t>±SEM. *P&lt;0.05, **P&lt;0.01 ***P&lt;0.001. </a:t>
            </a:r>
            <a:endParaRPr lang="en-GB" sz="1200" dirty="0">
              <a:effectLst/>
            </a:endParaRPr>
          </a:p>
          <a:p>
            <a:endParaRPr lang="en-SE" sz="1200" b="1" dirty="0"/>
          </a:p>
        </p:txBody>
      </p:sp>
      <p:cxnSp>
        <p:nvCxnSpPr>
          <p:cNvPr id="3" name="Straight Connector 2">
            <a:extLst>
              <a:ext uri="{FF2B5EF4-FFF2-40B4-BE49-F238E27FC236}">
                <a16:creationId xmlns:a16="http://schemas.microsoft.com/office/drawing/2014/main" id="{5B3B5B3B-F119-0C44-E7B7-2B8D08607E55}"/>
              </a:ext>
            </a:extLst>
          </p:cNvPr>
          <p:cNvCxnSpPr>
            <a:cxnSpLocks/>
          </p:cNvCxnSpPr>
          <p:nvPr/>
        </p:nvCxnSpPr>
        <p:spPr>
          <a:xfrm>
            <a:off x="100814" y="5439169"/>
            <a:ext cx="0" cy="3520533"/>
          </a:xfrm>
          <a:prstGeom prst="line">
            <a:avLst/>
          </a:prstGeom>
          <a:ln w="12700"/>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F1F9C509-E6C8-A614-7EDF-C830B8999EC2}"/>
              </a:ext>
            </a:extLst>
          </p:cNvPr>
          <p:cNvPicPr>
            <a:picLocks noChangeAspect="1"/>
          </p:cNvPicPr>
          <p:nvPr/>
        </p:nvPicPr>
        <p:blipFill>
          <a:blip r:embed="rId2"/>
          <a:stretch>
            <a:fillRect/>
          </a:stretch>
        </p:blipFill>
        <p:spPr>
          <a:xfrm>
            <a:off x="100814" y="5439169"/>
            <a:ext cx="5384661" cy="3704831"/>
          </a:xfrm>
          <a:prstGeom prst="rect">
            <a:avLst/>
          </a:prstGeom>
        </p:spPr>
      </p:pic>
      <p:pic>
        <p:nvPicPr>
          <p:cNvPr id="4" name="Picture 3">
            <a:extLst>
              <a:ext uri="{FF2B5EF4-FFF2-40B4-BE49-F238E27FC236}">
                <a16:creationId xmlns:a16="http://schemas.microsoft.com/office/drawing/2014/main" id="{8D9B96C4-8FD3-6E19-F102-9F7E840DEF8B}"/>
              </a:ext>
            </a:extLst>
          </p:cNvPr>
          <p:cNvPicPr>
            <a:picLocks noChangeAspect="1"/>
          </p:cNvPicPr>
          <p:nvPr/>
        </p:nvPicPr>
        <p:blipFill>
          <a:blip r:embed="rId3"/>
          <a:stretch>
            <a:fillRect/>
          </a:stretch>
        </p:blipFill>
        <p:spPr>
          <a:xfrm>
            <a:off x="0" y="276999"/>
            <a:ext cx="6858000" cy="4939598"/>
          </a:xfrm>
          <a:prstGeom prst="rect">
            <a:avLst/>
          </a:prstGeom>
        </p:spPr>
      </p:pic>
    </p:spTree>
    <p:extLst>
      <p:ext uri="{BB962C8B-B14F-4D97-AF65-F5344CB8AC3E}">
        <p14:creationId xmlns:p14="http://schemas.microsoft.com/office/powerpoint/2010/main" val="46390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6F30798-0B3D-2E10-4C3A-24FD0D9CECE6}"/>
              </a:ext>
            </a:extLst>
          </p:cNvPr>
          <p:cNvGraphicFramePr>
            <a:graphicFrameLocks noGrp="1"/>
          </p:cNvGraphicFramePr>
          <p:nvPr>
            <p:extLst>
              <p:ext uri="{D42A27DB-BD31-4B8C-83A1-F6EECF244321}">
                <p14:modId xmlns:p14="http://schemas.microsoft.com/office/powerpoint/2010/main" val="183842486"/>
              </p:ext>
            </p:extLst>
          </p:nvPr>
        </p:nvGraphicFramePr>
        <p:xfrm>
          <a:off x="190501" y="929184"/>
          <a:ext cx="4276724" cy="6268257"/>
        </p:xfrm>
        <a:graphic>
          <a:graphicData uri="http://schemas.openxmlformats.org/drawingml/2006/table">
            <a:tbl>
              <a:tblPr firstRow="1" bandRow="1"/>
              <a:tblGrid>
                <a:gridCol w="510298">
                  <a:extLst>
                    <a:ext uri="{9D8B030D-6E8A-4147-A177-3AD203B41FA5}">
                      <a16:colId xmlns:a16="http://schemas.microsoft.com/office/drawing/2014/main" val="2544520023"/>
                    </a:ext>
                  </a:extLst>
                </a:gridCol>
                <a:gridCol w="763185">
                  <a:extLst>
                    <a:ext uri="{9D8B030D-6E8A-4147-A177-3AD203B41FA5}">
                      <a16:colId xmlns:a16="http://schemas.microsoft.com/office/drawing/2014/main" val="384639824"/>
                    </a:ext>
                  </a:extLst>
                </a:gridCol>
                <a:gridCol w="712865">
                  <a:extLst>
                    <a:ext uri="{9D8B030D-6E8A-4147-A177-3AD203B41FA5}">
                      <a16:colId xmlns:a16="http://schemas.microsoft.com/office/drawing/2014/main" val="3809366307"/>
                    </a:ext>
                  </a:extLst>
                </a:gridCol>
                <a:gridCol w="792818">
                  <a:extLst>
                    <a:ext uri="{9D8B030D-6E8A-4147-A177-3AD203B41FA5}">
                      <a16:colId xmlns:a16="http://schemas.microsoft.com/office/drawing/2014/main" val="2712213744"/>
                    </a:ext>
                  </a:extLst>
                </a:gridCol>
                <a:gridCol w="713425">
                  <a:extLst>
                    <a:ext uri="{9D8B030D-6E8A-4147-A177-3AD203B41FA5}">
                      <a16:colId xmlns:a16="http://schemas.microsoft.com/office/drawing/2014/main" val="1370125359"/>
                    </a:ext>
                  </a:extLst>
                </a:gridCol>
                <a:gridCol w="784133">
                  <a:extLst>
                    <a:ext uri="{9D8B030D-6E8A-4147-A177-3AD203B41FA5}">
                      <a16:colId xmlns:a16="http://schemas.microsoft.com/office/drawing/2014/main" val="3668225361"/>
                    </a:ext>
                  </a:extLst>
                </a:gridCol>
              </a:tblGrid>
              <a:tr h="336692">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Peptide</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Vehicle</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sv-SE"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a:t>
                      </a:r>
                      <a:r>
                        <a:rPr lang="sv-SE" sz="700" b="1" dirty="0" err="1">
                          <a:solidFill>
                            <a:srgbClr val="000000"/>
                          </a:solidFill>
                          <a:effectLst/>
                          <a:latin typeface="Calibri" panose="020F0502020204030204" pitchFamily="34" charset="0"/>
                          <a:ea typeface="MS Gothic" panose="020B0609070205080204" pitchFamily="49" charset="-128"/>
                          <a:cs typeface="Calibri" panose="020F0502020204030204" pitchFamily="34" charset="0"/>
                        </a:rPr>
                        <a:t>SEM;n</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Dulaglutide</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SEM; n</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sCT</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SEM; n</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Combination</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SEM; n</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ANOVA</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F-value;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P-value</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986881074"/>
                  </a:ext>
                </a:extLst>
              </a:tr>
              <a:tr h="233219">
                <a:tc>
                  <a:txBody>
                    <a:bodyPr/>
                    <a:lstStyle/>
                    <a:p>
                      <a:pPr algn="l"/>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Corticosterone</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86.2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23.0;</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98.1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30.4;</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74.4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21.3;</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77.6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13.8;</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F(3,36)=0.21;   P=0.8858</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63939892"/>
                  </a:ext>
                </a:extLst>
              </a:tr>
              <a:tr h="224461">
                <a:tc>
                  <a:txBody>
                    <a:bodyPr/>
                    <a:lstStyle/>
                    <a:p>
                      <a:pPr algn="l"/>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GLP-1</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n-GB" sz="700" b="1" dirty="0" err="1">
                          <a:solidFill>
                            <a:srgbClr val="00000A"/>
                          </a:solidFill>
                          <a:effectLst/>
                          <a:latin typeface="Calibri" panose="020F0502020204030204" pitchFamily="34" charset="0"/>
                          <a:ea typeface="SimSun" panose="02010600030101010101" pitchFamily="2" charset="-122"/>
                          <a:cs typeface="Calibri" panose="020F0502020204030204" pitchFamily="34" charset="0"/>
                        </a:rPr>
                        <a:t>pg</a:t>
                      </a:r>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/mL)</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127.1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3.9;</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132.9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126.9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3.8;</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137.3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3.8;</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F(3,35)=1.92; P=0.1445</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02998680"/>
                  </a:ext>
                </a:extLst>
              </a:tr>
              <a:tr h="224461">
                <a:tc>
                  <a:txBody>
                    <a:bodyPr/>
                    <a:lstStyle/>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Amylin</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4.0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0.4;</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3.9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F(3,36)=1.05;   P=0.3811</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83349677"/>
                  </a:ext>
                </a:extLst>
              </a:tr>
              <a:tr h="224461">
                <a:tc>
                  <a:txBody>
                    <a:bodyPr/>
                    <a:lstStyle/>
                    <a:p>
                      <a:pPr algn="l"/>
                      <a:r>
                        <a:rPr lang="sv-SE" sz="7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IL-1α</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a:t>
                      </a:r>
                      <a:r>
                        <a:rPr lang="en-GB" sz="700" b="1" dirty="0" err="1">
                          <a:solidFill>
                            <a:srgbClr val="00000A"/>
                          </a:solidFill>
                          <a:effectLst/>
                          <a:latin typeface="Calibri" panose="020F0502020204030204" pitchFamily="34" charset="0"/>
                          <a:ea typeface="SimSun" panose="02010600030101010101" pitchFamily="2" charset="-122"/>
                          <a:cs typeface="Calibri" panose="020F0502020204030204" pitchFamily="34" charset="0"/>
                        </a:rPr>
                        <a:t>pg</a:t>
                      </a:r>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/mL)</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802.9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50.8;</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784.2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40.2;</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842.4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64.7;</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905.2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53.0;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F(3,36)=1.02; P=0.3941</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68221906"/>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IL-12(p70)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1.2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1.2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F(3,36)=0.44;   P=0.7258</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346171509"/>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IL-17A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72.7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4.6;</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74.9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4.5;</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83.0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83.0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F(3,36)=1.14; P=0.3445</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09737710"/>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IFN-</a:t>
                      </a:r>
                      <a:r>
                        <a:rPr lang="sv-SE" sz="700">
                          <a:solidFill>
                            <a:srgbClr val="202122"/>
                          </a:solidFill>
                          <a:effectLst/>
                          <a:latin typeface="Calibri" panose="020F0502020204030204" pitchFamily="34" charset="0"/>
                          <a:ea typeface="SimSun" panose="02010600030101010101" pitchFamily="2" charset="-122"/>
                          <a:cs typeface="Arial" panose="020B0604020202020204" pitchFamily="34" charset="0"/>
                        </a:rPr>
                        <a:t>γ</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844.8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54.9;</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862.8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43.6;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945.4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48.2;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860.2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56.6;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F(3,36)=0.79;   P=0.5070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59775344"/>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MIP-1α</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74.0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7.1;</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77.7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4.9;</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71.8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89.9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11.3;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F(3,36)=1.13; P=0.3509</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96137223"/>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MIP-3α</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45.4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2.7;</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43.9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52.1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3.9;</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2.9;</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F(3,36)=1.83;   P=0.1590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915430992"/>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TNF-α</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1.2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F(3,36)=1.09; P=0.3646</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180696289"/>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IL-1β</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255.9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24.1;</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282.3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24.5;</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295.0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304.3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30.8;</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F(3,36)=0.58;   P=0.6313</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168395556"/>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IL-2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4.1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F(3,36)=0.58; P=0.6324</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57119704"/>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IL-4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423.1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27.2;</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433.1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22.8;</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451.7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36.4;</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431.7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21.6;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F(3,36)=0.19;   P=0.9028</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192306271"/>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IL-5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F(3,36)=0.17; P=0.9190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7562240"/>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1.1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F(3,36)=0.68;   P=0.5703</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472881544"/>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IL-7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2.9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F(3,36)=0.45; P=0.7221</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279299759"/>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IL-10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2.2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r>
                        <a:rPr lang="sv-SE"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F(3,36)=1.03;   P=0.3904</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50619769"/>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IL-13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726.4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260.5;</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443.5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47.8;</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496.6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34.3;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465.6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38.3;</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F(3,36)=0.94; P=0.4318</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189606123"/>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IL-18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14.4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3.5;</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1.8;</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9.9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1.4;</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12.2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F(3,36)=0.52;   P=0.3811</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968817849"/>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G-CSF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18.4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1.8;</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17.9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22.3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F(3,36)=0.83; P=0.4879</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52597170"/>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GM-CSF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286.9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27.5;</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308.1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23.5;</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317.2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32.5;</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349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36.6;</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F(3,36)=0.72;   P=0.5462</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132725574"/>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GRO/KC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364.2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27.2;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357.2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15.4;</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364.0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24.5;</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385.7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30.7;</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F(3,36)=0.24; P=0.8651</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68873714"/>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M-CSF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106.0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81.2;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95.4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77.0;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119.0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12.0;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111.2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F(3,36)=0.91;   P=0.4464</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393313539"/>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RANTES</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F(3,36)=1.73; P=0.1787</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45031758"/>
                  </a:ext>
                </a:extLst>
              </a:tr>
              <a:tr h="22446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VEGF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350.7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34.8;</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358.4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27.9;</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401.7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48.0;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451.3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56.0;</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F(3,36)=1.16;   P=0.3404</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376460780"/>
                  </a:ext>
                </a:extLst>
              </a:tr>
              <a:tr h="224461">
                <a:tc>
                  <a:txBody>
                    <a:bodyPr/>
                    <a:lstStyle/>
                    <a:p>
                      <a:pPr algn="l"/>
                      <a:r>
                        <a:rPr lang="sv-SE" sz="700" b="1" dirty="0">
                          <a:solidFill>
                            <a:srgbClr val="000000"/>
                          </a:solidFill>
                          <a:effectLst/>
                          <a:latin typeface="Calibri" panose="020F0502020204030204" pitchFamily="34" charset="0"/>
                          <a:ea typeface="SimSun" panose="02010600030101010101" pitchFamily="2" charset="-122"/>
                          <a:cs typeface="Arial" panose="020B0604020202020204" pitchFamily="34" charset="0"/>
                        </a:rPr>
                        <a:t>MCP-1 </a:t>
                      </a:r>
                      <a:endParaRPr lang="sv-SE" sz="1000" dirty="0">
                        <a:solidFill>
                          <a:srgbClr val="00000A"/>
                        </a:solidFill>
                        <a:effectLst/>
                        <a:latin typeface="Liberation Serif"/>
                        <a:ea typeface="SimSun" panose="02010600030101010101" pitchFamily="2" charset="-122"/>
                        <a:cs typeface="Arial" panose="020B0604020202020204" pitchFamily="34" charset="0"/>
                      </a:endParaRPr>
                    </a:p>
                    <a:p>
                      <a:pPr algn="l"/>
                      <a:r>
                        <a:rPr lang="en-GB"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10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100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F(3,36)=1.47; P=0.2390</a:t>
                      </a:r>
                      <a:endParaRPr lang="sv-SE" sz="1000" dirty="0">
                        <a:solidFill>
                          <a:srgbClr val="00000A"/>
                        </a:solidFill>
                        <a:effectLst/>
                        <a:latin typeface="Liberation Serif"/>
                        <a:ea typeface="SimSun" panose="02010600030101010101" pitchFamily="2" charset="-122"/>
                        <a:cs typeface="Arial" panose="020B0604020202020204" pitchFamily="34" charset="0"/>
                      </a:endParaRPr>
                    </a:p>
                  </a:txBody>
                  <a:tcPr marL="56115" marR="5611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31841972"/>
                  </a:ext>
                </a:extLst>
              </a:tr>
            </a:tbl>
          </a:graphicData>
        </a:graphic>
      </p:graphicFrame>
      <p:sp>
        <p:nvSpPr>
          <p:cNvPr id="3" name="TextBox 2">
            <a:extLst>
              <a:ext uri="{FF2B5EF4-FFF2-40B4-BE49-F238E27FC236}">
                <a16:creationId xmlns:a16="http://schemas.microsoft.com/office/drawing/2014/main" id="{B25EF254-D836-F646-DD55-80D01C9DDB38}"/>
              </a:ext>
            </a:extLst>
          </p:cNvPr>
          <p:cNvSpPr txBox="1"/>
          <p:nvPr/>
        </p:nvSpPr>
        <p:spPr>
          <a:xfrm>
            <a:off x="1091895" y="497132"/>
            <a:ext cx="1410540" cy="461665"/>
          </a:xfrm>
          <a:prstGeom prst="rect">
            <a:avLst/>
          </a:prstGeom>
          <a:noFill/>
        </p:spPr>
        <p:txBody>
          <a:bodyPr wrap="square" rtlCol="0">
            <a:spAutoFit/>
          </a:bodyPr>
          <a:lstStyle/>
          <a:p>
            <a:r>
              <a:rPr lang="en-SE" sz="2400" dirty="0">
                <a:solidFill>
                  <a:srgbClr val="A7C77F"/>
                </a:solidFill>
              </a:rPr>
              <a:t>♂</a:t>
            </a:r>
          </a:p>
        </p:txBody>
      </p:sp>
      <p:sp>
        <p:nvSpPr>
          <p:cNvPr id="4" name="TextBox 3">
            <a:extLst>
              <a:ext uri="{FF2B5EF4-FFF2-40B4-BE49-F238E27FC236}">
                <a16:creationId xmlns:a16="http://schemas.microsoft.com/office/drawing/2014/main" id="{9C22B047-76DB-1ABC-8D79-F393F79BCA34}"/>
              </a:ext>
            </a:extLst>
          </p:cNvPr>
          <p:cNvSpPr txBox="1"/>
          <p:nvPr/>
        </p:nvSpPr>
        <p:spPr>
          <a:xfrm>
            <a:off x="0" y="0"/>
            <a:ext cx="1706173" cy="276999"/>
          </a:xfrm>
          <a:prstGeom prst="rect">
            <a:avLst/>
          </a:prstGeom>
          <a:noFill/>
        </p:spPr>
        <p:txBody>
          <a:bodyPr wrap="none" rtlCol="0">
            <a:spAutoFit/>
          </a:bodyPr>
          <a:lstStyle/>
          <a:p>
            <a:r>
              <a:rPr lang="en-SE" sz="1200" dirty="0"/>
              <a:t>Supplementary Figure 8.</a:t>
            </a:r>
          </a:p>
        </p:txBody>
      </p:sp>
      <p:sp>
        <p:nvSpPr>
          <p:cNvPr id="5" name="TextBox 4">
            <a:extLst>
              <a:ext uri="{FF2B5EF4-FFF2-40B4-BE49-F238E27FC236}">
                <a16:creationId xmlns:a16="http://schemas.microsoft.com/office/drawing/2014/main" id="{63B94961-45B4-29DA-88F7-23845214A0B0}"/>
              </a:ext>
            </a:extLst>
          </p:cNvPr>
          <p:cNvSpPr txBox="1"/>
          <p:nvPr/>
        </p:nvSpPr>
        <p:spPr>
          <a:xfrm>
            <a:off x="84176" y="7257793"/>
            <a:ext cx="4383049" cy="1015663"/>
          </a:xfrm>
          <a:prstGeom prst="rect">
            <a:avLst/>
          </a:prstGeom>
          <a:noFill/>
        </p:spPr>
        <p:txBody>
          <a:bodyPr wrap="square" rtlCol="0">
            <a:spAutoFit/>
          </a:bodyPr>
          <a:lstStyle/>
          <a:p>
            <a:r>
              <a:rPr lang="en-US" sz="1200" b="1" dirty="0"/>
              <a:t>Supplementary Figure 8. </a:t>
            </a:r>
            <a:r>
              <a:rPr lang="en-US" sz="1200" dirty="0"/>
              <a:t>In male rats from experiment 1, no overall effects of treatment were observed on corticosterone, any of the quantified gut-brain peptides, or cytokines</a:t>
            </a:r>
            <a:r>
              <a:rPr lang="sv-SE" sz="1200" dirty="0"/>
              <a:t>. </a:t>
            </a:r>
            <a:r>
              <a:rPr lang="en-US" sz="1200" dirty="0"/>
              <a:t>Data are presented as mean ±SEM</a:t>
            </a:r>
            <a:endParaRPr lang="en-SE" sz="1200" dirty="0"/>
          </a:p>
          <a:p>
            <a:endParaRPr lang="en-US" sz="1200" dirty="0"/>
          </a:p>
        </p:txBody>
      </p:sp>
      <p:sp>
        <p:nvSpPr>
          <p:cNvPr id="6" name="Rounded Rectangle 5">
            <a:extLst>
              <a:ext uri="{FF2B5EF4-FFF2-40B4-BE49-F238E27FC236}">
                <a16:creationId xmlns:a16="http://schemas.microsoft.com/office/drawing/2014/main" id="{49AA10D7-DEEA-6B22-14B5-0ED393ED3647}"/>
              </a:ext>
            </a:extLst>
          </p:cNvPr>
          <p:cNvSpPr/>
          <p:nvPr/>
        </p:nvSpPr>
        <p:spPr>
          <a:xfrm>
            <a:off x="185347" y="594737"/>
            <a:ext cx="949185" cy="274096"/>
          </a:xfrm>
          <a:prstGeom prst="roundRect">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sp>
        <p:nvSpPr>
          <p:cNvPr id="8" name="TextBox 7">
            <a:extLst>
              <a:ext uri="{FF2B5EF4-FFF2-40B4-BE49-F238E27FC236}">
                <a16:creationId xmlns:a16="http://schemas.microsoft.com/office/drawing/2014/main" id="{90CD0DA1-24B0-7F75-DD99-39E04F6531E0}"/>
              </a:ext>
            </a:extLst>
          </p:cNvPr>
          <p:cNvSpPr txBox="1"/>
          <p:nvPr/>
        </p:nvSpPr>
        <p:spPr>
          <a:xfrm>
            <a:off x="151448" y="595257"/>
            <a:ext cx="1410540" cy="276999"/>
          </a:xfrm>
          <a:prstGeom prst="rect">
            <a:avLst/>
          </a:prstGeom>
          <a:noFill/>
        </p:spPr>
        <p:txBody>
          <a:bodyPr wrap="square" rtlCol="0">
            <a:spAutoFit/>
          </a:bodyPr>
          <a:lstStyle/>
          <a:p>
            <a:r>
              <a:rPr lang="en-SE" sz="1200" b="1" dirty="0"/>
              <a:t>Experiment 1</a:t>
            </a:r>
          </a:p>
        </p:txBody>
      </p:sp>
    </p:spTree>
    <p:extLst>
      <p:ext uri="{BB962C8B-B14F-4D97-AF65-F5344CB8AC3E}">
        <p14:creationId xmlns:p14="http://schemas.microsoft.com/office/powerpoint/2010/main" val="888639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04F0F44-21DE-91EB-41B1-59A7B2992F24}"/>
              </a:ext>
            </a:extLst>
          </p:cNvPr>
          <p:cNvSpPr/>
          <p:nvPr/>
        </p:nvSpPr>
        <p:spPr>
          <a:xfrm>
            <a:off x="125788" y="538688"/>
            <a:ext cx="949185" cy="274096"/>
          </a:xfrm>
          <a:prstGeom prst="roundRect">
            <a:avLst/>
          </a:prstGeom>
          <a:solidFill>
            <a:schemeClr val="bg1">
              <a:lumMod val="85000"/>
            </a:schemeClr>
          </a:solidFill>
          <a:ln>
            <a:solidFill>
              <a:schemeClr val="bg1">
                <a:lumMod val="8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sp>
        <p:nvSpPr>
          <p:cNvPr id="5" name="TextBox 4">
            <a:extLst>
              <a:ext uri="{FF2B5EF4-FFF2-40B4-BE49-F238E27FC236}">
                <a16:creationId xmlns:a16="http://schemas.microsoft.com/office/drawing/2014/main" id="{8080DF3B-36CE-CF8E-1174-9A30D17F929B}"/>
              </a:ext>
            </a:extLst>
          </p:cNvPr>
          <p:cNvSpPr txBox="1"/>
          <p:nvPr/>
        </p:nvSpPr>
        <p:spPr>
          <a:xfrm>
            <a:off x="1039650" y="464875"/>
            <a:ext cx="1144280" cy="461665"/>
          </a:xfrm>
          <a:prstGeom prst="rect">
            <a:avLst/>
          </a:prstGeom>
          <a:noFill/>
        </p:spPr>
        <p:txBody>
          <a:bodyPr wrap="square" rtlCol="0">
            <a:spAutoFit/>
          </a:bodyPr>
          <a:lstStyle/>
          <a:p>
            <a:r>
              <a:rPr lang="en-SE" sz="2400" dirty="0">
                <a:solidFill>
                  <a:srgbClr val="FFC97E"/>
                </a:solidFill>
              </a:rPr>
              <a:t>♀</a:t>
            </a:r>
          </a:p>
        </p:txBody>
      </p:sp>
      <p:sp>
        <p:nvSpPr>
          <p:cNvPr id="6" name="TextBox 5">
            <a:extLst>
              <a:ext uri="{FF2B5EF4-FFF2-40B4-BE49-F238E27FC236}">
                <a16:creationId xmlns:a16="http://schemas.microsoft.com/office/drawing/2014/main" id="{8D583B3B-05B6-E312-88C9-C1FE1D2DB9AD}"/>
              </a:ext>
            </a:extLst>
          </p:cNvPr>
          <p:cNvSpPr txBox="1"/>
          <p:nvPr/>
        </p:nvSpPr>
        <p:spPr>
          <a:xfrm>
            <a:off x="0" y="0"/>
            <a:ext cx="1706173" cy="276999"/>
          </a:xfrm>
          <a:prstGeom prst="rect">
            <a:avLst/>
          </a:prstGeom>
          <a:noFill/>
        </p:spPr>
        <p:txBody>
          <a:bodyPr wrap="none" rtlCol="0">
            <a:spAutoFit/>
          </a:bodyPr>
          <a:lstStyle/>
          <a:p>
            <a:r>
              <a:rPr lang="en-SE" sz="1200" dirty="0"/>
              <a:t>Supplementary Figure 9.</a:t>
            </a:r>
          </a:p>
        </p:txBody>
      </p:sp>
      <p:sp>
        <p:nvSpPr>
          <p:cNvPr id="3" name="TextBox 2">
            <a:extLst>
              <a:ext uri="{FF2B5EF4-FFF2-40B4-BE49-F238E27FC236}">
                <a16:creationId xmlns:a16="http://schemas.microsoft.com/office/drawing/2014/main" id="{129C8905-4EB3-7672-F146-F1D722939BC9}"/>
              </a:ext>
            </a:extLst>
          </p:cNvPr>
          <p:cNvSpPr txBox="1"/>
          <p:nvPr/>
        </p:nvSpPr>
        <p:spPr>
          <a:xfrm>
            <a:off x="37068" y="6927986"/>
            <a:ext cx="4365443" cy="1200329"/>
          </a:xfrm>
          <a:prstGeom prst="rect">
            <a:avLst/>
          </a:prstGeom>
          <a:noFill/>
        </p:spPr>
        <p:txBody>
          <a:bodyPr wrap="square" rtlCol="0">
            <a:spAutoFit/>
          </a:bodyPr>
          <a:lstStyle/>
          <a:p>
            <a:r>
              <a:rPr lang="en-US" sz="1200" b="1" dirty="0"/>
              <a:t>Supplementary Figure 9. </a:t>
            </a:r>
            <a:r>
              <a:rPr lang="en-US" sz="1200" dirty="0"/>
              <a:t>In female rats from experiment 1, there was an overall effect of treatment on IL-1</a:t>
            </a:r>
            <a:r>
              <a:rPr lang="en-US" sz="1200" b="0" i="0" u="none" strike="noStrike" dirty="0">
                <a:solidFill>
                  <a:srgbClr val="374151"/>
                </a:solidFill>
                <a:effectLst/>
                <a:latin typeface="Söhne"/>
              </a:rPr>
              <a:t>β</a:t>
            </a:r>
            <a:r>
              <a:rPr lang="en-US" sz="1200" i="0" u="none" strike="noStrike" dirty="0">
                <a:solidFill>
                  <a:srgbClr val="374151"/>
                </a:solidFill>
                <a:effectLst/>
                <a:latin typeface="Söhne"/>
              </a:rPr>
              <a:t> and RANTES, while this was not attributed to any specific treatments. </a:t>
            </a:r>
            <a:r>
              <a:rPr lang="en-US" sz="1200" dirty="0">
                <a:solidFill>
                  <a:srgbClr val="374151"/>
                </a:solidFill>
                <a:latin typeface="Söhne"/>
              </a:rPr>
              <a:t>There were </a:t>
            </a:r>
            <a:r>
              <a:rPr lang="en-US" sz="1200" i="0" u="none" strike="noStrike" dirty="0">
                <a:solidFill>
                  <a:srgbClr val="374151"/>
                </a:solidFill>
                <a:effectLst/>
                <a:latin typeface="Söhne"/>
              </a:rPr>
              <a:t>no other treatment effects on the remaining analyzed peptides. </a:t>
            </a:r>
            <a:r>
              <a:rPr lang="en-US" sz="1200" dirty="0"/>
              <a:t>Data are presented as mean ±SEM</a:t>
            </a:r>
            <a:endParaRPr lang="en-SE" sz="1200" dirty="0"/>
          </a:p>
          <a:p>
            <a:endParaRPr lang="en-SE" sz="1200" dirty="0"/>
          </a:p>
        </p:txBody>
      </p:sp>
      <p:graphicFrame>
        <p:nvGraphicFramePr>
          <p:cNvPr id="4" name="Table 3">
            <a:extLst>
              <a:ext uri="{FF2B5EF4-FFF2-40B4-BE49-F238E27FC236}">
                <a16:creationId xmlns:a16="http://schemas.microsoft.com/office/drawing/2014/main" id="{E30F046C-52C2-5990-EC6A-05AC46D16B4F}"/>
              </a:ext>
            </a:extLst>
          </p:cNvPr>
          <p:cNvGraphicFramePr>
            <a:graphicFrameLocks noGrp="1"/>
          </p:cNvGraphicFramePr>
          <p:nvPr>
            <p:extLst>
              <p:ext uri="{D42A27DB-BD31-4B8C-83A1-F6EECF244321}">
                <p14:modId xmlns:p14="http://schemas.microsoft.com/office/powerpoint/2010/main" val="1265085077"/>
              </p:ext>
            </p:extLst>
          </p:nvPr>
        </p:nvGraphicFramePr>
        <p:xfrm>
          <a:off x="125788" y="885174"/>
          <a:ext cx="4276723" cy="6018544"/>
        </p:xfrm>
        <a:graphic>
          <a:graphicData uri="http://schemas.openxmlformats.org/drawingml/2006/table">
            <a:tbl>
              <a:tblPr firstRow="1" bandRow="1"/>
              <a:tblGrid>
                <a:gridCol w="695292">
                  <a:extLst>
                    <a:ext uri="{9D8B030D-6E8A-4147-A177-3AD203B41FA5}">
                      <a16:colId xmlns:a16="http://schemas.microsoft.com/office/drawing/2014/main" val="1026152899"/>
                    </a:ext>
                  </a:extLst>
                </a:gridCol>
                <a:gridCol w="713251">
                  <a:extLst>
                    <a:ext uri="{9D8B030D-6E8A-4147-A177-3AD203B41FA5}">
                      <a16:colId xmlns:a16="http://schemas.microsoft.com/office/drawing/2014/main" val="3313436243"/>
                    </a:ext>
                  </a:extLst>
                </a:gridCol>
                <a:gridCol w="699862">
                  <a:extLst>
                    <a:ext uri="{9D8B030D-6E8A-4147-A177-3AD203B41FA5}">
                      <a16:colId xmlns:a16="http://schemas.microsoft.com/office/drawing/2014/main" val="4226961681"/>
                    </a:ext>
                  </a:extLst>
                </a:gridCol>
                <a:gridCol w="764579">
                  <a:extLst>
                    <a:ext uri="{9D8B030D-6E8A-4147-A177-3AD203B41FA5}">
                      <a16:colId xmlns:a16="http://schemas.microsoft.com/office/drawing/2014/main" val="3737935123"/>
                    </a:ext>
                  </a:extLst>
                </a:gridCol>
                <a:gridCol w="675312">
                  <a:extLst>
                    <a:ext uri="{9D8B030D-6E8A-4147-A177-3AD203B41FA5}">
                      <a16:colId xmlns:a16="http://schemas.microsoft.com/office/drawing/2014/main" val="608897248"/>
                    </a:ext>
                  </a:extLst>
                </a:gridCol>
                <a:gridCol w="728427">
                  <a:extLst>
                    <a:ext uri="{9D8B030D-6E8A-4147-A177-3AD203B41FA5}">
                      <a16:colId xmlns:a16="http://schemas.microsoft.com/office/drawing/2014/main" val="2142755677"/>
                    </a:ext>
                  </a:extLst>
                </a:gridCol>
              </a:tblGrid>
              <a:tr h="290073">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Peptide</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Vehicle</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sv-SE"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SEM;</a:t>
                      </a:r>
                    </a:p>
                    <a:p>
                      <a:pPr algn="l"/>
                      <a:r>
                        <a:rPr lang="sv-SE"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n</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Dulaglutide</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SEM; n</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sCT</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SEM;</a:t>
                      </a:r>
                    </a:p>
                    <a:p>
                      <a:pPr algn="l"/>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n</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Combination</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b="1"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Mean </a:t>
                      </a:r>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±SEM;</a:t>
                      </a:r>
                    </a:p>
                    <a:p>
                      <a:pPr algn="l"/>
                      <a:r>
                        <a:rPr lang="en-GB" sz="700" b="1"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n</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tc>
                  <a:txBody>
                    <a:bodyPr/>
                    <a:lstStyle/>
                    <a:p>
                      <a:pPr algn="l"/>
                      <a:r>
                        <a:rPr lang="en-US"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ANOVA</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F-value;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P-value</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D9D9"/>
                    </a:solidFill>
                  </a:tcPr>
                </a:tc>
                <a:extLst>
                  <a:ext uri="{0D108BD9-81ED-4DB2-BD59-A6C34878D82A}">
                    <a16:rowId xmlns:a16="http://schemas.microsoft.com/office/drawing/2014/main" val="299696539"/>
                  </a:ext>
                </a:extLst>
              </a:tr>
              <a:tr h="227770">
                <a:tc>
                  <a:txBody>
                    <a:bodyPr/>
                    <a:lstStyle/>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Corticosterone</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69.7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28.9;</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68.2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26.8;</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67.9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15.1;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75.0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15.5;</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F(3,36)=0.02;   P=0.9956</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156850282"/>
                  </a:ext>
                </a:extLst>
              </a:tr>
              <a:tr h="227644">
                <a:tc>
                  <a:txBody>
                    <a:bodyPr/>
                    <a:lstStyle/>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GLP-1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295.3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70.2;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202.6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15.0;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181.5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162.8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F(3,36)=1.98; P=0.1341</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398429774"/>
                  </a:ext>
                </a:extLst>
              </a:tr>
              <a:tr h="193382">
                <a:tc>
                  <a:txBody>
                    <a:bodyPr/>
                    <a:lstStyle/>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Amylin</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F(3,36)=2.11;   P=0.1162</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518226310"/>
                  </a:ext>
                </a:extLst>
              </a:tr>
              <a:tr h="23910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IL-1α</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789.6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57.9;</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782.6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30.5;</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741.2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37.8;</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803.8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43.2;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F(3,36)=0.38; P=0.7672</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175796271"/>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IL-12(p70)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F(3,36)=0.35;   P=0.7860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894631860"/>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IL-17A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83.5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6.0;</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84.6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108.1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24.3;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84.8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6.3;</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F(3,36)=0.84; P=0.4821</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21500669"/>
                  </a:ext>
                </a:extLst>
              </a:tr>
              <a:tr h="225205">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IFN-</a:t>
                      </a:r>
                      <a:r>
                        <a:rPr lang="sv-SE" sz="700">
                          <a:solidFill>
                            <a:srgbClr val="202122"/>
                          </a:solidFill>
                          <a:effectLst/>
                          <a:latin typeface="Calibri" panose="020F0502020204030204" pitchFamily="34" charset="0"/>
                          <a:ea typeface="SimSun" panose="02010600030101010101" pitchFamily="2" charset="-122"/>
                          <a:cs typeface="Arial" panose="020B0604020202020204" pitchFamily="34" charset="0"/>
                        </a:rPr>
                        <a:t>γ</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742.2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76.9;</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797.4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58.1;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902.0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60.8;</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831.5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65.3;</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F(3,36)=1.04;   P=0.3881</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687613093"/>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MIP-1α</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76.5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13.2;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106.3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14.6;</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149.1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31.1;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139.9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30.1;</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F(3,35)=1.82; P=0.1610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88865992"/>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MIP-3α</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62.4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8.0;</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60.2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10.0;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52.3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53.7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3.6;</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F(3,36)=0.53;   P=0.6633</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66241956"/>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TNF-α</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F(3,35)=1.41; P=0.2554</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28874611"/>
                  </a:ext>
                </a:extLst>
              </a:tr>
              <a:tr h="231286">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IL-1β</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253.2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22.5;</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287.2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25.9;</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498.2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89.9;</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463.8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95.4;</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F(3,35)=3.13;   </a:t>
                      </a:r>
                      <a:r>
                        <a:rPr lang="en-US"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P=0.0379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553649607"/>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IL-2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0.5;</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0.4;</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5.0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F(3,35)=0.20; P=0.8940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9283721"/>
                  </a:ext>
                </a:extLst>
              </a:tr>
              <a:tr h="220271">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IL-4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346.1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25.0;</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336.1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14.8;</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446.3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73.6;</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364.0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24.7;</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F(3,36)=1.46;   P=0.2412</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804305248"/>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IL-5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F(3,36)=0.23; P=0.8740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629924211"/>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IL-6</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0.9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0.9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F(3,36)=1.76;   P=0.1718</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729877187"/>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IL-7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F(3,35)=2.52; P=0.0738</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57053067"/>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IL-10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2.1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F(3,36)=0.78;   P=0.5114</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284275456"/>
                  </a:ext>
                </a:extLst>
              </a:tr>
              <a:tr h="223470">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IL-13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432.4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58.2;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529.7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107.7;</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830.8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293.4;</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475.9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72.7;</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F(3,36)=1.22; P=0.3161</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29756408"/>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IL-18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16.4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3.9;</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18.3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3.4;</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16.6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1.6;</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F(3,36)=0.73;   P=0.5395</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094431074"/>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G-CSF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17.5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17.8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1.9;</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24.3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20.8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2.3;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F(3,36)=1.33; P=0.2800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69294476"/>
                  </a:ext>
                </a:extLst>
              </a:tr>
              <a:tr h="232433">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GM-CSF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303.9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30.7;</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366.9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41.9;</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594.3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116.1;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536.6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118.6;</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F(3,35)=2.34;   P=0.0899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127815033"/>
                  </a:ext>
                </a:extLst>
              </a:tr>
              <a:tr h="216680">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GRO/KC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544.3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59.0;</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585.3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64.8;</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712.0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±111.3;</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665.9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132.8;</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F(3,35)=0.58; P=0.6308</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91452173"/>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M-CSF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105.3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9.6;</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99.5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8.0;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101.2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9.9;</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117.4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10.0;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F(3,36)=0.73;   P=0.5412</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706538649"/>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RANTES</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1.9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2.3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2.5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1.6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F(3,36)=3.22; </a:t>
                      </a:r>
                      <a:r>
                        <a:rPr lang="en-US"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P=0.0340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19986784"/>
                  </a:ext>
                </a:extLst>
              </a:tr>
              <a:tr h="240883">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VEGF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(pg/mL)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328.7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41.3;</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369.4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35.0;</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507.1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95.7;</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388.8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41.1;</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F(3,34)=1.64;   P=0.1977</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522669499"/>
                  </a:ext>
                </a:extLst>
              </a:tr>
              <a:tr h="193382">
                <a:tc>
                  <a:txBody>
                    <a:bodyPr/>
                    <a:lstStyle/>
                    <a:p>
                      <a:pPr algn="l"/>
                      <a:r>
                        <a:rPr lang="sv-SE" sz="700" b="1">
                          <a:solidFill>
                            <a:srgbClr val="000000"/>
                          </a:solidFill>
                          <a:effectLst/>
                          <a:latin typeface="Calibri" panose="020F0502020204030204" pitchFamily="34" charset="0"/>
                          <a:ea typeface="SimSun" panose="02010600030101010101" pitchFamily="2" charset="-122"/>
                          <a:cs typeface="Arial" panose="020B0604020202020204" pitchFamily="34" charset="0"/>
                        </a:rPr>
                        <a:t>MCP-1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GB" sz="700" b="1">
                          <a:solidFill>
                            <a:srgbClr val="00000A"/>
                          </a:solidFill>
                          <a:effectLst/>
                          <a:latin typeface="Calibri" panose="020F0502020204030204" pitchFamily="34" charset="0"/>
                          <a:ea typeface="SimSun" panose="02010600030101010101" pitchFamily="2" charset="-122"/>
                          <a:cs typeface="Calibri" panose="020F0502020204030204" pitchFamily="34" charset="0"/>
                        </a:rPr>
                        <a:t>(ng/mL)</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1.4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0.1;</a:t>
                      </a:r>
                      <a:r>
                        <a:rPr lang="sv-SE" sz="700">
                          <a:solidFill>
                            <a:srgbClr val="00000A"/>
                          </a:solidFill>
                          <a:effectLst/>
                          <a:latin typeface="Calibri" panose="020F0502020204030204" pitchFamily="34" charset="0"/>
                          <a:ea typeface="SimSun" panose="02010600030101010101" pitchFamily="2" charset="-122"/>
                          <a:cs typeface="Calibri" panose="020F0502020204030204" pitchFamily="34" charset="0"/>
                        </a:rPr>
                        <a:t> </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n=9</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1.8 </a:t>
                      </a:r>
                      <a:r>
                        <a:rPr lang="sv-SE" sz="7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0.2</a:t>
                      </a:r>
                      <a:endParaRPr lang="sv-SE" sz="700" dirty="0">
                        <a:solidFill>
                          <a:srgbClr val="00000A"/>
                        </a:solidFill>
                        <a:effectLst/>
                        <a:latin typeface="Liberation Serif"/>
                        <a:ea typeface="SimSun" panose="02010600030101010101" pitchFamily="2" charset="-122"/>
                        <a:cs typeface="Arial" panose="020B0604020202020204" pitchFamily="34" charset="0"/>
                      </a:endParaRPr>
                    </a:p>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2.2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0.3</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2.0 </a:t>
                      </a:r>
                      <a:r>
                        <a:rPr lang="sv-SE" sz="700">
                          <a:solidFill>
                            <a:srgbClr val="000000"/>
                          </a:solidFill>
                          <a:effectLst/>
                          <a:latin typeface="Calibri" panose="020F0502020204030204" pitchFamily="34" charset="0"/>
                          <a:ea typeface="MS Gothic" panose="020B0609070205080204" pitchFamily="49" charset="-128"/>
                          <a:cs typeface="Calibri" panose="020F0502020204030204" pitchFamily="34" charset="0"/>
                        </a:rPr>
                        <a:t>± 0.4</a:t>
                      </a:r>
                      <a:endParaRPr lang="sv-SE" sz="700">
                        <a:solidFill>
                          <a:srgbClr val="00000A"/>
                        </a:solidFill>
                        <a:effectLst/>
                        <a:latin typeface="Liberation Serif"/>
                        <a:ea typeface="SimSun" panose="02010600030101010101" pitchFamily="2" charset="-122"/>
                        <a:cs typeface="Arial" panose="020B0604020202020204" pitchFamily="34" charset="0"/>
                      </a:endParaRPr>
                    </a:p>
                    <a:p>
                      <a:pPr algn="l"/>
                      <a:r>
                        <a:rPr lang="en-US" sz="700">
                          <a:solidFill>
                            <a:srgbClr val="00000A"/>
                          </a:solidFill>
                          <a:effectLst/>
                          <a:latin typeface="Calibri" panose="020F0502020204030204" pitchFamily="34" charset="0"/>
                          <a:ea typeface="SimSun" panose="02010600030101010101" pitchFamily="2" charset="-122"/>
                          <a:cs typeface="Calibri" panose="020F0502020204030204" pitchFamily="34" charset="0"/>
                        </a:rPr>
                        <a:t>n=10</a:t>
                      </a:r>
                      <a:endParaRPr lang="sv-SE" sz="70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l"/>
                      <a:r>
                        <a:rPr lang="en-US" sz="700" dirty="0">
                          <a:solidFill>
                            <a:srgbClr val="00000A"/>
                          </a:solidFill>
                          <a:effectLst/>
                          <a:latin typeface="Calibri" panose="020F0502020204030204" pitchFamily="34" charset="0"/>
                          <a:ea typeface="SimSun" panose="02010600030101010101" pitchFamily="2" charset="-122"/>
                          <a:cs typeface="Calibri" panose="020F0502020204030204" pitchFamily="34" charset="0"/>
                        </a:rPr>
                        <a:t>F(3,35)=1.41; P=0.2575</a:t>
                      </a:r>
                      <a:endParaRPr lang="sv-SE" sz="700" dirty="0">
                        <a:solidFill>
                          <a:srgbClr val="00000A"/>
                        </a:solidFill>
                        <a:effectLst/>
                        <a:latin typeface="Liberation Serif"/>
                        <a:ea typeface="SimSun" panose="02010600030101010101" pitchFamily="2" charset="-122"/>
                        <a:cs typeface="Arial" panose="020B0604020202020204" pitchFamily="34" charset="0"/>
                      </a:endParaRPr>
                    </a:p>
                  </a:txBody>
                  <a:tcPr marL="48345" marR="4834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251601205"/>
                  </a:ext>
                </a:extLst>
              </a:tr>
            </a:tbl>
          </a:graphicData>
        </a:graphic>
      </p:graphicFrame>
      <p:sp>
        <p:nvSpPr>
          <p:cNvPr id="2" name="TextBox 1">
            <a:extLst>
              <a:ext uri="{FF2B5EF4-FFF2-40B4-BE49-F238E27FC236}">
                <a16:creationId xmlns:a16="http://schemas.microsoft.com/office/drawing/2014/main" id="{0A158D29-E39B-BB99-E67E-279AF0BF4C0E}"/>
              </a:ext>
            </a:extLst>
          </p:cNvPr>
          <p:cNvSpPr txBox="1"/>
          <p:nvPr/>
        </p:nvSpPr>
        <p:spPr>
          <a:xfrm>
            <a:off x="91922" y="550607"/>
            <a:ext cx="1410540" cy="276999"/>
          </a:xfrm>
          <a:prstGeom prst="rect">
            <a:avLst/>
          </a:prstGeom>
          <a:noFill/>
        </p:spPr>
        <p:txBody>
          <a:bodyPr wrap="square" rtlCol="0">
            <a:spAutoFit/>
          </a:bodyPr>
          <a:lstStyle/>
          <a:p>
            <a:r>
              <a:rPr lang="en-SE" sz="1200" b="1" dirty="0"/>
              <a:t>Experiment 1</a:t>
            </a:r>
          </a:p>
        </p:txBody>
      </p:sp>
    </p:spTree>
    <p:extLst>
      <p:ext uri="{BB962C8B-B14F-4D97-AF65-F5344CB8AC3E}">
        <p14:creationId xmlns:p14="http://schemas.microsoft.com/office/powerpoint/2010/main" val="366719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E53CA5-700E-8E40-4D8A-F11C8FC0672B}"/>
              </a:ext>
            </a:extLst>
          </p:cNvPr>
          <p:cNvPicPr>
            <a:picLocks noChangeAspect="1"/>
          </p:cNvPicPr>
          <p:nvPr/>
        </p:nvPicPr>
        <p:blipFill>
          <a:blip r:embed="rId2"/>
          <a:stretch>
            <a:fillRect/>
          </a:stretch>
        </p:blipFill>
        <p:spPr>
          <a:xfrm>
            <a:off x="0" y="238087"/>
            <a:ext cx="6858000" cy="7574007"/>
          </a:xfrm>
          <a:prstGeom prst="rect">
            <a:avLst/>
          </a:prstGeom>
        </p:spPr>
      </p:pic>
      <p:sp>
        <p:nvSpPr>
          <p:cNvPr id="3" name="TextBox 2">
            <a:extLst>
              <a:ext uri="{FF2B5EF4-FFF2-40B4-BE49-F238E27FC236}">
                <a16:creationId xmlns:a16="http://schemas.microsoft.com/office/drawing/2014/main" id="{79A41508-476E-D5EC-620B-9C98E649BF20}"/>
              </a:ext>
            </a:extLst>
          </p:cNvPr>
          <p:cNvSpPr txBox="1"/>
          <p:nvPr/>
        </p:nvSpPr>
        <p:spPr>
          <a:xfrm>
            <a:off x="0" y="0"/>
            <a:ext cx="1784719" cy="276999"/>
          </a:xfrm>
          <a:prstGeom prst="rect">
            <a:avLst/>
          </a:prstGeom>
          <a:noFill/>
        </p:spPr>
        <p:txBody>
          <a:bodyPr wrap="none" rtlCol="0">
            <a:spAutoFit/>
          </a:bodyPr>
          <a:lstStyle/>
          <a:p>
            <a:r>
              <a:rPr lang="en-SE" sz="1200" dirty="0"/>
              <a:t>Supplementary Figure 10.</a:t>
            </a:r>
          </a:p>
        </p:txBody>
      </p:sp>
      <p:sp>
        <p:nvSpPr>
          <p:cNvPr id="2" name="TextBox 1">
            <a:extLst>
              <a:ext uri="{FF2B5EF4-FFF2-40B4-BE49-F238E27FC236}">
                <a16:creationId xmlns:a16="http://schemas.microsoft.com/office/drawing/2014/main" id="{DAEC2373-405B-5EB6-2CDE-27FF3DA1BAF7}"/>
              </a:ext>
            </a:extLst>
          </p:cNvPr>
          <p:cNvSpPr txBox="1"/>
          <p:nvPr/>
        </p:nvSpPr>
        <p:spPr>
          <a:xfrm>
            <a:off x="983447" y="515086"/>
            <a:ext cx="1034450" cy="276999"/>
          </a:xfrm>
          <a:prstGeom prst="rect">
            <a:avLst/>
          </a:prstGeom>
          <a:noFill/>
        </p:spPr>
        <p:txBody>
          <a:bodyPr wrap="none" rtlCol="0">
            <a:spAutoFit/>
          </a:bodyPr>
          <a:lstStyle/>
          <a:p>
            <a:r>
              <a:rPr lang="en-SE" sz="1200" b="1" dirty="0"/>
              <a:t>Experiment 2</a:t>
            </a:r>
          </a:p>
        </p:txBody>
      </p:sp>
      <p:sp>
        <p:nvSpPr>
          <p:cNvPr id="5" name="TextBox 4">
            <a:extLst>
              <a:ext uri="{FF2B5EF4-FFF2-40B4-BE49-F238E27FC236}">
                <a16:creationId xmlns:a16="http://schemas.microsoft.com/office/drawing/2014/main" id="{B7635C5E-5FCE-754F-86C1-D93CAD28B867}"/>
              </a:ext>
            </a:extLst>
          </p:cNvPr>
          <p:cNvSpPr txBox="1"/>
          <p:nvPr/>
        </p:nvSpPr>
        <p:spPr>
          <a:xfrm>
            <a:off x="4840103" y="515085"/>
            <a:ext cx="1034450" cy="276999"/>
          </a:xfrm>
          <a:prstGeom prst="rect">
            <a:avLst/>
          </a:prstGeom>
          <a:noFill/>
        </p:spPr>
        <p:txBody>
          <a:bodyPr wrap="none" rtlCol="0">
            <a:spAutoFit/>
          </a:bodyPr>
          <a:lstStyle/>
          <a:p>
            <a:r>
              <a:rPr lang="en-SE" sz="1200" b="1" dirty="0"/>
              <a:t>Experiment 2</a:t>
            </a:r>
          </a:p>
        </p:txBody>
      </p:sp>
    </p:spTree>
    <p:extLst>
      <p:ext uri="{BB962C8B-B14F-4D97-AF65-F5344CB8AC3E}">
        <p14:creationId xmlns:p14="http://schemas.microsoft.com/office/powerpoint/2010/main" val="2083865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F7116-C3BF-1789-C563-63723A3439E3}"/>
              </a:ext>
            </a:extLst>
          </p:cNvPr>
          <p:cNvSpPr txBox="1"/>
          <p:nvPr/>
        </p:nvSpPr>
        <p:spPr>
          <a:xfrm>
            <a:off x="0" y="151573"/>
            <a:ext cx="325410" cy="276999"/>
          </a:xfrm>
          <a:prstGeom prst="rect">
            <a:avLst/>
          </a:prstGeom>
          <a:noFill/>
        </p:spPr>
        <p:txBody>
          <a:bodyPr wrap="none" rtlCol="0">
            <a:spAutoFit/>
          </a:bodyPr>
          <a:lstStyle/>
          <a:p>
            <a:r>
              <a:rPr lang="en-SE" sz="1200" b="1" dirty="0"/>
              <a:t>U.</a:t>
            </a:r>
          </a:p>
        </p:txBody>
      </p:sp>
      <p:sp>
        <p:nvSpPr>
          <p:cNvPr id="6" name="TextBox 5">
            <a:extLst>
              <a:ext uri="{FF2B5EF4-FFF2-40B4-BE49-F238E27FC236}">
                <a16:creationId xmlns:a16="http://schemas.microsoft.com/office/drawing/2014/main" id="{82DC164F-7037-69DE-5FB2-C350345DB78E}"/>
              </a:ext>
            </a:extLst>
          </p:cNvPr>
          <p:cNvSpPr txBox="1"/>
          <p:nvPr/>
        </p:nvSpPr>
        <p:spPr>
          <a:xfrm>
            <a:off x="0" y="3931285"/>
            <a:ext cx="303032" cy="276999"/>
          </a:xfrm>
          <a:prstGeom prst="rect">
            <a:avLst/>
          </a:prstGeom>
          <a:noFill/>
        </p:spPr>
        <p:txBody>
          <a:bodyPr wrap="none" rtlCol="0">
            <a:spAutoFit/>
          </a:bodyPr>
          <a:lstStyle/>
          <a:p>
            <a:r>
              <a:rPr lang="en-SE" sz="1200" b="1" dirty="0"/>
              <a:t>V.</a:t>
            </a:r>
          </a:p>
        </p:txBody>
      </p:sp>
      <p:cxnSp>
        <p:nvCxnSpPr>
          <p:cNvPr id="8" name="Straight Connector 7">
            <a:extLst>
              <a:ext uri="{FF2B5EF4-FFF2-40B4-BE49-F238E27FC236}">
                <a16:creationId xmlns:a16="http://schemas.microsoft.com/office/drawing/2014/main" id="{B3DE0F10-6B31-F534-A431-AA3642C961E1}"/>
              </a:ext>
            </a:extLst>
          </p:cNvPr>
          <p:cNvCxnSpPr>
            <a:cxnSpLocks/>
          </p:cNvCxnSpPr>
          <p:nvPr/>
        </p:nvCxnSpPr>
        <p:spPr>
          <a:xfrm>
            <a:off x="325410" y="220500"/>
            <a:ext cx="0" cy="3397343"/>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AD86817-5C7A-14FE-2856-2CD8D2B55811}"/>
              </a:ext>
            </a:extLst>
          </p:cNvPr>
          <p:cNvCxnSpPr>
            <a:cxnSpLocks/>
          </p:cNvCxnSpPr>
          <p:nvPr/>
        </p:nvCxnSpPr>
        <p:spPr>
          <a:xfrm>
            <a:off x="315471" y="3979792"/>
            <a:ext cx="0" cy="3397343"/>
          </a:xfrm>
          <a:prstGeom prst="line">
            <a:avLst/>
          </a:prstGeom>
          <a:ln w="12700"/>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B3F27C53-4187-3E0D-9F0D-1F8FC633EC3D}"/>
              </a:ext>
            </a:extLst>
          </p:cNvPr>
          <p:cNvSpPr txBox="1"/>
          <p:nvPr/>
        </p:nvSpPr>
        <p:spPr>
          <a:xfrm>
            <a:off x="248478" y="7460792"/>
            <a:ext cx="6461415" cy="1569660"/>
          </a:xfrm>
          <a:prstGeom prst="rect">
            <a:avLst/>
          </a:prstGeom>
          <a:noFill/>
        </p:spPr>
        <p:txBody>
          <a:bodyPr wrap="square" rtlCol="0">
            <a:spAutoFit/>
          </a:bodyPr>
          <a:lstStyle/>
          <a:p>
            <a:r>
              <a:rPr lang="en-SE" sz="1200" b="1" dirty="0"/>
              <a:t>Supplementary Figure 10. </a:t>
            </a:r>
            <a:r>
              <a:rPr lang="en-SE" sz="1200" dirty="0"/>
              <a:t>Treatment had an overall effect on (A) total fat tissue weight in male rats from experiment 2. Post-hoc test did not reveal any differences that could be attributed to treatment. Moreover, the treatment did</a:t>
            </a:r>
            <a:r>
              <a:rPr lang="sv-SE" sz="1200" dirty="0"/>
              <a:t> not</a:t>
            </a:r>
            <a:r>
              <a:rPr lang="en-SE" sz="1200" dirty="0"/>
              <a:t> affect the other measured parameters (B-J) in male rats. In female rats, monotherapy with salmon calcitonin (sCT) decreased the weight of (K) total fat tissue and (M) peritoneal fat tissue compared to the vehicle but did not affect (L) retroperitoneal fat or (N) brown adipose tissue (BAT). Further, treatment didn’t affect the oter measured parameters in female rats. </a:t>
            </a:r>
            <a:r>
              <a:rPr lang="en-US" sz="1200" dirty="0"/>
              <a:t>Data are presented as mean </a:t>
            </a:r>
            <a:r>
              <a:rPr lang="en-GB" sz="1200" dirty="0"/>
              <a:t>±SEM. </a:t>
            </a:r>
            <a:r>
              <a:rPr lang="en-SE" sz="1200" dirty="0"/>
              <a:t>*P&lt;0.05 compared to vehicle.</a:t>
            </a:r>
            <a:endParaRPr lang="en-US" sz="1200" dirty="0">
              <a:effectLst/>
              <a:latin typeface="Calibri" panose="020F0502020204030204" pitchFamily="34" charset="0"/>
              <a:ea typeface="Calibri" panose="020F0502020204030204" pitchFamily="34" charset="0"/>
            </a:endParaRPr>
          </a:p>
          <a:p>
            <a:r>
              <a:rPr lang="en-SE" sz="1200" dirty="0"/>
              <a:t>   </a:t>
            </a:r>
          </a:p>
        </p:txBody>
      </p:sp>
      <p:pic>
        <p:nvPicPr>
          <p:cNvPr id="2" name="Picture 1">
            <a:extLst>
              <a:ext uri="{FF2B5EF4-FFF2-40B4-BE49-F238E27FC236}">
                <a16:creationId xmlns:a16="http://schemas.microsoft.com/office/drawing/2014/main" id="{5DDBF7D0-44B0-B7C4-9A6C-B7A374FF41C1}"/>
              </a:ext>
            </a:extLst>
          </p:cNvPr>
          <p:cNvPicPr>
            <a:picLocks noChangeAspect="1"/>
          </p:cNvPicPr>
          <p:nvPr/>
        </p:nvPicPr>
        <p:blipFill>
          <a:blip r:embed="rId2"/>
          <a:stretch>
            <a:fillRect/>
          </a:stretch>
        </p:blipFill>
        <p:spPr>
          <a:xfrm>
            <a:off x="325410" y="220500"/>
            <a:ext cx="5922982" cy="3606944"/>
          </a:xfrm>
          <a:prstGeom prst="rect">
            <a:avLst/>
          </a:prstGeom>
        </p:spPr>
      </p:pic>
      <p:pic>
        <p:nvPicPr>
          <p:cNvPr id="7" name="Picture 6">
            <a:extLst>
              <a:ext uri="{FF2B5EF4-FFF2-40B4-BE49-F238E27FC236}">
                <a16:creationId xmlns:a16="http://schemas.microsoft.com/office/drawing/2014/main" id="{A396E624-0988-AA5B-6FD8-C3632FF37D4A}"/>
              </a:ext>
            </a:extLst>
          </p:cNvPr>
          <p:cNvPicPr>
            <a:picLocks noChangeAspect="1"/>
          </p:cNvPicPr>
          <p:nvPr/>
        </p:nvPicPr>
        <p:blipFill>
          <a:blip r:embed="rId3"/>
          <a:stretch>
            <a:fillRect/>
          </a:stretch>
        </p:blipFill>
        <p:spPr>
          <a:xfrm>
            <a:off x="325410" y="3989366"/>
            <a:ext cx="5943600" cy="3619500"/>
          </a:xfrm>
          <a:prstGeom prst="rect">
            <a:avLst/>
          </a:prstGeom>
        </p:spPr>
      </p:pic>
    </p:spTree>
    <p:extLst>
      <p:ext uri="{BB962C8B-B14F-4D97-AF65-F5344CB8AC3E}">
        <p14:creationId xmlns:p14="http://schemas.microsoft.com/office/powerpoint/2010/main" val="38496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4BF02C-3341-B6A6-8F99-256349FA7828}"/>
              </a:ext>
            </a:extLst>
          </p:cNvPr>
          <p:cNvSpPr txBox="1"/>
          <p:nvPr/>
        </p:nvSpPr>
        <p:spPr>
          <a:xfrm>
            <a:off x="-14001" y="31393"/>
            <a:ext cx="1656223" cy="261610"/>
          </a:xfrm>
          <a:prstGeom prst="rect">
            <a:avLst/>
          </a:prstGeom>
          <a:noFill/>
        </p:spPr>
        <p:txBody>
          <a:bodyPr wrap="none" rtlCol="0">
            <a:spAutoFit/>
          </a:bodyPr>
          <a:lstStyle/>
          <a:p>
            <a:r>
              <a:rPr lang="en-SE" sz="1100" dirty="0"/>
              <a:t>Supplementary Figure 11.</a:t>
            </a:r>
          </a:p>
        </p:txBody>
      </p:sp>
      <p:pic>
        <p:nvPicPr>
          <p:cNvPr id="3" name="Picture 2">
            <a:extLst>
              <a:ext uri="{FF2B5EF4-FFF2-40B4-BE49-F238E27FC236}">
                <a16:creationId xmlns:a16="http://schemas.microsoft.com/office/drawing/2014/main" id="{39AB183C-D18B-4F81-CB24-D9FBDF0673C4}"/>
              </a:ext>
            </a:extLst>
          </p:cNvPr>
          <p:cNvPicPr>
            <a:picLocks noChangeAspect="1"/>
          </p:cNvPicPr>
          <p:nvPr/>
        </p:nvPicPr>
        <p:blipFill>
          <a:blip r:embed="rId2"/>
          <a:stretch>
            <a:fillRect/>
          </a:stretch>
        </p:blipFill>
        <p:spPr>
          <a:xfrm>
            <a:off x="3684333" y="790414"/>
            <a:ext cx="3020178" cy="1892074"/>
          </a:xfrm>
          <a:prstGeom prst="rect">
            <a:avLst/>
          </a:prstGeom>
        </p:spPr>
      </p:pic>
      <p:pic>
        <p:nvPicPr>
          <p:cNvPr id="4" name="Picture 3">
            <a:extLst>
              <a:ext uri="{FF2B5EF4-FFF2-40B4-BE49-F238E27FC236}">
                <a16:creationId xmlns:a16="http://schemas.microsoft.com/office/drawing/2014/main" id="{2A3E860A-3B7F-81AE-45A5-C3B0091F15AF}"/>
              </a:ext>
            </a:extLst>
          </p:cNvPr>
          <p:cNvPicPr>
            <a:picLocks noChangeAspect="1"/>
          </p:cNvPicPr>
          <p:nvPr/>
        </p:nvPicPr>
        <p:blipFill rotWithShape="1">
          <a:blip r:embed="rId3">
            <a:extLst>
              <a:ext uri="{28A0092B-C50C-407E-A947-70E740481C1C}">
                <a14:useLocalDpi xmlns:a14="http://schemas.microsoft.com/office/drawing/2010/main" val="0"/>
              </a:ext>
            </a:extLst>
          </a:blip>
          <a:srcRect t="7493"/>
          <a:stretch/>
        </p:blipFill>
        <p:spPr bwMode="auto">
          <a:xfrm>
            <a:off x="3761544" y="2764129"/>
            <a:ext cx="3026380" cy="1750313"/>
          </a:xfrm>
          <a:prstGeom prst="rect">
            <a:avLst/>
          </a:prstGeom>
          <a:noFill/>
          <a:ln>
            <a:noFill/>
          </a:ln>
        </p:spPr>
      </p:pic>
      <p:pic>
        <p:nvPicPr>
          <p:cNvPr id="5" name="Picture 4">
            <a:extLst>
              <a:ext uri="{FF2B5EF4-FFF2-40B4-BE49-F238E27FC236}">
                <a16:creationId xmlns:a16="http://schemas.microsoft.com/office/drawing/2014/main" id="{4233241B-9555-3895-676B-8A8E8FA71747}"/>
              </a:ext>
            </a:extLst>
          </p:cNvPr>
          <p:cNvPicPr>
            <a:picLocks noChangeAspect="1"/>
          </p:cNvPicPr>
          <p:nvPr/>
        </p:nvPicPr>
        <p:blipFill rotWithShape="1">
          <a:blip r:embed="rId4">
            <a:extLst>
              <a:ext uri="{28A0092B-C50C-407E-A947-70E740481C1C}">
                <a14:useLocalDpi xmlns:a14="http://schemas.microsoft.com/office/drawing/2010/main" val="0"/>
              </a:ext>
            </a:extLst>
          </a:blip>
          <a:srcRect t="7493"/>
          <a:stretch/>
        </p:blipFill>
        <p:spPr bwMode="auto">
          <a:xfrm>
            <a:off x="3761544" y="4574227"/>
            <a:ext cx="3026380" cy="1750314"/>
          </a:xfrm>
          <a:prstGeom prst="rect">
            <a:avLst/>
          </a:prstGeom>
          <a:noFill/>
          <a:ln>
            <a:noFill/>
          </a:ln>
        </p:spPr>
      </p:pic>
      <p:pic>
        <p:nvPicPr>
          <p:cNvPr id="6" name="Picture 5">
            <a:extLst>
              <a:ext uri="{FF2B5EF4-FFF2-40B4-BE49-F238E27FC236}">
                <a16:creationId xmlns:a16="http://schemas.microsoft.com/office/drawing/2014/main" id="{1FFFB612-7613-8AAB-67C4-419C40ED2F0E}"/>
              </a:ext>
            </a:extLst>
          </p:cNvPr>
          <p:cNvPicPr>
            <a:picLocks noChangeAspect="1"/>
          </p:cNvPicPr>
          <p:nvPr/>
        </p:nvPicPr>
        <p:blipFill rotWithShape="1">
          <a:blip r:embed="rId5">
            <a:extLst>
              <a:ext uri="{28A0092B-C50C-407E-A947-70E740481C1C}">
                <a14:useLocalDpi xmlns:a14="http://schemas.microsoft.com/office/drawing/2010/main" val="0"/>
              </a:ext>
            </a:extLst>
          </a:blip>
          <a:srcRect t="7493"/>
          <a:stretch/>
        </p:blipFill>
        <p:spPr bwMode="auto">
          <a:xfrm>
            <a:off x="3761544" y="6411713"/>
            <a:ext cx="3026380" cy="1750314"/>
          </a:xfrm>
          <a:prstGeom prst="rect">
            <a:avLst/>
          </a:prstGeom>
          <a:noFill/>
          <a:ln>
            <a:noFill/>
          </a:ln>
        </p:spPr>
      </p:pic>
      <p:pic>
        <p:nvPicPr>
          <p:cNvPr id="7" name="Picture 6">
            <a:extLst>
              <a:ext uri="{FF2B5EF4-FFF2-40B4-BE49-F238E27FC236}">
                <a16:creationId xmlns:a16="http://schemas.microsoft.com/office/drawing/2014/main" id="{4A3F468C-8F2B-2723-282B-5576FCDC4B0A}"/>
              </a:ext>
            </a:extLst>
          </p:cNvPr>
          <p:cNvPicPr>
            <a:picLocks noChangeAspect="1"/>
          </p:cNvPicPr>
          <p:nvPr/>
        </p:nvPicPr>
        <p:blipFill rotWithShape="1">
          <a:blip r:embed="rId6">
            <a:extLst>
              <a:ext uri="{28A0092B-C50C-407E-A947-70E740481C1C}">
                <a14:useLocalDpi xmlns:a14="http://schemas.microsoft.com/office/drawing/2010/main" val="0"/>
              </a:ext>
            </a:extLst>
          </a:blip>
          <a:srcRect t="6916"/>
          <a:stretch/>
        </p:blipFill>
        <p:spPr bwMode="auto">
          <a:xfrm>
            <a:off x="-14001" y="1031912"/>
            <a:ext cx="3020178" cy="1654514"/>
          </a:xfrm>
          <a:prstGeom prst="rect">
            <a:avLst/>
          </a:prstGeom>
          <a:noFill/>
          <a:ln>
            <a:noFill/>
          </a:ln>
        </p:spPr>
      </p:pic>
      <p:pic>
        <p:nvPicPr>
          <p:cNvPr id="8" name="Picture 7">
            <a:extLst>
              <a:ext uri="{FF2B5EF4-FFF2-40B4-BE49-F238E27FC236}">
                <a16:creationId xmlns:a16="http://schemas.microsoft.com/office/drawing/2014/main" id="{44BE941F-8ACA-D164-02BD-E35C8DF985AB}"/>
              </a:ext>
            </a:extLst>
          </p:cNvPr>
          <p:cNvPicPr>
            <a:picLocks noChangeAspect="1"/>
          </p:cNvPicPr>
          <p:nvPr/>
        </p:nvPicPr>
        <p:blipFill rotWithShape="1">
          <a:blip r:embed="rId7">
            <a:extLst>
              <a:ext uri="{28A0092B-C50C-407E-A947-70E740481C1C}">
                <a14:useLocalDpi xmlns:a14="http://schemas.microsoft.com/office/drawing/2010/main" val="0"/>
              </a:ext>
            </a:extLst>
          </a:blip>
          <a:srcRect t="6916"/>
          <a:stretch/>
        </p:blipFill>
        <p:spPr bwMode="auto">
          <a:xfrm>
            <a:off x="48279" y="2796309"/>
            <a:ext cx="3020178" cy="1654514"/>
          </a:xfrm>
          <a:prstGeom prst="rect">
            <a:avLst/>
          </a:prstGeom>
          <a:noFill/>
          <a:ln>
            <a:noFill/>
          </a:ln>
        </p:spPr>
      </p:pic>
      <p:pic>
        <p:nvPicPr>
          <p:cNvPr id="9" name="Picture 8">
            <a:extLst>
              <a:ext uri="{FF2B5EF4-FFF2-40B4-BE49-F238E27FC236}">
                <a16:creationId xmlns:a16="http://schemas.microsoft.com/office/drawing/2014/main" id="{3EA8D712-C1BF-1AFE-A074-2715219346C4}"/>
              </a:ext>
            </a:extLst>
          </p:cNvPr>
          <p:cNvPicPr>
            <a:picLocks noChangeAspect="1"/>
          </p:cNvPicPr>
          <p:nvPr/>
        </p:nvPicPr>
        <p:blipFill rotWithShape="1">
          <a:blip r:embed="rId8">
            <a:extLst>
              <a:ext uri="{28A0092B-C50C-407E-A947-70E740481C1C}">
                <a14:useLocalDpi xmlns:a14="http://schemas.microsoft.com/office/drawing/2010/main" val="0"/>
              </a:ext>
            </a:extLst>
          </a:blip>
          <a:srcRect t="6916"/>
          <a:stretch/>
        </p:blipFill>
        <p:spPr bwMode="auto">
          <a:xfrm>
            <a:off x="48279" y="4673965"/>
            <a:ext cx="3020178" cy="1654514"/>
          </a:xfrm>
          <a:prstGeom prst="rect">
            <a:avLst/>
          </a:prstGeom>
          <a:noFill/>
          <a:ln>
            <a:noFill/>
          </a:ln>
        </p:spPr>
      </p:pic>
      <p:pic>
        <p:nvPicPr>
          <p:cNvPr id="10" name="Picture 9">
            <a:extLst>
              <a:ext uri="{FF2B5EF4-FFF2-40B4-BE49-F238E27FC236}">
                <a16:creationId xmlns:a16="http://schemas.microsoft.com/office/drawing/2014/main" id="{F85A7450-33FC-AE03-71D3-BB8C23DD868F}"/>
              </a:ext>
            </a:extLst>
          </p:cNvPr>
          <p:cNvPicPr>
            <a:picLocks noChangeAspect="1"/>
          </p:cNvPicPr>
          <p:nvPr/>
        </p:nvPicPr>
        <p:blipFill rotWithShape="1">
          <a:blip r:embed="rId9">
            <a:extLst>
              <a:ext uri="{28A0092B-C50C-407E-A947-70E740481C1C}">
                <a14:useLocalDpi xmlns:a14="http://schemas.microsoft.com/office/drawing/2010/main" val="0"/>
              </a:ext>
            </a:extLst>
          </a:blip>
          <a:srcRect t="6916"/>
          <a:stretch/>
        </p:blipFill>
        <p:spPr bwMode="auto">
          <a:xfrm>
            <a:off x="125489" y="6451406"/>
            <a:ext cx="3020178" cy="1654514"/>
          </a:xfrm>
          <a:prstGeom prst="rect">
            <a:avLst/>
          </a:prstGeom>
          <a:noFill/>
          <a:ln>
            <a:noFill/>
          </a:ln>
        </p:spPr>
      </p:pic>
      <p:pic>
        <p:nvPicPr>
          <p:cNvPr id="11" name="Picture 10">
            <a:extLst>
              <a:ext uri="{FF2B5EF4-FFF2-40B4-BE49-F238E27FC236}">
                <a16:creationId xmlns:a16="http://schemas.microsoft.com/office/drawing/2014/main" id="{7772A730-FA42-F34F-6E18-6E6E5C68B32A}"/>
              </a:ext>
            </a:extLst>
          </p:cNvPr>
          <p:cNvPicPr>
            <a:picLocks noChangeAspect="1"/>
          </p:cNvPicPr>
          <p:nvPr/>
        </p:nvPicPr>
        <p:blipFill rotWithShape="1">
          <a:blip r:embed="rId10"/>
          <a:srcRect t="3671" b="92708"/>
          <a:stretch/>
        </p:blipFill>
        <p:spPr>
          <a:xfrm>
            <a:off x="0" y="516145"/>
            <a:ext cx="6858000" cy="274269"/>
          </a:xfrm>
          <a:prstGeom prst="rect">
            <a:avLst/>
          </a:prstGeom>
        </p:spPr>
      </p:pic>
      <p:sp>
        <p:nvSpPr>
          <p:cNvPr id="13" name="TextBox 12">
            <a:extLst>
              <a:ext uri="{FF2B5EF4-FFF2-40B4-BE49-F238E27FC236}">
                <a16:creationId xmlns:a16="http://schemas.microsoft.com/office/drawing/2014/main" id="{69D312C4-6F03-6167-E307-E3C1173ECB85}"/>
              </a:ext>
            </a:extLst>
          </p:cNvPr>
          <p:cNvSpPr txBox="1"/>
          <p:nvPr/>
        </p:nvSpPr>
        <p:spPr>
          <a:xfrm>
            <a:off x="734168" y="510924"/>
            <a:ext cx="1648400" cy="276999"/>
          </a:xfrm>
          <a:prstGeom prst="rect">
            <a:avLst/>
          </a:prstGeom>
          <a:noFill/>
        </p:spPr>
        <p:txBody>
          <a:bodyPr wrap="none" rtlCol="0">
            <a:spAutoFit/>
          </a:bodyPr>
          <a:lstStyle/>
          <a:p>
            <a:r>
              <a:rPr lang="en-SE" sz="1200" b="1" dirty="0"/>
              <a:t>Experiment 2: Gonadal</a:t>
            </a:r>
          </a:p>
        </p:txBody>
      </p:sp>
      <p:sp>
        <p:nvSpPr>
          <p:cNvPr id="14" name="TextBox 13">
            <a:extLst>
              <a:ext uri="{FF2B5EF4-FFF2-40B4-BE49-F238E27FC236}">
                <a16:creationId xmlns:a16="http://schemas.microsoft.com/office/drawing/2014/main" id="{5048725C-FD61-38F0-6B63-11E358C2FE98}"/>
              </a:ext>
            </a:extLst>
          </p:cNvPr>
          <p:cNvSpPr txBox="1"/>
          <p:nvPr/>
        </p:nvSpPr>
        <p:spPr>
          <a:xfrm>
            <a:off x="4450534" y="510924"/>
            <a:ext cx="1648400" cy="276999"/>
          </a:xfrm>
          <a:prstGeom prst="rect">
            <a:avLst/>
          </a:prstGeom>
          <a:noFill/>
        </p:spPr>
        <p:txBody>
          <a:bodyPr wrap="none" rtlCol="0">
            <a:spAutoFit/>
          </a:bodyPr>
          <a:lstStyle/>
          <a:p>
            <a:r>
              <a:rPr lang="en-SE" sz="1200" b="1" dirty="0"/>
              <a:t>Experiment 2: Gonadal</a:t>
            </a:r>
          </a:p>
        </p:txBody>
      </p:sp>
      <p:sp>
        <p:nvSpPr>
          <p:cNvPr id="15" name="TextBox 14">
            <a:extLst>
              <a:ext uri="{FF2B5EF4-FFF2-40B4-BE49-F238E27FC236}">
                <a16:creationId xmlns:a16="http://schemas.microsoft.com/office/drawing/2014/main" id="{A0D8B421-3C78-D9E1-4016-6FD03F979C04}"/>
              </a:ext>
            </a:extLst>
          </p:cNvPr>
          <p:cNvSpPr txBox="1"/>
          <p:nvPr/>
        </p:nvSpPr>
        <p:spPr>
          <a:xfrm>
            <a:off x="-14001" y="949039"/>
            <a:ext cx="320472" cy="276999"/>
          </a:xfrm>
          <a:prstGeom prst="rect">
            <a:avLst/>
          </a:prstGeom>
          <a:noFill/>
        </p:spPr>
        <p:txBody>
          <a:bodyPr wrap="none" rtlCol="0">
            <a:spAutoFit/>
          </a:bodyPr>
          <a:lstStyle/>
          <a:p>
            <a:r>
              <a:rPr lang="en-SE" sz="1200" b="1" dirty="0"/>
              <a:t>A.</a:t>
            </a:r>
          </a:p>
        </p:txBody>
      </p:sp>
      <p:sp>
        <p:nvSpPr>
          <p:cNvPr id="16" name="TextBox 15">
            <a:extLst>
              <a:ext uri="{FF2B5EF4-FFF2-40B4-BE49-F238E27FC236}">
                <a16:creationId xmlns:a16="http://schemas.microsoft.com/office/drawing/2014/main" id="{18FEF343-E5D2-DDF9-0815-BC972FBA2E53}"/>
              </a:ext>
            </a:extLst>
          </p:cNvPr>
          <p:cNvSpPr txBox="1"/>
          <p:nvPr/>
        </p:nvSpPr>
        <p:spPr>
          <a:xfrm>
            <a:off x="3527880" y="932710"/>
            <a:ext cx="312906" cy="276999"/>
          </a:xfrm>
          <a:prstGeom prst="rect">
            <a:avLst/>
          </a:prstGeom>
          <a:noFill/>
        </p:spPr>
        <p:txBody>
          <a:bodyPr wrap="none" rtlCol="0">
            <a:spAutoFit/>
          </a:bodyPr>
          <a:lstStyle/>
          <a:p>
            <a:r>
              <a:rPr lang="en-SE" sz="1200" b="1" dirty="0"/>
              <a:t>B.</a:t>
            </a:r>
          </a:p>
        </p:txBody>
      </p:sp>
      <p:sp>
        <p:nvSpPr>
          <p:cNvPr id="17" name="TextBox 16">
            <a:extLst>
              <a:ext uri="{FF2B5EF4-FFF2-40B4-BE49-F238E27FC236}">
                <a16:creationId xmlns:a16="http://schemas.microsoft.com/office/drawing/2014/main" id="{CEDC2B6C-10D9-C4B3-3CF4-94378C018E42}"/>
              </a:ext>
            </a:extLst>
          </p:cNvPr>
          <p:cNvSpPr txBox="1"/>
          <p:nvPr/>
        </p:nvSpPr>
        <p:spPr>
          <a:xfrm>
            <a:off x="-28560" y="2769299"/>
            <a:ext cx="308098" cy="276999"/>
          </a:xfrm>
          <a:prstGeom prst="rect">
            <a:avLst/>
          </a:prstGeom>
          <a:noFill/>
        </p:spPr>
        <p:txBody>
          <a:bodyPr wrap="none" rtlCol="0">
            <a:spAutoFit/>
          </a:bodyPr>
          <a:lstStyle/>
          <a:p>
            <a:r>
              <a:rPr lang="en-SE" sz="1200" b="1" dirty="0"/>
              <a:t>C.</a:t>
            </a:r>
          </a:p>
        </p:txBody>
      </p:sp>
      <p:sp>
        <p:nvSpPr>
          <p:cNvPr id="18" name="TextBox 17">
            <a:extLst>
              <a:ext uri="{FF2B5EF4-FFF2-40B4-BE49-F238E27FC236}">
                <a16:creationId xmlns:a16="http://schemas.microsoft.com/office/drawing/2014/main" id="{57D40F48-3EE0-7D03-71CB-AD74546DC052}"/>
              </a:ext>
            </a:extLst>
          </p:cNvPr>
          <p:cNvSpPr txBox="1"/>
          <p:nvPr/>
        </p:nvSpPr>
        <p:spPr>
          <a:xfrm>
            <a:off x="3527880" y="2765722"/>
            <a:ext cx="320729" cy="276999"/>
          </a:xfrm>
          <a:prstGeom prst="rect">
            <a:avLst/>
          </a:prstGeom>
          <a:noFill/>
        </p:spPr>
        <p:txBody>
          <a:bodyPr wrap="none" rtlCol="0">
            <a:spAutoFit/>
          </a:bodyPr>
          <a:lstStyle/>
          <a:p>
            <a:r>
              <a:rPr lang="en-SE" sz="1200" b="1" dirty="0"/>
              <a:t>D.</a:t>
            </a:r>
          </a:p>
        </p:txBody>
      </p:sp>
      <p:sp>
        <p:nvSpPr>
          <p:cNvPr id="19" name="TextBox 18">
            <a:extLst>
              <a:ext uri="{FF2B5EF4-FFF2-40B4-BE49-F238E27FC236}">
                <a16:creationId xmlns:a16="http://schemas.microsoft.com/office/drawing/2014/main" id="{4DC0C684-917F-2506-E373-E7565193A1C9}"/>
              </a:ext>
            </a:extLst>
          </p:cNvPr>
          <p:cNvSpPr txBox="1"/>
          <p:nvPr/>
        </p:nvSpPr>
        <p:spPr>
          <a:xfrm>
            <a:off x="-27244" y="4673965"/>
            <a:ext cx="301686" cy="276999"/>
          </a:xfrm>
          <a:prstGeom prst="rect">
            <a:avLst/>
          </a:prstGeom>
          <a:noFill/>
        </p:spPr>
        <p:txBody>
          <a:bodyPr wrap="none" rtlCol="0">
            <a:spAutoFit/>
          </a:bodyPr>
          <a:lstStyle/>
          <a:p>
            <a:r>
              <a:rPr lang="en-SE" sz="1200" b="1" dirty="0"/>
              <a:t>E.</a:t>
            </a:r>
          </a:p>
        </p:txBody>
      </p:sp>
      <p:sp>
        <p:nvSpPr>
          <p:cNvPr id="20" name="TextBox 19">
            <a:extLst>
              <a:ext uri="{FF2B5EF4-FFF2-40B4-BE49-F238E27FC236}">
                <a16:creationId xmlns:a16="http://schemas.microsoft.com/office/drawing/2014/main" id="{CA9A9CDD-8D79-E64E-F20F-63D00F7FD9C5}"/>
              </a:ext>
            </a:extLst>
          </p:cNvPr>
          <p:cNvSpPr txBox="1"/>
          <p:nvPr/>
        </p:nvSpPr>
        <p:spPr>
          <a:xfrm>
            <a:off x="3541065" y="4661399"/>
            <a:ext cx="284758" cy="276999"/>
          </a:xfrm>
          <a:prstGeom prst="rect">
            <a:avLst/>
          </a:prstGeom>
          <a:noFill/>
        </p:spPr>
        <p:txBody>
          <a:bodyPr wrap="none" rtlCol="0">
            <a:spAutoFit/>
          </a:bodyPr>
          <a:lstStyle/>
          <a:p>
            <a:r>
              <a:rPr lang="en-SE" sz="1200" b="1" dirty="0"/>
              <a:t>F.</a:t>
            </a:r>
          </a:p>
        </p:txBody>
      </p:sp>
      <p:sp>
        <p:nvSpPr>
          <p:cNvPr id="21" name="TextBox 20">
            <a:extLst>
              <a:ext uri="{FF2B5EF4-FFF2-40B4-BE49-F238E27FC236}">
                <a16:creationId xmlns:a16="http://schemas.microsoft.com/office/drawing/2014/main" id="{8CA632B4-54FD-2B91-7A83-5DFFEE116828}"/>
              </a:ext>
            </a:extLst>
          </p:cNvPr>
          <p:cNvSpPr txBox="1"/>
          <p:nvPr/>
        </p:nvSpPr>
        <p:spPr>
          <a:xfrm>
            <a:off x="-28560" y="6413121"/>
            <a:ext cx="324128" cy="276999"/>
          </a:xfrm>
          <a:prstGeom prst="rect">
            <a:avLst/>
          </a:prstGeom>
          <a:noFill/>
        </p:spPr>
        <p:txBody>
          <a:bodyPr wrap="none" rtlCol="0">
            <a:spAutoFit/>
          </a:bodyPr>
          <a:lstStyle/>
          <a:p>
            <a:r>
              <a:rPr lang="en-SE" sz="1200" b="1" dirty="0"/>
              <a:t>G.</a:t>
            </a:r>
          </a:p>
        </p:txBody>
      </p:sp>
      <p:sp>
        <p:nvSpPr>
          <p:cNvPr id="22" name="TextBox 21">
            <a:extLst>
              <a:ext uri="{FF2B5EF4-FFF2-40B4-BE49-F238E27FC236}">
                <a16:creationId xmlns:a16="http://schemas.microsoft.com/office/drawing/2014/main" id="{A4830EBE-8C5E-B032-BE5C-6506A8C7DEDA}"/>
              </a:ext>
            </a:extLst>
          </p:cNvPr>
          <p:cNvSpPr txBox="1"/>
          <p:nvPr/>
        </p:nvSpPr>
        <p:spPr>
          <a:xfrm>
            <a:off x="3497923" y="6395009"/>
            <a:ext cx="324128" cy="276999"/>
          </a:xfrm>
          <a:prstGeom prst="rect">
            <a:avLst/>
          </a:prstGeom>
          <a:noFill/>
        </p:spPr>
        <p:txBody>
          <a:bodyPr wrap="none" rtlCol="0">
            <a:spAutoFit/>
          </a:bodyPr>
          <a:lstStyle/>
          <a:p>
            <a:r>
              <a:rPr lang="en-SE" sz="1200" b="1" dirty="0"/>
              <a:t>H.</a:t>
            </a:r>
          </a:p>
        </p:txBody>
      </p:sp>
      <p:sp>
        <p:nvSpPr>
          <p:cNvPr id="23" name="TextBox 22">
            <a:extLst>
              <a:ext uri="{FF2B5EF4-FFF2-40B4-BE49-F238E27FC236}">
                <a16:creationId xmlns:a16="http://schemas.microsoft.com/office/drawing/2014/main" id="{CC5DE752-42DD-909B-87E6-2B168CD4A806}"/>
              </a:ext>
            </a:extLst>
          </p:cNvPr>
          <p:cNvSpPr txBox="1"/>
          <p:nvPr/>
        </p:nvSpPr>
        <p:spPr>
          <a:xfrm>
            <a:off x="-19038" y="8225648"/>
            <a:ext cx="6439316" cy="646331"/>
          </a:xfrm>
          <a:prstGeom prst="rect">
            <a:avLst/>
          </a:prstGeom>
          <a:noFill/>
        </p:spPr>
        <p:txBody>
          <a:bodyPr wrap="square" rtlCol="0">
            <a:spAutoFit/>
          </a:bodyPr>
          <a:lstStyle/>
          <a:p>
            <a:r>
              <a:rPr lang="en-US" sz="1200" b="1" dirty="0"/>
              <a:t>Supplementary Figure 11. </a:t>
            </a:r>
            <a:r>
              <a:rPr lang="en-US" sz="1200" dirty="0"/>
              <a:t>Visualization of the number of cells (frequency at y-axis) of different sizes of fat cells (area, x-axis) in gonadal fat tissue from male (A, C, E, G) and female rats (B, D, F, H) exposed to different treatments during experiment 2.</a:t>
            </a:r>
            <a:endParaRPr lang="en-US" sz="1200" b="1" dirty="0"/>
          </a:p>
        </p:txBody>
      </p:sp>
    </p:spTree>
    <p:extLst>
      <p:ext uri="{BB962C8B-B14F-4D97-AF65-F5344CB8AC3E}">
        <p14:creationId xmlns:p14="http://schemas.microsoft.com/office/powerpoint/2010/main" val="3518051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014064-E9C2-47C5-487B-D7629278403B}"/>
              </a:ext>
            </a:extLst>
          </p:cNvPr>
          <p:cNvSpPr txBox="1"/>
          <p:nvPr/>
        </p:nvSpPr>
        <p:spPr>
          <a:xfrm>
            <a:off x="-14001" y="31393"/>
            <a:ext cx="1656223" cy="261610"/>
          </a:xfrm>
          <a:prstGeom prst="rect">
            <a:avLst/>
          </a:prstGeom>
          <a:noFill/>
        </p:spPr>
        <p:txBody>
          <a:bodyPr wrap="none" rtlCol="0">
            <a:spAutoFit/>
          </a:bodyPr>
          <a:lstStyle/>
          <a:p>
            <a:r>
              <a:rPr lang="en-SE" sz="1100" dirty="0"/>
              <a:t>Supplementary Figure 12.</a:t>
            </a:r>
          </a:p>
        </p:txBody>
      </p:sp>
      <p:pic>
        <p:nvPicPr>
          <p:cNvPr id="3" name="Picture 2">
            <a:extLst>
              <a:ext uri="{FF2B5EF4-FFF2-40B4-BE49-F238E27FC236}">
                <a16:creationId xmlns:a16="http://schemas.microsoft.com/office/drawing/2014/main" id="{5EC6E1A8-A083-0F23-7DE7-EB594425E1CD}"/>
              </a:ext>
            </a:extLst>
          </p:cNvPr>
          <p:cNvPicPr>
            <a:picLocks noChangeAspect="1"/>
          </p:cNvPicPr>
          <p:nvPr/>
        </p:nvPicPr>
        <p:blipFill rotWithShape="1">
          <a:blip r:embed="rId2"/>
          <a:srcRect t="3671" b="92708"/>
          <a:stretch/>
        </p:blipFill>
        <p:spPr>
          <a:xfrm>
            <a:off x="0" y="516145"/>
            <a:ext cx="6858000" cy="274269"/>
          </a:xfrm>
          <a:prstGeom prst="rect">
            <a:avLst/>
          </a:prstGeom>
        </p:spPr>
      </p:pic>
      <p:sp>
        <p:nvSpPr>
          <p:cNvPr id="4" name="TextBox 3">
            <a:extLst>
              <a:ext uri="{FF2B5EF4-FFF2-40B4-BE49-F238E27FC236}">
                <a16:creationId xmlns:a16="http://schemas.microsoft.com/office/drawing/2014/main" id="{5A48936A-1F6B-F732-C423-6B57223F70DA}"/>
              </a:ext>
            </a:extLst>
          </p:cNvPr>
          <p:cNvSpPr txBox="1"/>
          <p:nvPr/>
        </p:nvSpPr>
        <p:spPr>
          <a:xfrm>
            <a:off x="783112" y="511162"/>
            <a:ext cx="2012410" cy="276999"/>
          </a:xfrm>
          <a:prstGeom prst="rect">
            <a:avLst/>
          </a:prstGeom>
          <a:noFill/>
        </p:spPr>
        <p:txBody>
          <a:bodyPr wrap="none" rtlCol="0">
            <a:spAutoFit/>
          </a:bodyPr>
          <a:lstStyle/>
          <a:p>
            <a:r>
              <a:rPr lang="en-SE" sz="1200" b="1" dirty="0"/>
              <a:t>Experiment 2: Subcutaneous</a:t>
            </a:r>
          </a:p>
        </p:txBody>
      </p:sp>
      <p:sp>
        <p:nvSpPr>
          <p:cNvPr id="5" name="TextBox 4">
            <a:extLst>
              <a:ext uri="{FF2B5EF4-FFF2-40B4-BE49-F238E27FC236}">
                <a16:creationId xmlns:a16="http://schemas.microsoft.com/office/drawing/2014/main" id="{97E8C7DC-6B07-9261-9A5B-6288CABD2000}"/>
              </a:ext>
            </a:extLst>
          </p:cNvPr>
          <p:cNvSpPr txBox="1"/>
          <p:nvPr/>
        </p:nvSpPr>
        <p:spPr>
          <a:xfrm>
            <a:off x="4324934" y="511162"/>
            <a:ext cx="2012410" cy="276999"/>
          </a:xfrm>
          <a:prstGeom prst="rect">
            <a:avLst/>
          </a:prstGeom>
          <a:noFill/>
        </p:spPr>
        <p:txBody>
          <a:bodyPr wrap="none" rtlCol="0">
            <a:spAutoFit/>
          </a:bodyPr>
          <a:lstStyle/>
          <a:p>
            <a:r>
              <a:rPr lang="en-SE" sz="1200" b="1" dirty="0"/>
              <a:t>Experiment 2: Subcutaneous</a:t>
            </a:r>
          </a:p>
        </p:txBody>
      </p:sp>
      <p:pic>
        <p:nvPicPr>
          <p:cNvPr id="6" name="Picture 5">
            <a:extLst>
              <a:ext uri="{FF2B5EF4-FFF2-40B4-BE49-F238E27FC236}">
                <a16:creationId xmlns:a16="http://schemas.microsoft.com/office/drawing/2014/main" id="{7065F572-EE82-05E7-AC1A-894E1AEEC526}"/>
              </a:ext>
            </a:extLst>
          </p:cNvPr>
          <p:cNvPicPr>
            <a:picLocks noChangeAspect="1"/>
          </p:cNvPicPr>
          <p:nvPr/>
        </p:nvPicPr>
        <p:blipFill rotWithShape="1">
          <a:blip r:embed="rId3">
            <a:extLst>
              <a:ext uri="{28A0092B-C50C-407E-A947-70E740481C1C}">
                <a14:useLocalDpi xmlns:a14="http://schemas.microsoft.com/office/drawing/2010/main" val="0"/>
              </a:ext>
            </a:extLst>
          </a:blip>
          <a:srcRect t="6615"/>
          <a:stretch/>
        </p:blipFill>
        <p:spPr bwMode="auto">
          <a:xfrm>
            <a:off x="3429000" y="1139471"/>
            <a:ext cx="3298077" cy="1812585"/>
          </a:xfrm>
          <a:prstGeom prst="rect">
            <a:avLst/>
          </a:prstGeom>
          <a:noFill/>
          <a:ln>
            <a:noFill/>
          </a:ln>
        </p:spPr>
      </p:pic>
      <p:pic>
        <p:nvPicPr>
          <p:cNvPr id="7" name="Picture 6">
            <a:extLst>
              <a:ext uri="{FF2B5EF4-FFF2-40B4-BE49-F238E27FC236}">
                <a16:creationId xmlns:a16="http://schemas.microsoft.com/office/drawing/2014/main" id="{4B9AD298-0E3F-1AB8-AE96-A39E7C669049}"/>
              </a:ext>
            </a:extLst>
          </p:cNvPr>
          <p:cNvPicPr>
            <a:picLocks noChangeAspect="1"/>
          </p:cNvPicPr>
          <p:nvPr/>
        </p:nvPicPr>
        <p:blipFill rotWithShape="1">
          <a:blip r:embed="rId4">
            <a:extLst>
              <a:ext uri="{28A0092B-C50C-407E-A947-70E740481C1C}">
                <a14:useLocalDpi xmlns:a14="http://schemas.microsoft.com/office/drawing/2010/main" val="0"/>
              </a:ext>
            </a:extLst>
          </a:blip>
          <a:srcRect t="6615"/>
          <a:stretch/>
        </p:blipFill>
        <p:spPr bwMode="auto">
          <a:xfrm>
            <a:off x="3429000" y="3047426"/>
            <a:ext cx="3298077" cy="1812585"/>
          </a:xfrm>
          <a:prstGeom prst="rect">
            <a:avLst/>
          </a:prstGeom>
          <a:noFill/>
          <a:ln>
            <a:noFill/>
          </a:ln>
        </p:spPr>
      </p:pic>
      <p:pic>
        <p:nvPicPr>
          <p:cNvPr id="8" name="Picture 7">
            <a:extLst>
              <a:ext uri="{FF2B5EF4-FFF2-40B4-BE49-F238E27FC236}">
                <a16:creationId xmlns:a16="http://schemas.microsoft.com/office/drawing/2014/main" id="{AB65D8FC-9A9D-E140-6B47-884B3D1CD321}"/>
              </a:ext>
            </a:extLst>
          </p:cNvPr>
          <p:cNvPicPr>
            <a:picLocks noChangeAspect="1"/>
          </p:cNvPicPr>
          <p:nvPr/>
        </p:nvPicPr>
        <p:blipFill rotWithShape="1">
          <a:blip r:embed="rId5">
            <a:extLst>
              <a:ext uri="{28A0092B-C50C-407E-A947-70E740481C1C}">
                <a14:useLocalDpi xmlns:a14="http://schemas.microsoft.com/office/drawing/2010/main" val="0"/>
              </a:ext>
            </a:extLst>
          </a:blip>
          <a:srcRect l="-86891" t="4790" r="13108" b="8318"/>
          <a:stretch/>
        </p:blipFill>
        <p:spPr bwMode="auto">
          <a:xfrm>
            <a:off x="605834" y="4948090"/>
            <a:ext cx="5731510" cy="1686560"/>
          </a:xfrm>
          <a:prstGeom prst="rect">
            <a:avLst/>
          </a:prstGeom>
          <a:noFill/>
          <a:ln>
            <a:noFill/>
          </a:ln>
        </p:spPr>
      </p:pic>
      <p:pic>
        <p:nvPicPr>
          <p:cNvPr id="9" name="Picture 8">
            <a:extLst>
              <a:ext uri="{FF2B5EF4-FFF2-40B4-BE49-F238E27FC236}">
                <a16:creationId xmlns:a16="http://schemas.microsoft.com/office/drawing/2014/main" id="{9558948D-BA76-6A84-DF05-40AF1DB8CEA2}"/>
              </a:ext>
            </a:extLst>
          </p:cNvPr>
          <p:cNvPicPr>
            <a:picLocks noChangeAspect="1"/>
          </p:cNvPicPr>
          <p:nvPr/>
        </p:nvPicPr>
        <p:blipFill rotWithShape="1">
          <a:blip r:embed="rId6">
            <a:extLst>
              <a:ext uri="{28A0092B-C50C-407E-A947-70E740481C1C}">
                <a14:useLocalDpi xmlns:a14="http://schemas.microsoft.com/office/drawing/2010/main" val="0"/>
              </a:ext>
            </a:extLst>
          </a:blip>
          <a:srcRect t="6615"/>
          <a:stretch/>
        </p:blipFill>
        <p:spPr bwMode="auto">
          <a:xfrm>
            <a:off x="3428999" y="6767966"/>
            <a:ext cx="3298077" cy="1812585"/>
          </a:xfrm>
          <a:prstGeom prst="rect">
            <a:avLst/>
          </a:prstGeom>
          <a:noFill/>
          <a:ln>
            <a:noFill/>
          </a:ln>
        </p:spPr>
      </p:pic>
      <p:sp>
        <p:nvSpPr>
          <p:cNvPr id="10" name="Rectangle 9">
            <a:extLst>
              <a:ext uri="{FF2B5EF4-FFF2-40B4-BE49-F238E27FC236}">
                <a16:creationId xmlns:a16="http://schemas.microsoft.com/office/drawing/2014/main" id="{E01699FE-03BB-2A9C-1EE8-1A1DB65365D3}"/>
              </a:ext>
            </a:extLst>
          </p:cNvPr>
          <p:cNvSpPr/>
          <p:nvPr/>
        </p:nvSpPr>
        <p:spPr>
          <a:xfrm>
            <a:off x="4595249" y="4875509"/>
            <a:ext cx="953144" cy="92989"/>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E"/>
          </a:p>
        </p:txBody>
      </p:sp>
      <p:pic>
        <p:nvPicPr>
          <p:cNvPr id="11" name="Picture 10">
            <a:extLst>
              <a:ext uri="{FF2B5EF4-FFF2-40B4-BE49-F238E27FC236}">
                <a16:creationId xmlns:a16="http://schemas.microsoft.com/office/drawing/2014/main" id="{B7BB81CA-4DEB-D17B-C6C5-3B36B56B81BC}"/>
              </a:ext>
            </a:extLst>
          </p:cNvPr>
          <p:cNvPicPr>
            <a:picLocks noChangeAspect="1"/>
          </p:cNvPicPr>
          <p:nvPr/>
        </p:nvPicPr>
        <p:blipFill rotWithShape="1">
          <a:blip r:embed="rId7">
            <a:extLst>
              <a:ext uri="{28A0092B-C50C-407E-A947-70E740481C1C}">
                <a14:useLocalDpi xmlns:a14="http://schemas.microsoft.com/office/drawing/2010/main" val="0"/>
              </a:ext>
            </a:extLst>
          </a:blip>
          <a:srcRect t="6126"/>
          <a:stretch/>
        </p:blipFill>
        <p:spPr bwMode="auto">
          <a:xfrm>
            <a:off x="46494" y="1139471"/>
            <a:ext cx="3285642" cy="1815225"/>
          </a:xfrm>
          <a:prstGeom prst="rect">
            <a:avLst/>
          </a:prstGeom>
          <a:noFill/>
          <a:ln>
            <a:noFill/>
          </a:ln>
        </p:spPr>
      </p:pic>
      <p:pic>
        <p:nvPicPr>
          <p:cNvPr id="12" name="Picture 11">
            <a:extLst>
              <a:ext uri="{FF2B5EF4-FFF2-40B4-BE49-F238E27FC236}">
                <a16:creationId xmlns:a16="http://schemas.microsoft.com/office/drawing/2014/main" id="{71B3705E-68A7-DD0F-2BD0-F3DBC9FB603D}"/>
              </a:ext>
            </a:extLst>
          </p:cNvPr>
          <p:cNvPicPr>
            <a:picLocks noChangeAspect="1"/>
          </p:cNvPicPr>
          <p:nvPr/>
        </p:nvPicPr>
        <p:blipFill rotWithShape="1">
          <a:blip r:embed="rId8">
            <a:extLst>
              <a:ext uri="{28A0092B-C50C-407E-A947-70E740481C1C}">
                <a14:useLocalDpi xmlns:a14="http://schemas.microsoft.com/office/drawing/2010/main" val="0"/>
              </a:ext>
            </a:extLst>
          </a:blip>
          <a:srcRect t="6502"/>
          <a:stretch/>
        </p:blipFill>
        <p:spPr bwMode="auto">
          <a:xfrm>
            <a:off x="0" y="3047426"/>
            <a:ext cx="3285642" cy="1807934"/>
          </a:xfrm>
          <a:prstGeom prst="rect">
            <a:avLst/>
          </a:prstGeom>
          <a:noFill/>
          <a:ln>
            <a:noFill/>
          </a:ln>
        </p:spPr>
      </p:pic>
      <p:pic>
        <p:nvPicPr>
          <p:cNvPr id="13" name="Picture 12">
            <a:extLst>
              <a:ext uri="{FF2B5EF4-FFF2-40B4-BE49-F238E27FC236}">
                <a16:creationId xmlns:a16="http://schemas.microsoft.com/office/drawing/2014/main" id="{712C06A0-9723-91C0-5BE9-494747371AAC}"/>
              </a:ext>
            </a:extLst>
          </p:cNvPr>
          <p:cNvPicPr>
            <a:picLocks noChangeAspect="1"/>
          </p:cNvPicPr>
          <p:nvPr/>
        </p:nvPicPr>
        <p:blipFill rotWithShape="1">
          <a:blip r:embed="rId9">
            <a:extLst>
              <a:ext uri="{28A0092B-C50C-407E-A947-70E740481C1C}">
                <a14:useLocalDpi xmlns:a14="http://schemas.microsoft.com/office/drawing/2010/main" val="0"/>
              </a:ext>
            </a:extLst>
          </a:blip>
          <a:srcRect t="6615"/>
          <a:stretch/>
        </p:blipFill>
        <p:spPr bwMode="auto">
          <a:xfrm>
            <a:off x="0" y="4965637"/>
            <a:ext cx="3298077" cy="1812585"/>
          </a:xfrm>
          <a:prstGeom prst="rect">
            <a:avLst/>
          </a:prstGeom>
          <a:noFill/>
          <a:ln>
            <a:noFill/>
          </a:ln>
        </p:spPr>
      </p:pic>
      <p:pic>
        <p:nvPicPr>
          <p:cNvPr id="14" name="Picture 13">
            <a:extLst>
              <a:ext uri="{FF2B5EF4-FFF2-40B4-BE49-F238E27FC236}">
                <a16:creationId xmlns:a16="http://schemas.microsoft.com/office/drawing/2014/main" id="{75E83CDD-4E77-5617-72BA-9C5956C4D388}"/>
              </a:ext>
            </a:extLst>
          </p:cNvPr>
          <p:cNvPicPr>
            <a:picLocks noChangeAspect="1"/>
          </p:cNvPicPr>
          <p:nvPr/>
        </p:nvPicPr>
        <p:blipFill rotWithShape="1">
          <a:blip r:embed="rId10">
            <a:extLst>
              <a:ext uri="{28A0092B-C50C-407E-A947-70E740481C1C}">
                <a14:useLocalDpi xmlns:a14="http://schemas.microsoft.com/office/drawing/2010/main" val="0"/>
              </a:ext>
            </a:extLst>
          </a:blip>
          <a:srcRect t="7548"/>
          <a:stretch/>
        </p:blipFill>
        <p:spPr bwMode="auto">
          <a:xfrm>
            <a:off x="-16015" y="6786075"/>
            <a:ext cx="3298077" cy="1794476"/>
          </a:xfrm>
          <a:prstGeom prst="rect">
            <a:avLst/>
          </a:prstGeom>
          <a:noFill/>
          <a:ln>
            <a:noFill/>
          </a:ln>
        </p:spPr>
      </p:pic>
      <p:sp>
        <p:nvSpPr>
          <p:cNvPr id="15" name="TextBox 14">
            <a:extLst>
              <a:ext uri="{FF2B5EF4-FFF2-40B4-BE49-F238E27FC236}">
                <a16:creationId xmlns:a16="http://schemas.microsoft.com/office/drawing/2014/main" id="{72783B46-2DAD-6A56-E754-B609641E678D}"/>
              </a:ext>
            </a:extLst>
          </p:cNvPr>
          <p:cNvSpPr txBox="1"/>
          <p:nvPr/>
        </p:nvSpPr>
        <p:spPr>
          <a:xfrm>
            <a:off x="-14001" y="1079671"/>
            <a:ext cx="320472" cy="276999"/>
          </a:xfrm>
          <a:prstGeom prst="rect">
            <a:avLst/>
          </a:prstGeom>
          <a:noFill/>
        </p:spPr>
        <p:txBody>
          <a:bodyPr wrap="none" rtlCol="0">
            <a:spAutoFit/>
          </a:bodyPr>
          <a:lstStyle/>
          <a:p>
            <a:r>
              <a:rPr lang="en-SE" sz="1200" b="1" dirty="0"/>
              <a:t>A.</a:t>
            </a:r>
          </a:p>
        </p:txBody>
      </p:sp>
      <p:sp>
        <p:nvSpPr>
          <p:cNvPr id="16" name="TextBox 15">
            <a:extLst>
              <a:ext uri="{FF2B5EF4-FFF2-40B4-BE49-F238E27FC236}">
                <a16:creationId xmlns:a16="http://schemas.microsoft.com/office/drawing/2014/main" id="{59E33A18-CC87-DF64-120E-9143909CE8CF}"/>
              </a:ext>
            </a:extLst>
          </p:cNvPr>
          <p:cNvSpPr txBox="1"/>
          <p:nvPr/>
        </p:nvSpPr>
        <p:spPr>
          <a:xfrm>
            <a:off x="3380921" y="1063342"/>
            <a:ext cx="312906" cy="276999"/>
          </a:xfrm>
          <a:prstGeom prst="rect">
            <a:avLst/>
          </a:prstGeom>
          <a:noFill/>
        </p:spPr>
        <p:txBody>
          <a:bodyPr wrap="none" rtlCol="0">
            <a:spAutoFit/>
          </a:bodyPr>
          <a:lstStyle/>
          <a:p>
            <a:r>
              <a:rPr lang="en-SE" sz="1200" b="1" dirty="0"/>
              <a:t>B.</a:t>
            </a:r>
          </a:p>
        </p:txBody>
      </p:sp>
      <p:sp>
        <p:nvSpPr>
          <p:cNvPr id="17" name="TextBox 16">
            <a:extLst>
              <a:ext uri="{FF2B5EF4-FFF2-40B4-BE49-F238E27FC236}">
                <a16:creationId xmlns:a16="http://schemas.microsoft.com/office/drawing/2014/main" id="{B39D0363-6259-FFC8-C3BF-2D41B52C0E53}"/>
              </a:ext>
            </a:extLst>
          </p:cNvPr>
          <p:cNvSpPr txBox="1"/>
          <p:nvPr/>
        </p:nvSpPr>
        <p:spPr>
          <a:xfrm>
            <a:off x="-28560" y="2899931"/>
            <a:ext cx="308098" cy="276999"/>
          </a:xfrm>
          <a:prstGeom prst="rect">
            <a:avLst/>
          </a:prstGeom>
          <a:noFill/>
        </p:spPr>
        <p:txBody>
          <a:bodyPr wrap="none" rtlCol="0">
            <a:spAutoFit/>
          </a:bodyPr>
          <a:lstStyle/>
          <a:p>
            <a:r>
              <a:rPr lang="en-SE" sz="1200" b="1" dirty="0"/>
              <a:t>C.</a:t>
            </a:r>
          </a:p>
        </p:txBody>
      </p:sp>
      <p:sp>
        <p:nvSpPr>
          <p:cNvPr id="18" name="TextBox 17">
            <a:extLst>
              <a:ext uri="{FF2B5EF4-FFF2-40B4-BE49-F238E27FC236}">
                <a16:creationId xmlns:a16="http://schemas.microsoft.com/office/drawing/2014/main" id="{AE1F1F9A-72D1-7AB8-AB8A-38A034721F32}"/>
              </a:ext>
            </a:extLst>
          </p:cNvPr>
          <p:cNvSpPr txBox="1"/>
          <p:nvPr/>
        </p:nvSpPr>
        <p:spPr>
          <a:xfrm>
            <a:off x="3380921" y="2896354"/>
            <a:ext cx="320729" cy="276999"/>
          </a:xfrm>
          <a:prstGeom prst="rect">
            <a:avLst/>
          </a:prstGeom>
          <a:noFill/>
        </p:spPr>
        <p:txBody>
          <a:bodyPr wrap="none" rtlCol="0">
            <a:spAutoFit/>
          </a:bodyPr>
          <a:lstStyle/>
          <a:p>
            <a:r>
              <a:rPr lang="en-SE" sz="1200" b="1" dirty="0"/>
              <a:t>D.</a:t>
            </a:r>
          </a:p>
        </p:txBody>
      </p:sp>
      <p:sp>
        <p:nvSpPr>
          <p:cNvPr id="19" name="TextBox 18">
            <a:extLst>
              <a:ext uri="{FF2B5EF4-FFF2-40B4-BE49-F238E27FC236}">
                <a16:creationId xmlns:a16="http://schemas.microsoft.com/office/drawing/2014/main" id="{9D51C6E3-B67A-6393-FCBC-69C3D29BCE90}"/>
              </a:ext>
            </a:extLst>
          </p:cNvPr>
          <p:cNvSpPr txBox="1"/>
          <p:nvPr/>
        </p:nvSpPr>
        <p:spPr>
          <a:xfrm>
            <a:off x="-27244" y="4804597"/>
            <a:ext cx="301686" cy="276999"/>
          </a:xfrm>
          <a:prstGeom prst="rect">
            <a:avLst/>
          </a:prstGeom>
          <a:noFill/>
        </p:spPr>
        <p:txBody>
          <a:bodyPr wrap="none" rtlCol="0">
            <a:spAutoFit/>
          </a:bodyPr>
          <a:lstStyle/>
          <a:p>
            <a:r>
              <a:rPr lang="en-SE" sz="1200" b="1" dirty="0"/>
              <a:t>E.</a:t>
            </a:r>
          </a:p>
        </p:txBody>
      </p:sp>
      <p:sp>
        <p:nvSpPr>
          <p:cNvPr id="20" name="TextBox 19">
            <a:extLst>
              <a:ext uri="{FF2B5EF4-FFF2-40B4-BE49-F238E27FC236}">
                <a16:creationId xmlns:a16="http://schemas.microsoft.com/office/drawing/2014/main" id="{2CB24A42-B35F-5815-2794-D6048A0CB9F1}"/>
              </a:ext>
            </a:extLst>
          </p:cNvPr>
          <p:cNvSpPr txBox="1"/>
          <p:nvPr/>
        </p:nvSpPr>
        <p:spPr>
          <a:xfrm>
            <a:off x="3394106" y="4792031"/>
            <a:ext cx="284758" cy="276999"/>
          </a:xfrm>
          <a:prstGeom prst="rect">
            <a:avLst/>
          </a:prstGeom>
          <a:noFill/>
        </p:spPr>
        <p:txBody>
          <a:bodyPr wrap="none" rtlCol="0">
            <a:spAutoFit/>
          </a:bodyPr>
          <a:lstStyle/>
          <a:p>
            <a:r>
              <a:rPr lang="en-SE" sz="1200" b="1" dirty="0"/>
              <a:t>F.</a:t>
            </a:r>
          </a:p>
        </p:txBody>
      </p:sp>
      <p:sp>
        <p:nvSpPr>
          <p:cNvPr id="21" name="TextBox 20">
            <a:extLst>
              <a:ext uri="{FF2B5EF4-FFF2-40B4-BE49-F238E27FC236}">
                <a16:creationId xmlns:a16="http://schemas.microsoft.com/office/drawing/2014/main" id="{8E25C82B-CE08-E295-13F9-C149D336C067}"/>
              </a:ext>
            </a:extLst>
          </p:cNvPr>
          <p:cNvSpPr txBox="1"/>
          <p:nvPr/>
        </p:nvSpPr>
        <p:spPr>
          <a:xfrm>
            <a:off x="-28560" y="6543753"/>
            <a:ext cx="324128" cy="276999"/>
          </a:xfrm>
          <a:prstGeom prst="rect">
            <a:avLst/>
          </a:prstGeom>
          <a:noFill/>
        </p:spPr>
        <p:txBody>
          <a:bodyPr wrap="none" rtlCol="0">
            <a:spAutoFit/>
          </a:bodyPr>
          <a:lstStyle/>
          <a:p>
            <a:r>
              <a:rPr lang="en-SE" sz="1200" b="1" dirty="0"/>
              <a:t>G.</a:t>
            </a:r>
          </a:p>
        </p:txBody>
      </p:sp>
      <p:sp>
        <p:nvSpPr>
          <p:cNvPr id="22" name="TextBox 21">
            <a:extLst>
              <a:ext uri="{FF2B5EF4-FFF2-40B4-BE49-F238E27FC236}">
                <a16:creationId xmlns:a16="http://schemas.microsoft.com/office/drawing/2014/main" id="{C629B199-A337-EDA6-CF4A-0D9CE718DBB8}"/>
              </a:ext>
            </a:extLst>
          </p:cNvPr>
          <p:cNvSpPr txBox="1"/>
          <p:nvPr/>
        </p:nvSpPr>
        <p:spPr>
          <a:xfrm>
            <a:off x="3350964" y="6525641"/>
            <a:ext cx="324128" cy="276999"/>
          </a:xfrm>
          <a:prstGeom prst="rect">
            <a:avLst/>
          </a:prstGeom>
          <a:noFill/>
        </p:spPr>
        <p:txBody>
          <a:bodyPr wrap="none" rtlCol="0">
            <a:spAutoFit/>
          </a:bodyPr>
          <a:lstStyle/>
          <a:p>
            <a:r>
              <a:rPr lang="en-SE" sz="1200" b="1" dirty="0"/>
              <a:t>H.</a:t>
            </a:r>
          </a:p>
        </p:txBody>
      </p:sp>
      <p:sp>
        <p:nvSpPr>
          <p:cNvPr id="23" name="TextBox 22">
            <a:extLst>
              <a:ext uri="{FF2B5EF4-FFF2-40B4-BE49-F238E27FC236}">
                <a16:creationId xmlns:a16="http://schemas.microsoft.com/office/drawing/2014/main" id="{96A200DF-0C0E-DB0D-DD21-9D004734C7AC}"/>
              </a:ext>
            </a:extLst>
          </p:cNvPr>
          <p:cNvSpPr txBox="1"/>
          <p:nvPr/>
        </p:nvSpPr>
        <p:spPr>
          <a:xfrm>
            <a:off x="-28560" y="8542605"/>
            <a:ext cx="6510973" cy="646331"/>
          </a:xfrm>
          <a:prstGeom prst="rect">
            <a:avLst/>
          </a:prstGeom>
          <a:noFill/>
        </p:spPr>
        <p:txBody>
          <a:bodyPr wrap="square" rtlCol="0">
            <a:spAutoFit/>
          </a:bodyPr>
          <a:lstStyle/>
          <a:p>
            <a:r>
              <a:rPr lang="en-SE" sz="1200" b="1" dirty="0"/>
              <a:t>Supplementary Figure 12. </a:t>
            </a:r>
            <a:r>
              <a:rPr lang="en-US" sz="1200" dirty="0"/>
              <a:t>Visualization of the number of cells (frequency at y-axis) of different sizes of fat cells (area, x-axis) in subcutaneous fat tissue from male (A, C, E, G) and female (B, D, F, H) rats exposed to different treatments during experiment 2. </a:t>
            </a:r>
            <a:endParaRPr lang="en-SE" sz="1200" b="1" dirty="0"/>
          </a:p>
        </p:txBody>
      </p:sp>
    </p:spTree>
    <p:extLst>
      <p:ext uri="{BB962C8B-B14F-4D97-AF65-F5344CB8AC3E}">
        <p14:creationId xmlns:p14="http://schemas.microsoft.com/office/powerpoint/2010/main" val="2616899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7DA25-C0AB-8D51-DA30-F6C1638776EC}"/>
              </a:ext>
            </a:extLst>
          </p:cNvPr>
          <p:cNvPicPr>
            <a:picLocks noChangeAspect="1"/>
          </p:cNvPicPr>
          <p:nvPr/>
        </p:nvPicPr>
        <p:blipFill>
          <a:blip r:embed="rId2"/>
          <a:stretch>
            <a:fillRect/>
          </a:stretch>
        </p:blipFill>
        <p:spPr>
          <a:xfrm>
            <a:off x="0" y="392723"/>
            <a:ext cx="6794500" cy="6400800"/>
          </a:xfrm>
          <a:prstGeom prst="rect">
            <a:avLst/>
          </a:prstGeom>
        </p:spPr>
      </p:pic>
      <p:sp>
        <p:nvSpPr>
          <p:cNvPr id="3" name="TextBox 2">
            <a:extLst>
              <a:ext uri="{FF2B5EF4-FFF2-40B4-BE49-F238E27FC236}">
                <a16:creationId xmlns:a16="http://schemas.microsoft.com/office/drawing/2014/main" id="{6BEE3FD1-D53D-8D99-C4C8-1F3A9A15A534}"/>
              </a:ext>
            </a:extLst>
          </p:cNvPr>
          <p:cNvSpPr txBox="1"/>
          <p:nvPr/>
        </p:nvSpPr>
        <p:spPr>
          <a:xfrm>
            <a:off x="-14001" y="31393"/>
            <a:ext cx="1656223" cy="261610"/>
          </a:xfrm>
          <a:prstGeom prst="rect">
            <a:avLst/>
          </a:prstGeom>
          <a:noFill/>
        </p:spPr>
        <p:txBody>
          <a:bodyPr wrap="none" rtlCol="0">
            <a:spAutoFit/>
          </a:bodyPr>
          <a:lstStyle/>
          <a:p>
            <a:r>
              <a:rPr lang="en-SE" sz="1100" dirty="0"/>
              <a:t>Supplementary Figure 13.</a:t>
            </a:r>
          </a:p>
        </p:txBody>
      </p:sp>
      <p:sp>
        <p:nvSpPr>
          <p:cNvPr id="4" name="TextBox 3">
            <a:extLst>
              <a:ext uri="{FF2B5EF4-FFF2-40B4-BE49-F238E27FC236}">
                <a16:creationId xmlns:a16="http://schemas.microsoft.com/office/drawing/2014/main" id="{DA61E493-4393-F57B-5D35-33FDA797D713}"/>
              </a:ext>
            </a:extLst>
          </p:cNvPr>
          <p:cNvSpPr txBox="1"/>
          <p:nvPr/>
        </p:nvSpPr>
        <p:spPr>
          <a:xfrm>
            <a:off x="0" y="6858148"/>
            <a:ext cx="6510973" cy="1015663"/>
          </a:xfrm>
          <a:prstGeom prst="rect">
            <a:avLst/>
          </a:prstGeom>
          <a:noFill/>
        </p:spPr>
        <p:txBody>
          <a:bodyPr wrap="square" rtlCol="0">
            <a:spAutoFit/>
          </a:bodyPr>
          <a:lstStyle/>
          <a:p>
            <a:r>
              <a:rPr lang="en-US" sz="1200" b="1" dirty="0"/>
              <a:t>Supplementary Figure 13. </a:t>
            </a:r>
            <a:r>
              <a:rPr lang="en-US" sz="1200" dirty="0"/>
              <a:t>Visualization of the (A) male’s and (B) female’s body weight throughout the entire experiment 2 (</a:t>
            </a:r>
            <a:r>
              <a:rPr lang="en-US" sz="1200" i="1" dirty="0"/>
              <a:t>i.e. </a:t>
            </a:r>
            <a:r>
              <a:rPr lang="en-US" sz="1200" dirty="0"/>
              <a:t>no treatment first and then adding treatment at the end). While the rats gained weight over time over time (males: Time; F(13,260)=639.6 P&lt;0.0001; females: Time; F(13,260)=395.1 P&lt;0.0001), there was no treatment effect (males: Treatment; F(3,20)=0.3433 P=0.7943; females: Treatment; F(3,20)=1.074 P=</a:t>
            </a:r>
            <a:r>
              <a:rPr lang="en-US" sz="1200"/>
              <a:t>0.3827).</a:t>
            </a:r>
            <a:endParaRPr lang="en-US" sz="1200" dirty="0"/>
          </a:p>
        </p:txBody>
      </p:sp>
      <p:sp>
        <p:nvSpPr>
          <p:cNvPr id="5" name="TextBox 4">
            <a:extLst>
              <a:ext uri="{FF2B5EF4-FFF2-40B4-BE49-F238E27FC236}">
                <a16:creationId xmlns:a16="http://schemas.microsoft.com/office/drawing/2014/main" id="{58621970-71F4-19D4-5A49-906E9D8E0C8C}"/>
              </a:ext>
            </a:extLst>
          </p:cNvPr>
          <p:cNvSpPr txBox="1"/>
          <p:nvPr/>
        </p:nvSpPr>
        <p:spPr>
          <a:xfrm>
            <a:off x="0" y="1109272"/>
            <a:ext cx="320472" cy="276999"/>
          </a:xfrm>
          <a:prstGeom prst="rect">
            <a:avLst/>
          </a:prstGeom>
          <a:noFill/>
        </p:spPr>
        <p:txBody>
          <a:bodyPr wrap="none" rtlCol="0">
            <a:spAutoFit/>
          </a:bodyPr>
          <a:lstStyle/>
          <a:p>
            <a:r>
              <a:rPr lang="en-SE" sz="1200" b="1" dirty="0"/>
              <a:t>A.</a:t>
            </a:r>
          </a:p>
        </p:txBody>
      </p:sp>
      <p:sp>
        <p:nvSpPr>
          <p:cNvPr id="6" name="TextBox 5">
            <a:extLst>
              <a:ext uri="{FF2B5EF4-FFF2-40B4-BE49-F238E27FC236}">
                <a16:creationId xmlns:a16="http://schemas.microsoft.com/office/drawing/2014/main" id="{CBC69B88-B96E-D649-CDC5-17E5DFAE4623}"/>
              </a:ext>
            </a:extLst>
          </p:cNvPr>
          <p:cNvSpPr txBox="1"/>
          <p:nvPr/>
        </p:nvSpPr>
        <p:spPr>
          <a:xfrm>
            <a:off x="-14001" y="3951397"/>
            <a:ext cx="312906" cy="276999"/>
          </a:xfrm>
          <a:prstGeom prst="rect">
            <a:avLst/>
          </a:prstGeom>
          <a:noFill/>
        </p:spPr>
        <p:txBody>
          <a:bodyPr wrap="none" rtlCol="0">
            <a:spAutoFit/>
          </a:bodyPr>
          <a:lstStyle/>
          <a:p>
            <a:r>
              <a:rPr lang="en-SE" sz="1200" b="1" dirty="0"/>
              <a:t>B.</a:t>
            </a:r>
          </a:p>
        </p:txBody>
      </p:sp>
    </p:spTree>
    <p:extLst>
      <p:ext uri="{BB962C8B-B14F-4D97-AF65-F5344CB8AC3E}">
        <p14:creationId xmlns:p14="http://schemas.microsoft.com/office/powerpoint/2010/main" val="146812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F41A12-EE58-0008-5A99-6C308193A840}"/>
              </a:ext>
            </a:extLst>
          </p:cNvPr>
          <p:cNvPicPr>
            <a:picLocks noChangeAspect="1"/>
          </p:cNvPicPr>
          <p:nvPr/>
        </p:nvPicPr>
        <p:blipFill>
          <a:blip r:embed="rId2"/>
          <a:stretch>
            <a:fillRect/>
          </a:stretch>
        </p:blipFill>
        <p:spPr>
          <a:xfrm>
            <a:off x="112369" y="276999"/>
            <a:ext cx="6858000" cy="4939598"/>
          </a:xfrm>
          <a:prstGeom prst="rect">
            <a:avLst/>
          </a:prstGeom>
        </p:spPr>
      </p:pic>
      <p:sp>
        <p:nvSpPr>
          <p:cNvPr id="3" name="TextBox 2">
            <a:extLst>
              <a:ext uri="{FF2B5EF4-FFF2-40B4-BE49-F238E27FC236}">
                <a16:creationId xmlns:a16="http://schemas.microsoft.com/office/drawing/2014/main" id="{B9DDD9E9-981A-EC8E-F018-1F88AE95AE87}"/>
              </a:ext>
            </a:extLst>
          </p:cNvPr>
          <p:cNvSpPr txBox="1"/>
          <p:nvPr/>
        </p:nvSpPr>
        <p:spPr>
          <a:xfrm>
            <a:off x="0" y="0"/>
            <a:ext cx="1667701" cy="276999"/>
          </a:xfrm>
          <a:prstGeom prst="rect">
            <a:avLst/>
          </a:prstGeom>
          <a:noFill/>
        </p:spPr>
        <p:txBody>
          <a:bodyPr wrap="none" rtlCol="0">
            <a:spAutoFit/>
          </a:bodyPr>
          <a:lstStyle/>
          <a:p>
            <a:r>
              <a:rPr lang="en-SE" sz="1200" dirty="0"/>
              <a:t>Supplementary Figure 2</a:t>
            </a:r>
          </a:p>
        </p:txBody>
      </p:sp>
      <p:sp>
        <p:nvSpPr>
          <p:cNvPr id="7" name="TextBox 6">
            <a:extLst>
              <a:ext uri="{FF2B5EF4-FFF2-40B4-BE49-F238E27FC236}">
                <a16:creationId xmlns:a16="http://schemas.microsoft.com/office/drawing/2014/main" id="{484D844D-D638-DFE1-C419-6043AFCE03FF}"/>
              </a:ext>
            </a:extLst>
          </p:cNvPr>
          <p:cNvSpPr txBox="1"/>
          <p:nvPr/>
        </p:nvSpPr>
        <p:spPr>
          <a:xfrm>
            <a:off x="0" y="5012835"/>
            <a:ext cx="324128" cy="276999"/>
          </a:xfrm>
          <a:prstGeom prst="rect">
            <a:avLst/>
          </a:prstGeom>
          <a:noFill/>
        </p:spPr>
        <p:txBody>
          <a:bodyPr wrap="none" rtlCol="0">
            <a:spAutoFit/>
          </a:bodyPr>
          <a:lstStyle/>
          <a:p>
            <a:r>
              <a:rPr lang="en-SE" sz="1200" b="1" dirty="0"/>
              <a:t>G.</a:t>
            </a:r>
          </a:p>
        </p:txBody>
      </p:sp>
      <p:sp>
        <p:nvSpPr>
          <p:cNvPr id="8" name="TextBox 7">
            <a:extLst>
              <a:ext uri="{FF2B5EF4-FFF2-40B4-BE49-F238E27FC236}">
                <a16:creationId xmlns:a16="http://schemas.microsoft.com/office/drawing/2014/main" id="{B52507B4-DE3C-09E3-E95D-367539FB890B}"/>
              </a:ext>
            </a:extLst>
          </p:cNvPr>
          <p:cNvSpPr txBox="1"/>
          <p:nvPr/>
        </p:nvSpPr>
        <p:spPr>
          <a:xfrm>
            <a:off x="4504960" y="5210904"/>
            <a:ext cx="2353039" cy="3231654"/>
          </a:xfrm>
          <a:prstGeom prst="rect">
            <a:avLst/>
          </a:prstGeom>
          <a:noFill/>
        </p:spPr>
        <p:txBody>
          <a:bodyPr wrap="square" rtlCol="0">
            <a:spAutoFit/>
          </a:bodyPr>
          <a:lstStyle/>
          <a:p>
            <a:r>
              <a:rPr lang="en-SE" sz="1200" b="1" dirty="0"/>
              <a:t>Supplementary Figure 2. </a:t>
            </a:r>
            <a:r>
              <a:rPr lang="en-GB" sz="1200" dirty="0">
                <a:effectLst/>
              </a:rPr>
              <a:t>Throughout the initial dulaglutide treatment phase, the administration of dulaglutide led to a reduction in (A) alcohol intake and (B) alcohol preference </a:t>
            </a:r>
            <a:r>
              <a:rPr lang="en-US" sz="1200" dirty="0"/>
              <a:t>(the ratio of alcohol over the total fluid intake)</a:t>
            </a:r>
            <a:r>
              <a:rPr lang="en-GB" sz="1200" dirty="0">
                <a:effectLst/>
              </a:rPr>
              <a:t>. </a:t>
            </a:r>
            <a:r>
              <a:rPr lang="en-GB" sz="1200" dirty="0"/>
              <a:t>Dulaglutide (C) </a:t>
            </a:r>
            <a:r>
              <a:rPr lang="en-GB" sz="1200" dirty="0">
                <a:effectLst/>
              </a:rPr>
              <a:t>changed the total fluid inta</a:t>
            </a:r>
            <a:r>
              <a:rPr lang="en-GB" sz="1200" dirty="0"/>
              <a:t>ke and (D) increased water intake. Furthermore, dulaglutide decreased both (E) food intake and (F) body weight. (G) Statistical summary of data. </a:t>
            </a:r>
            <a:r>
              <a:rPr lang="en-US" sz="1200" dirty="0"/>
              <a:t>Data are presented as mean </a:t>
            </a:r>
            <a:r>
              <a:rPr lang="en-GB" sz="1200" dirty="0"/>
              <a:t>±SEM. *P&lt;0.05, **P&lt;0.01 ***P&lt;0.001. </a:t>
            </a:r>
            <a:endParaRPr lang="en-GB" sz="1200" dirty="0">
              <a:effectLst/>
            </a:endParaRPr>
          </a:p>
          <a:p>
            <a:endParaRPr lang="en-SE" sz="1200" b="1" dirty="0"/>
          </a:p>
        </p:txBody>
      </p:sp>
      <p:cxnSp>
        <p:nvCxnSpPr>
          <p:cNvPr id="6" name="Straight Connector 5">
            <a:extLst>
              <a:ext uri="{FF2B5EF4-FFF2-40B4-BE49-F238E27FC236}">
                <a16:creationId xmlns:a16="http://schemas.microsoft.com/office/drawing/2014/main" id="{1AD3E880-B224-3F56-45E3-29D5C40DE2B7}"/>
              </a:ext>
            </a:extLst>
          </p:cNvPr>
          <p:cNvCxnSpPr>
            <a:cxnSpLocks/>
          </p:cNvCxnSpPr>
          <p:nvPr/>
        </p:nvCxnSpPr>
        <p:spPr>
          <a:xfrm>
            <a:off x="112369" y="5289834"/>
            <a:ext cx="0" cy="3520533"/>
          </a:xfrm>
          <a:prstGeom prst="line">
            <a:avLst/>
          </a:prstGeom>
          <a:ln w="12700"/>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41D962FD-D4DD-2813-113E-C71DC64E5307}"/>
              </a:ext>
            </a:extLst>
          </p:cNvPr>
          <p:cNvPicPr>
            <a:picLocks noChangeAspect="1"/>
          </p:cNvPicPr>
          <p:nvPr/>
        </p:nvPicPr>
        <p:blipFill>
          <a:blip r:embed="rId3"/>
          <a:stretch>
            <a:fillRect/>
          </a:stretch>
        </p:blipFill>
        <p:spPr>
          <a:xfrm>
            <a:off x="112369" y="5289834"/>
            <a:ext cx="5363549" cy="3701766"/>
          </a:xfrm>
          <a:prstGeom prst="rect">
            <a:avLst/>
          </a:prstGeom>
        </p:spPr>
      </p:pic>
    </p:spTree>
    <p:extLst>
      <p:ext uri="{BB962C8B-B14F-4D97-AF65-F5344CB8AC3E}">
        <p14:creationId xmlns:p14="http://schemas.microsoft.com/office/powerpoint/2010/main" val="11702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0CD63E-BC84-B71A-25F6-88AECE67EE17}"/>
              </a:ext>
            </a:extLst>
          </p:cNvPr>
          <p:cNvSpPr txBox="1"/>
          <p:nvPr/>
        </p:nvSpPr>
        <p:spPr>
          <a:xfrm>
            <a:off x="0" y="0"/>
            <a:ext cx="1706173" cy="276999"/>
          </a:xfrm>
          <a:prstGeom prst="rect">
            <a:avLst/>
          </a:prstGeom>
          <a:noFill/>
        </p:spPr>
        <p:txBody>
          <a:bodyPr wrap="none" rtlCol="0">
            <a:spAutoFit/>
          </a:bodyPr>
          <a:lstStyle/>
          <a:p>
            <a:r>
              <a:rPr lang="en-SE" sz="1200" dirty="0"/>
              <a:t>Supplementary Figure 3.</a:t>
            </a:r>
          </a:p>
        </p:txBody>
      </p:sp>
      <p:pic>
        <p:nvPicPr>
          <p:cNvPr id="12" name="Picture 11">
            <a:extLst>
              <a:ext uri="{FF2B5EF4-FFF2-40B4-BE49-F238E27FC236}">
                <a16:creationId xmlns:a16="http://schemas.microsoft.com/office/drawing/2014/main" id="{B5505CCD-6FD3-97D3-27EF-BEE4C865D8F9}"/>
              </a:ext>
            </a:extLst>
          </p:cNvPr>
          <p:cNvPicPr>
            <a:picLocks noChangeAspect="1"/>
          </p:cNvPicPr>
          <p:nvPr/>
        </p:nvPicPr>
        <p:blipFill>
          <a:blip r:embed="rId2"/>
          <a:stretch>
            <a:fillRect/>
          </a:stretch>
        </p:blipFill>
        <p:spPr>
          <a:xfrm>
            <a:off x="0" y="276999"/>
            <a:ext cx="6858000" cy="6211229"/>
          </a:xfrm>
          <a:prstGeom prst="rect">
            <a:avLst/>
          </a:prstGeom>
        </p:spPr>
      </p:pic>
    </p:spTree>
    <p:extLst>
      <p:ext uri="{BB962C8B-B14F-4D97-AF65-F5344CB8AC3E}">
        <p14:creationId xmlns:p14="http://schemas.microsoft.com/office/powerpoint/2010/main" val="303178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95CBB51-E37A-2A65-3BA9-3B25D9978C93}"/>
              </a:ext>
            </a:extLst>
          </p:cNvPr>
          <p:cNvCxnSpPr>
            <a:cxnSpLocks/>
          </p:cNvCxnSpPr>
          <p:nvPr/>
        </p:nvCxnSpPr>
        <p:spPr>
          <a:xfrm>
            <a:off x="457200" y="163235"/>
            <a:ext cx="1" cy="7483561"/>
          </a:xfrm>
          <a:prstGeom prst="line">
            <a:avLst/>
          </a:prstGeom>
          <a:ln w="12700"/>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21E110F-020B-40A3-B162-A5689FB03694}"/>
              </a:ext>
            </a:extLst>
          </p:cNvPr>
          <p:cNvSpPr txBox="1"/>
          <p:nvPr/>
        </p:nvSpPr>
        <p:spPr>
          <a:xfrm>
            <a:off x="108349" y="110415"/>
            <a:ext cx="306494" cy="369332"/>
          </a:xfrm>
          <a:prstGeom prst="rect">
            <a:avLst/>
          </a:prstGeom>
          <a:noFill/>
        </p:spPr>
        <p:txBody>
          <a:bodyPr wrap="none" rtlCol="0">
            <a:spAutoFit/>
          </a:bodyPr>
          <a:lstStyle/>
          <a:p>
            <a:r>
              <a:rPr lang="en-SE" b="1" dirty="0"/>
              <a:t>I.</a:t>
            </a:r>
          </a:p>
        </p:txBody>
      </p:sp>
      <p:sp>
        <p:nvSpPr>
          <p:cNvPr id="10" name="TextBox 9">
            <a:extLst>
              <a:ext uri="{FF2B5EF4-FFF2-40B4-BE49-F238E27FC236}">
                <a16:creationId xmlns:a16="http://schemas.microsoft.com/office/drawing/2014/main" id="{B9B4E710-DE99-4EC3-DDB8-5260828BC75F}"/>
              </a:ext>
            </a:extLst>
          </p:cNvPr>
          <p:cNvSpPr txBox="1"/>
          <p:nvPr/>
        </p:nvSpPr>
        <p:spPr>
          <a:xfrm>
            <a:off x="361916" y="7646796"/>
            <a:ext cx="6090623" cy="2492990"/>
          </a:xfrm>
          <a:prstGeom prst="rect">
            <a:avLst/>
          </a:prstGeom>
          <a:noFill/>
        </p:spPr>
        <p:txBody>
          <a:bodyPr wrap="square" rtlCol="0">
            <a:spAutoFit/>
          </a:bodyPr>
          <a:lstStyle/>
          <a:p>
            <a:r>
              <a:rPr lang="en-US" sz="1200" b="1" dirty="0"/>
              <a:t>Supplementary Figure 3. </a:t>
            </a:r>
            <a:r>
              <a:rPr lang="en-US" sz="1200" dirty="0"/>
              <a:t>Combined treatment within experiment 1 decreased (A) preference for alcohol and increased (B) water intake but did not alter (C) total fluid intake. Monotherapy with sCT increased both the water intake and total fluid intake. (D) Combination treatment and monotherapy with sCT or dulaglutide decreased caloric intake. Furthermore, the combination treatment within experiment 2 did not alter (E) preference for alcohol. There was an overall increase (interaction effect) by the additive treatment regimen on (F) water intake and (G) total fluid intake (visualized by an asterisk). While sCT increased water intake, the increase in total fluid intake was not attributed to one treatment. (H) Combination treatment and monotherapy with sCT decreased caloric intake (kcal). Data are statistically summarized in I. Data are presented as mean  ±SEM. *P&lt;0.05, **P&lt;0.01,***P&lt;0.001 compared to vehicle. +P&lt;0.05, +++P&lt;0.001 compared to dulaglutide and ###&lt;0.001 compared to sCT. </a:t>
            </a:r>
          </a:p>
          <a:p>
            <a:endParaRPr lang="en-US" sz="1200" dirty="0">
              <a:latin typeface="Calibri" panose="020F0502020204030204" pitchFamily="34" charset="0"/>
            </a:endParaRPr>
          </a:p>
          <a:p>
            <a:endParaRPr lang="en-US" sz="1200" dirty="0"/>
          </a:p>
        </p:txBody>
      </p:sp>
      <p:pic>
        <p:nvPicPr>
          <p:cNvPr id="6" name="Picture 5">
            <a:extLst>
              <a:ext uri="{FF2B5EF4-FFF2-40B4-BE49-F238E27FC236}">
                <a16:creationId xmlns:a16="http://schemas.microsoft.com/office/drawing/2014/main" id="{B1FE8170-379B-8258-4660-1C2FF3A0A951}"/>
              </a:ext>
            </a:extLst>
          </p:cNvPr>
          <p:cNvPicPr>
            <a:picLocks noChangeAspect="1"/>
          </p:cNvPicPr>
          <p:nvPr/>
        </p:nvPicPr>
        <p:blipFill>
          <a:blip r:embed="rId2"/>
          <a:stretch>
            <a:fillRect/>
          </a:stretch>
        </p:blipFill>
        <p:spPr>
          <a:xfrm>
            <a:off x="457201" y="152349"/>
            <a:ext cx="5606640" cy="7655220"/>
          </a:xfrm>
          <a:prstGeom prst="rect">
            <a:avLst/>
          </a:prstGeom>
        </p:spPr>
      </p:pic>
    </p:spTree>
    <p:extLst>
      <p:ext uri="{BB962C8B-B14F-4D97-AF65-F5344CB8AC3E}">
        <p14:creationId xmlns:p14="http://schemas.microsoft.com/office/powerpoint/2010/main" val="173731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2742B-614B-BC5E-FA6E-4956ADFC8A9E}"/>
              </a:ext>
            </a:extLst>
          </p:cNvPr>
          <p:cNvSpPr txBox="1"/>
          <p:nvPr/>
        </p:nvSpPr>
        <p:spPr>
          <a:xfrm>
            <a:off x="0" y="0"/>
            <a:ext cx="1706173" cy="276999"/>
          </a:xfrm>
          <a:prstGeom prst="rect">
            <a:avLst/>
          </a:prstGeom>
          <a:noFill/>
        </p:spPr>
        <p:txBody>
          <a:bodyPr wrap="none" rtlCol="0">
            <a:spAutoFit/>
          </a:bodyPr>
          <a:lstStyle/>
          <a:p>
            <a:r>
              <a:rPr lang="en-SE" sz="1200" dirty="0"/>
              <a:t>Supplementary Figure 4.</a:t>
            </a:r>
          </a:p>
        </p:txBody>
      </p:sp>
      <p:pic>
        <p:nvPicPr>
          <p:cNvPr id="3" name="Picture 2">
            <a:extLst>
              <a:ext uri="{FF2B5EF4-FFF2-40B4-BE49-F238E27FC236}">
                <a16:creationId xmlns:a16="http://schemas.microsoft.com/office/drawing/2014/main" id="{36C602A2-1114-9BCE-C365-394110CC368D}"/>
              </a:ext>
            </a:extLst>
          </p:cNvPr>
          <p:cNvPicPr>
            <a:picLocks noChangeAspect="1"/>
          </p:cNvPicPr>
          <p:nvPr/>
        </p:nvPicPr>
        <p:blipFill>
          <a:blip r:embed="rId2"/>
          <a:srcRect t="20940"/>
          <a:stretch/>
        </p:blipFill>
        <p:spPr>
          <a:xfrm>
            <a:off x="0" y="276999"/>
            <a:ext cx="6858000" cy="6434107"/>
          </a:xfrm>
          <a:prstGeom prst="rect">
            <a:avLst/>
          </a:prstGeom>
        </p:spPr>
      </p:pic>
    </p:spTree>
    <p:extLst>
      <p:ext uri="{BB962C8B-B14F-4D97-AF65-F5344CB8AC3E}">
        <p14:creationId xmlns:p14="http://schemas.microsoft.com/office/powerpoint/2010/main" val="24476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D09D26-DA18-D4A0-65C0-6EFEAE1E598D}"/>
              </a:ext>
            </a:extLst>
          </p:cNvPr>
          <p:cNvPicPr>
            <a:picLocks noChangeAspect="1"/>
          </p:cNvPicPr>
          <p:nvPr/>
        </p:nvPicPr>
        <p:blipFill>
          <a:blip r:embed="rId2"/>
          <a:stretch>
            <a:fillRect/>
          </a:stretch>
        </p:blipFill>
        <p:spPr>
          <a:xfrm>
            <a:off x="429206" y="163235"/>
            <a:ext cx="5943600" cy="7937500"/>
          </a:xfrm>
          <a:prstGeom prst="rect">
            <a:avLst/>
          </a:prstGeom>
        </p:spPr>
      </p:pic>
      <p:sp>
        <p:nvSpPr>
          <p:cNvPr id="3" name="TextBox 2">
            <a:extLst>
              <a:ext uri="{FF2B5EF4-FFF2-40B4-BE49-F238E27FC236}">
                <a16:creationId xmlns:a16="http://schemas.microsoft.com/office/drawing/2014/main" id="{1FC33039-8EA6-B6C3-16BD-8C8FD738F4B0}"/>
              </a:ext>
            </a:extLst>
          </p:cNvPr>
          <p:cNvSpPr txBox="1"/>
          <p:nvPr/>
        </p:nvSpPr>
        <p:spPr>
          <a:xfrm>
            <a:off x="348421" y="7988276"/>
            <a:ext cx="6304081" cy="2308324"/>
          </a:xfrm>
          <a:prstGeom prst="rect">
            <a:avLst/>
          </a:prstGeom>
          <a:noFill/>
        </p:spPr>
        <p:txBody>
          <a:bodyPr wrap="square" rtlCol="0">
            <a:spAutoFit/>
          </a:bodyPr>
          <a:lstStyle/>
          <a:p>
            <a:r>
              <a:rPr lang="en-US" sz="1200" b="1" dirty="0"/>
              <a:t>Supplementary Figure 4. </a:t>
            </a:r>
            <a:r>
              <a:rPr lang="en-US" sz="1200" dirty="0"/>
              <a:t>(A) In experiment 1, the combination treatment, sCT and dulaglutide decreased alcohol preference. The combination and sCT increased (B) water intake and (C) total fluid intake. (D) Combination treatment lowered the caloric intake compared to vehicle, </a:t>
            </a:r>
            <a:r>
              <a:rPr lang="en-US" sz="1200" dirty="0" err="1"/>
              <a:t>sCT</a:t>
            </a:r>
            <a:r>
              <a:rPr lang="en-US" sz="1200" dirty="0"/>
              <a:t> or dulaglutide. An effect also observed after </a:t>
            </a:r>
            <a:r>
              <a:rPr lang="en-US" sz="1200" dirty="0" err="1"/>
              <a:t>sCT</a:t>
            </a:r>
            <a:r>
              <a:rPr lang="en-US" sz="1200" dirty="0"/>
              <a:t> or dulaglutide. (E) In experiment 2, there was an overall reduction in alcohol preference. However, this was not attributed to one treatment. The combined treatment and sCT alone increased (F) water intake and (G) total fluid intake. Combination therapy reduced caloric intake (Kcal) compared to vehicle, </a:t>
            </a:r>
            <a:r>
              <a:rPr lang="en-US" sz="1200" dirty="0" err="1"/>
              <a:t>sCT</a:t>
            </a:r>
            <a:r>
              <a:rPr lang="en-US" sz="1200" dirty="0"/>
              <a:t> or dulaglutide. Dulaglutide also decreased the caloric intake. The data are statistically summarized in G. Data are presented as mean  ±SEM. *P&lt;0.05, **P&lt;0.01, ***P&lt;0.001 compared to vehicle. ++P&lt;0.01, +++P&lt;0.001 compared to dulaglutide. #P&lt;0.05, ##P&lt;0.01 compared to sCT. </a:t>
            </a:r>
          </a:p>
          <a:p>
            <a:endParaRPr lang="en-US" sz="1200" dirty="0">
              <a:latin typeface="Calibri" panose="020F0502020204030204" pitchFamily="34" charset="0"/>
            </a:endParaRPr>
          </a:p>
          <a:p>
            <a:endParaRPr lang="en-US" sz="1200" dirty="0"/>
          </a:p>
        </p:txBody>
      </p:sp>
      <p:cxnSp>
        <p:nvCxnSpPr>
          <p:cNvPr id="4" name="Straight Connector 3">
            <a:extLst>
              <a:ext uri="{FF2B5EF4-FFF2-40B4-BE49-F238E27FC236}">
                <a16:creationId xmlns:a16="http://schemas.microsoft.com/office/drawing/2014/main" id="{AA499FCA-9583-A8DE-AF12-0B0FC0BAAD5E}"/>
              </a:ext>
            </a:extLst>
          </p:cNvPr>
          <p:cNvCxnSpPr>
            <a:cxnSpLocks/>
          </p:cNvCxnSpPr>
          <p:nvPr/>
        </p:nvCxnSpPr>
        <p:spPr>
          <a:xfrm>
            <a:off x="430306" y="163235"/>
            <a:ext cx="0" cy="7739794"/>
          </a:xfrm>
          <a:prstGeom prst="line">
            <a:avLst/>
          </a:prstGeom>
          <a:ln w="12700"/>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A1C04E7B-E129-701B-83F6-F5F1E98824F3}"/>
              </a:ext>
            </a:extLst>
          </p:cNvPr>
          <p:cNvSpPr txBox="1"/>
          <p:nvPr/>
        </p:nvSpPr>
        <p:spPr>
          <a:xfrm>
            <a:off x="108349" y="80271"/>
            <a:ext cx="306494" cy="369332"/>
          </a:xfrm>
          <a:prstGeom prst="rect">
            <a:avLst/>
          </a:prstGeom>
          <a:noFill/>
        </p:spPr>
        <p:txBody>
          <a:bodyPr wrap="none" rtlCol="0">
            <a:spAutoFit/>
          </a:bodyPr>
          <a:lstStyle/>
          <a:p>
            <a:r>
              <a:rPr lang="en-SE" b="1" dirty="0"/>
              <a:t>I.</a:t>
            </a:r>
          </a:p>
        </p:txBody>
      </p:sp>
    </p:spTree>
    <p:extLst>
      <p:ext uri="{BB962C8B-B14F-4D97-AF65-F5344CB8AC3E}">
        <p14:creationId xmlns:p14="http://schemas.microsoft.com/office/powerpoint/2010/main" val="74359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57C233-661D-9BA2-4CEB-21690C5736B7}"/>
              </a:ext>
            </a:extLst>
          </p:cNvPr>
          <p:cNvSpPr txBox="1"/>
          <p:nvPr/>
        </p:nvSpPr>
        <p:spPr>
          <a:xfrm>
            <a:off x="-44970" y="-29980"/>
            <a:ext cx="1706173" cy="276999"/>
          </a:xfrm>
          <a:prstGeom prst="rect">
            <a:avLst/>
          </a:prstGeom>
          <a:noFill/>
        </p:spPr>
        <p:txBody>
          <a:bodyPr wrap="none" rtlCol="0">
            <a:spAutoFit/>
          </a:bodyPr>
          <a:lstStyle/>
          <a:p>
            <a:r>
              <a:rPr lang="en-SE" sz="1200" dirty="0"/>
              <a:t>Supplementary Figure 5.</a:t>
            </a:r>
          </a:p>
        </p:txBody>
      </p:sp>
      <p:sp>
        <p:nvSpPr>
          <p:cNvPr id="2" name="TextBox 1">
            <a:extLst>
              <a:ext uri="{FF2B5EF4-FFF2-40B4-BE49-F238E27FC236}">
                <a16:creationId xmlns:a16="http://schemas.microsoft.com/office/drawing/2014/main" id="{5307FAAF-DD30-A0A1-8500-D0C033569F9D}"/>
              </a:ext>
            </a:extLst>
          </p:cNvPr>
          <p:cNvSpPr txBox="1"/>
          <p:nvPr/>
        </p:nvSpPr>
        <p:spPr>
          <a:xfrm>
            <a:off x="-35030" y="7209430"/>
            <a:ext cx="6794482" cy="2862322"/>
          </a:xfrm>
          <a:prstGeom prst="rect">
            <a:avLst/>
          </a:prstGeom>
          <a:noFill/>
        </p:spPr>
        <p:txBody>
          <a:bodyPr wrap="square" rtlCol="0">
            <a:spAutoFit/>
          </a:bodyPr>
          <a:lstStyle/>
          <a:p>
            <a:r>
              <a:rPr lang="en-US" sz="1200" b="1" dirty="0"/>
              <a:t>Supplementary Figure 5. </a:t>
            </a:r>
            <a:r>
              <a:rPr lang="en-US" sz="1200" dirty="0"/>
              <a:t>In experiment 1, (A-I) neither the combination treatment, dulaglutide or salmon calcitonin (sCT) altered the expression of the investigated genes in the paraventricular thalamus (PVT), nucleus accumbens shell (</a:t>
            </a:r>
            <a:r>
              <a:rPr lang="en-US" sz="1200" dirty="0" err="1"/>
              <a:t>NAcS</a:t>
            </a:r>
            <a:r>
              <a:rPr lang="en-US" sz="1200" dirty="0"/>
              <a:t>) or ventral tegmental area (VTA) of male rats. (J-L) However, there was an overall effect on the expression of </a:t>
            </a:r>
            <a:r>
              <a:rPr lang="en-US" sz="1200" i="1" dirty="0"/>
              <a:t>RAMP1 </a:t>
            </a:r>
            <a:r>
              <a:rPr lang="en-US" sz="1200" dirty="0"/>
              <a:t>but not </a:t>
            </a:r>
            <a:r>
              <a:rPr lang="en-US" sz="1200" i="1" dirty="0"/>
              <a:t>GLP1-R </a:t>
            </a:r>
            <a:r>
              <a:rPr lang="en-US" sz="1200" dirty="0"/>
              <a:t>or </a:t>
            </a:r>
            <a:r>
              <a:rPr lang="en-US" sz="1200" i="1" dirty="0"/>
              <a:t>CTR </a:t>
            </a:r>
            <a:r>
              <a:rPr lang="en-US" sz="1200" dirty="0"/>
              <a:t>in </a:t>
            </a:r>
            <a:r>
              <a:rPr lang="en-US" sz="1200" dirty="0" err="1"/>
              <a:t>laterodorsal</a:t>
            </a:r>
            <a:r>
              <a:rPr lang="en-US" sz="1200" dirty="0"/>
              <a:t> tegmental area (</a:t>
            </a:r>
            <a:r>
              <a:rPr lang="en-US" sz="1200" dirty="0" err="1"/>
              <a:t>LDTg</a:t>
            </a:r>
            <a:r>
              <a:rPr lang="en-US" sz="1200" dirty="0"/>
              <a:t>); post-hoc test did not reveal any treatment differences. (M-R) In female rats, the gene expression of the PVT and </a:t>
            </a:r>
            <a:r>
              <a:rPr lang="en-US" sz="1200" dirty="0" err="1"/>
              <a:t>NAcS</a:t>
            </a:r>
            <a:r>
              <a:rPr lang="en-US" sz="1200" dirty="0"/>
              <a:t> was unaffected by treatment. (S) A general impact on </a:t>
            </a:r>
            <a:r>
              <a:rPr lang="en-US" sz="1200" i="1" dirty="0"/>
              <a:t>GLP-1R</a:t>
            </a:r>
            <a:r>
              <a:rPr lang="en-US" sz="1200" dirty="0"/>
              <a:t> expression within the VTA was observed; pos-hoc test did not reveal any differences that could be attributed to treatment. (T-U) The gene expression of </a:t>
            </a:r>
            <a:r>
              <a:rPr lang="en-US" sz="1200" i="1" dirty="0"/>
              <a:t>CTR </a:t>
            </a:r>
            <a:r>
              <a:rPr lang="en-US" sz="1200" dirty="0"/>
              <a:t>and </a:t>
            </a:r>
            <a:r>
              <a:rPr lang="en-US" sz="1200" i="1" dirty="0"/>
              <a:t>RAMP1</a:t>
            </a:r>
            <a:r>
              <a:rPr lang="en-US" sz="1200" dirty="0"/>
              <a:t> in the VTA was unaffected by treatment. (V-X) While the treatment did not modify the gene expression </a:t>
            </a:r>
            <a:r>
              <a:rPr lang="en-US" sz="1200" i="1" dirty="0"/>
              <a:t>of GLP-1R </a:t>
            </a:r>
            <a:r>
              <a:rPr lang="en-US" sz="1200" dirty="0"/>
              <a:t>in the </a:t>
            </a:r>
            <a:r>
              <a:rPr lang="en-US" sz="1200" dirty="0" err="1"/>
              <a:t>LDTg</a:t>
            </a:r>
            <a:r>
              <a:rPr lang="en-US" sz="1200" dirty="0"/>
              <a:t>, it had an overall effect on the expression of </a:t>
            </a:r>
            <a:r>
              <a:rPr lang="en-US" sz="1200" i="1" dirty="0"/>
              <a:t>CTR</a:t>
            </a:r>
            <a:r>
              <a:rPr lang="en-US" sz="1200" dirty="0"/>
              <a:t> and </a:t>
            </a:r>
            <a:r>
              <a:rPr lang="en-US" sz="1200" i="1" dirty="0"/>
              <a:t>RAMP1 </a:t>
            </a:r>
            <a:r>
              <a:rPr lang="en-US" sz="1200" dirty="0"/>
              <a:t>in this region. Specifically, the combined treatment led to a decrease in the expression of </a:t>
            </a:r>
            <a:r>
              <a:rPr lang="en-US" sz="1200" i="1" dirty="0"/>
              <a:t>CTR</a:t>
            </a:r>
            <a:r>
              <a:rPr lang="en-US" sz="1200" dirty="0"/>
              <a:t> compared to both the control and </a:t>
            </a:r>
            <a:r>
              <a:rPr lang="en-US" sz="1200" dirty="0" err="1"/>
              <a:t>sCT</a:t>
            </a:r>
            <a:r>
              <a:rPr lang="en-US" sz="1200" dirty="0"/>
              <a:t> treatments. Additionally, when compared to the </a:t>
            </a:r>
            <a:r>
              <a:rPr lang="en-US" sz="1200" dirty="0" err="1"/>
              <a:t>sCT</a:t>
            </a:r>
            <a:r>
              <a:rPr lang="en-US" sz="1200" dirty="0"/>
              <a:t> treatment, the combination treatment resulted in a reduction in the expression of </a:t>
            </a:r>
            <a:r>
              <a:rPr lang="en-US" sz="1200" i="1" dirty="0"/>
              <a:t>RAMP1</a:t>
            </a:r>
            <a:r>
              <a:rPr lang="en-US" sz="1200" dirty="0"/>
              <a:t> in this particular area. Statistical summary for males (Y) and females (Z). Data are presented as mean ±SEM. *P&lt;0.05 compared to vehicle, ##P&lt;0.05 compared to </a:t>
            </a:r>
            <a:r>
              <a:rPr lang="en-US" sz="1200" dirty="0" err="1"/>
              <a:t>sCT</a:t>
            </a:r>
            <a:r>
              <a:rPr lang="en-US" sz="1200" dirty="0"/>
              <a:t>. </a:t>
            </a:r>
          </a:p>
          <a:p>
            <a:endParaRPr lang="en-US" sz="1200" dirty="0"/>
          </a:p>
        </p:txBody>
      </p:sp>
      <p:sp>
        <p:nvSpPr>
          <p:cNvPr id="9" name="TextBox 8">
            <a:extLst>
              <a:ext uri="{FF2B5EF4-FFF2-40B4-BE49-F238E27FC236}">
                <a16:creationId xmlns:a16="http://schemas.microsoft.com/office/drawing/2014/main" id="{7ED7B8EF-164A-6A8C-4F59-CA7660D27849}"/>
              </a:ext>
            </a:extLst>
          </p:cNvPr>
          <p:cNvSpPr txBox="1"/>
          <p:nvPr/>
        </p:nvSpPr>
        <p:spPr>
          <a:xfrm>
            <a:off x="18048" y="3651279"/>
            <a:ext cx="324448" cy="276999"/>
          </a:xfrm>
          <a:prstGeom prst="rect">
            <a:avLst/>
          </a:prstGeom>
          <a:noFill/>
        </p:spPr>
        <p:txBody>
          <a:bodyPr wrap="none" rtlCol="0">
            <a:spAutoFit/>
          </a:bodyPr>
          <a:lstStyle/>
          <a:p>
            <a:r>
              <a:rPr lang="en-SE" sz="1200" b="1" dirty="0"/>
              <a:t>Y. </a:t>
            </a:r>
          </a:p>
        </p:txBody>
      </p:sp>
      <p:cxnSp>
        <p:nvCxnSpPr>
          <p:cNvPr id="11" name="Straight Connector 10">
            <a:extLst>
              <a:ext uri="{FF2B5EF4-FFF2-40B4-BE49-F238E27FC236}">
                <a16:creationId xmlns:a16="http://schemas.microsoft.com/office/drawing/2014/main" id="{1C105A0F-2BBB-7D9D-F223-9C913484A644}"/>
              </a:ext>
            </a:extLst>
          </p:cNvPr>
          <p:cNvCxnSpPr/>
          <p:nvPr/>
        </p:nvCxnSpPr>
        <p:spPr>
          <a:xfrm>
            <a:off x="44244" y="3914204"/>
            <a:ext cx="0" cy="3282349"/>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E4C0CC5-E4C7-54BE-C152-77176A3C0DF9}"/>
              </a:ext>
            </a:extLst>
          </p:cNvPr>
          <p:cNvCxnSpPr/>
          <p:nvPr/>
        </p:nvCxnSpPr>
        <p:spPr>
          <a:xfrm>
            <a:off x="3464662" y="3920718"/>
            <a:ext cx="0" cy="3282349"/>
          </a:xfrm>
          <a:prstGeom prst="line">
            <a:avLst/>
          </a:prstGeom>
          <a:ln w="127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38987638-9324-641E-88B5-6E5D379CAB74}"/>
              </a:ext>
            </a:extLst>
          </p:cNvPr>
          <p:cNvSpPr txBox="1"/>
          <p:nvPr/>
        </p:nvSpPr>
        <p:spPr>
          <a:xfrm>
            <a:off x="3429000" y="3651279"/>
            <a:ext cx="300082" cy="276999"/>
          </a:xfrm>
          <a:prstGeom prst="rect">
            <a:avLst/>
          </a:prstGeom>
          <a:noFill/>
        </p:spPr>
        <p:txBody>
          <a:bodyPr wrap="none" rtlCol="0">
            <a:spAutoFit/>
          </a:bodyPr>
          <a:lstStyle/>
          <a:p>
            <a:r>
              <a:rPr lang="en-SE" sz="1200" b="1" dirty="0"/>
              <a:t>Z.</a:t>
            </a:r>
          </a:p>
        </p:txBody>
      </p:sp>
      <p:pic>
        <p:nvPicPr>
          <p:cNvPr id="3" name="Picture 2">
            <a:extLst>
              <a:ext uri="{FF2B5EF4-FFF2-40B4-BE49-F238E27FC236}">
                <a16:creationId xmlns:a16="http://schemas.microsoft.com/office/drawing/2014/main" id="{03D02BE0-86DD-5B2A-798A-A8F67F917F18}"/>
              </a:ext>
            </a:extLst>
          </p:cNvPr>
          <p:cNvPicPr>
            <a:picLocks noChangeAspect="1"/>
          </p:cNvPicPr>
          <p:nvPr/>
        </p:nvPicPr>
        <p:blipFill>
          <a:blip r:embed="rId2"/>
          <a:stretch>
            <a:fillRect/>
          </a:stretch>
        </p:blipFill>
        <p:spPr>
          <a:xfrm>
            <a:off x="44244" y="3920718"/>
            <a:ext cx="4430770" cy="3436687"/>
          </a:xfrm>
          <a:prstGeom prst="rect">
            <a:avLst/>
          </a:prstGeom>
        </p:spPr>
      </p:pic>
      <p:pic>
        <p:nvPicPr>
          <p:cNvPr id="5" name="Picture 4">
            <a:extLst>
              <a:ext uri="{FF2B5EF4-FFF2-40B4-BE49-F238E27FC236}">
                <a16:creationId xmlns:a16="http://schemas.microsoft.com/office/drawing/2014/main" id="{E171607C-20EB-9A05-6BF1-3EB013FA07A2}"/>
              </a:ext>
            </a:extLst>
          </p:cNvPr>
          <p:cNvPicPr>
            <a:picLocks noChangeAspect="1"/>
          </p:cNvPicPr>
          <p:nvPr/>
        </p:nvPicPr>
        <p:blipFill>
          <a:blip r:embed="rId3"/>
          <a:stretch>
            <a:fillRect/>
          </a:stretch>
        </p:blipFill>
        <p:spPr>
          <a:xfrm>
            <a:off x="3464662" y="3908380"/>
            <a:ext cx="4390004" cy="3405067"/>
          </a:xfrm>
          <a:prstGeom prst="rect">
            <a:avLst/>
          </a:prstGeom>
        </p:spPr>
      </p:pic>
      <p:pic>
        <p:nvPicPr>
          <p:cNvPr id="6" name="Picture 5">
            <a:extLst>
              <a:ext uri="{FF2B5EF4-FFF2-40B4-BE49-F238E27FC236}">
                <a16:creationId xmlns:a16="http://schemas.microsoft.com/office/drawing/2014/main" id="{599D6F2E-EB83-03E8-0813-46E2C7FDA658}"/>
              </a:ext>
            </a:extLst>
          </p:cNvPr>
          <p:cNvPicPr>
            <a:picLocks noChangeAspect="1"/>
          </p:cNvPicPr>
          <p:nvPr/>
        </p:nvPicPr>
        <p:blipFill rotWithShape="1">
          <a:blip r:embed="rId4"/>
          <a:srcRect b="59728"/>
          <a:stretch/>
        </p:blipFill>
        <p:spPr>
          <a:xfrm>
            <a:off x="0" y="233334"/>
            <a:ext cx="6858000" cy="3405068"/>
          </a:xfrm>
          <a:prstGeom prst="rect">
            <a:avLst/>
          </a:prstGeom>
        </p:spPr>
      </p:pic>
    </p:spTree>
    <p:extLst>
      <p:ext uri="{BB962C8B-B14F-4D97-AF65-F5344CB8AC3E}">
        <p14:creationId xmlns:p14="http://schemas.microsoft.com/office/powerpoint/2010/main" val="225208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384664-1374-FEC8-C9FA-8CB8ED750274}"/>
              </a:ext>
            </a:extLst>
          </p:cNvPr>
          <p:cNvPicPr>
            <a:picLocks noChangeAspect="1"/>
          </p:cNvPicPr>
          <p:nvPr/>
        </p:nvPicPr>
        <p:blipFill>
          <a:blip r:embed="rId2"/>
          <a:stretch>
            <a:fillRect/>
          </a:stretch>
        </p:blipFill>
        <p:spPr>
          <a:xfrm>
            <a:off x="0" y="273925"/>
            <a:ext cx="6858000" cy="4930588"/>
          </a:xfrm>
          <a:prstGeom prst="rect">
            <a:avLst/>
          </a:prstGeom>
        </p:spPr>
      </p:pic>
      <p:sp>
        <p:nvSpPr>
          <p:cNvPr id="3" name="TextBox 2">
            <a:extLst>
              <a:ext uri="{FF2B5EF4-FFF2-40B4-BE49-F238E27FC236}">
                <a16:creationId xmlns:a16="http://schemas.microsoft.com/office/drawing/2014/main" id="{C5D8EA54-2463-0E28-E3C0-A1ACC834AC8F}"/>
              </a:ext>
            </a:extLst>
          </p:cNvPr>
          <p:cNvSpPr txBox="1"/>
          <p:nvPr/>
        </p:nvSpPr>
        <p:spPr>
          <a:xfrm>
            <a:off x="-14001" y="31393"/>
            <a:ext cx="1584088" cy="261610"/>
          </a:xfrm>
          <a:prstGeom prst="rect">
            <a:avLst/>
          </a:prstGeom>
          <a:noFill/>
        </p:spPr>
        <p:txBody>
          <a:bodyPr wrap="none" rtlCol="0">
            <a:spAutoFit/>
          </a:bodyPr>
          <a:lstStyle/>
          <a:p>
            <a:r>
              <a:rPr lang="en-SE" sz="1100" dirty="0"/>
              <a:t>Supplementary Figure 6.</a:t>
            </a:r>
          </a:p>
        </p:txBody>
      </p:sp>
      <p:sp>
        <p:nvSpPr>
          <p:cNvPr id="4" name="TextBox 3">
            <a:extLst>
              <a:ext uri="{FF2B5EF4-FFF2-40B4-BE49-F238E27FC236}">
                <a16:creationId xmlns:a16="http://schemas.microsoft.com/office/drawing/2014/main" id="{F5153043-0768-D9B9-F7BE-66A61FB2B735}"/>
              </a:ext>
            </a:extLst>
          </p:cNvPr>
          <p:cNvSpPr txBox="1"/>
          <p:nvPr/>
        </p:nvSpPr>
        <p:spPr>
          <a:xfrm>
            <a:off x="21254" y="7129784"/>
            <a:ext cx="6719320" cy="1015663"/>
          </a:xfrm>
          <a:prstGeom prst="rect">
            <a:avLst/>
          </a:prstGeom>
          <a:noFill/>
        </p:spPr>
        <p:txBody>
          <a:bodyPr wrap="square" rtlCol="0">
            <a:spAutoFit/>
          </a:bodyPr>
          <a:lstStyle/>
          <a:p>
            <a:r>
              <a:rPr lang="en-US" sz="1200" b="1" dirty="0"/>
              <a:t>Supplementary Figure 6. </a:t>
            </a:r>
            <a:r>
              <a:rPr lang="en-US" sz="1200" dirty="0"/>
              <a:t>Neither treatment altered the weight of the designated adipose tissues in male (A-E) or female (F-J) rats assigned to experiment 1. (C) However, there was a trend towards an overall decrease of treatment when it comes to the weight of brown adipose tissue in males. Statistical summaries for males and females are provided in K and L, respectively. Data are presented as mean ±SEM.</a:t>
            </a:r>
            <a:endParaRPr lang="en-US" sz="1200" b="1" dirty="0"/>
          </a:p>
        </p:txBody>
      </p:sp>
      <p:cxnSp>
        <p:nvCxnSpPr>
          <p:cNvPr id="11" name="Straight Connector 10">
            <a:extLst>
              <a:ext uri="{FF2B5EF4-FFF2-40B4-BE49-F238E27FC236}">
                <a16:creationId xmlns:a16="http://schemas.microsoft.com/office/drawing/2014/main" id="{29D56772-E968-C4BD-E6DA-91EA12E9C870}"/>
              </a:ext>
            </a:extLst>
          </p:cNvPr>
          <p:cNvCxnSpPr/>
          <p:nvPr/>
        </p:nvCxnSpPr>
        <p:spPr>
          <a:xfrm>
            <a:off x="117427" y="5134683"/>
            <a:ext cx="0" cy="1979593"/>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7D0BA52-298C-CD78-26F2-28291B311692}"/>
              </a:ext>
            </a:extLst>
          </p:cNvPr>
          <p:cNvCxnSpPr/>
          <p:nvPr/>
        </p:nvCxnSpPr>
        <p:spPr>
          <a:xfrm>
            <a:off x="3717014" y="5121035"/>
            <a:ext cx="0" cy="1979593"/>
          </a:xfrm>
          <a:prstGeom prst="line">
            <a:avLst/>
          </a:prstGeom>
          <a:ln w="1270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8E6FBF5-81ED-161C-E395-7E6C991FAF86}"/>
              </a:ext>
            </a:extLst>
          </p:cNvPr>
          <p:cNvSpPr txBox="1"/>
          <p:nvPr/>
        </p:nvSpPr>
        <p:spPr>
          <a:xfrm>
            <a:off x="-13648" y="4842176"/>
            <a:ext cx="311304" cy="276999"/>
          </a:xfrm>
          <a:prstGeom prst="rect">
            <a:avLst/>
          </a:prstGeom>
          <a:noFill/>
        </p:spPr>
        <p:txBody>
          <a:bodyPr wrap="none" rtlCol="0">
            <a:spAutoFit/>
          </a:bodyPr>
          <a:lstStyle/>
          <a:p>
            <a:r>
              <a:rPr lang="en-SE" sz="1200" b="1" dirty="0"/>
              <a:t>K.</a:t>
            </a:r>
          </a:p>
        </p:txBody>
      </p:sp>
      <p:sp>
        <p:nvSpPr>
          <p:cNvPr id="14" name="TextBox 13">
            <a:extLst>
              <a:ext uri="{FF2B5EF4-FFF2-40B4-BE49-F238E27FC236}">
                <a16:creationId xmlns:a16="http://schemas.microsoft.com/office/drawing/2014/main" id="{E1282121-00EB-336E-9038-97F9935F5479}"/>
              </a:ext>
            </a:extLst>
          </p:cNvPr>
          <p:cNvSpPr txBox="1"/>
          <p:nvPr/>
        </p:nvSpPr>
        <p:spPr>
          <a:xfrm>
            <a:off x="3659766" y="4858392"/>
            <a:ext cx="292068" cy="276999"/>
          </a:xfrm>
          <a:prstGeom prst="rect">
            <a:avLst/>
          </a:prstGeom>
          <a:noFill/>
        </p:spPr>
        <p:txBody>
          <a:bodyPr wrap="none" rtlCol="0">
            <a:spAutoFit/>
          </a:bodyPr>
          <a:lstStyle/>
          <a:p>
            <a:r>
              <a:rPr lang="en-SE" sz="1200" b="1" dirty="0"/>
              <a:t>L.</a:t>
            </a:r>
          </a:p>
        </p:txBody>
      </p:sp>
      <p:pic>
        <p:nvPicPr>
          <p:cNvPr id="2" name="Picture 1">
            <a:extLst>
              <a:ext uri="{FF2B5EF4-FFF2-40B4-BE49-F238E27FC236}">
                <a16:creationId xmlns:a16="http://schemas.microsoft.com/office/drawing/2014/main" id="{2DDD75C3-D704-F3A7-2B4F-4D7AF2B40F38}"/>
              </a:ext>
            </a:extLst>
          </p:cNvPr>
          <p:cNvPicPr>
            <a:picLocks noChangeAspect="1"/>
          </p:cNvPicPr>
          <p:nvPr/>
        </p:nvPicPr>
        <p:blipFill>
          <a:blip r:embed="rId3"/>
          <a:stretch>
            <a:fillRect/>
          </a:stretch>
        </p:blipFill>
        <p:spPr>
          <a:xfrm>
            <a:off x="125675" y="5137848"/>
            <a:ext cx="5943600" cy="2133600"/>
          </a:xfrm>
          <a:prstGeom prst="rect">
            <a:avLst/>
          </a:prstGeom>
        </p:spPr>
      </p:pic>
      <p:pic>
        <p:nvPicPr>
          <p:cNvPr id="5" name="Picture 4">
            <a:extLst>
              <a:ext uri="{FF2B5EF4-FFF2-40B4-BE49-F238E27FC236}">
                <a16:creationId xmlns:a16="http://schemas.microsoft.com/office/drawing/2014/main" id="{D91697A4-1B60-D5F9-53DA-E9406252B196}"/>
              </a:ext>
            </a:extLst>
          </p:cNvPr>
          <p:cNvPicPr>
            <a:picLocks noChangeAspect="1"/>
          </p:cNvPicPr>
          <p:nvPr/>
        </p:nvPicPr>
        <p:blipFill>
          <a:blip r:embed="rId4"/>
          <a:stretch>
            <a:fillRect/>
          </a:stretch>
        </p:blipFill>
        <p:spPr>
          <a:xfrm>
            <a:off x="3717014" y="5121519"/>
            <a:ext cx="5943600" cy="2133600"/>
          </a:xfrm>
          <a:prstGeom prst="rect">
            <a:avLst/>
          </a:prstGeom>
        </p:spPr>
      </p:pic>
    </p:spTree>
    <p:extLst>
      <p:ext uri="{BB962C8B-B14F-4D97-AF65-F5344CB8AC3E}">
        <p14:creationId xmlns:p14="http://schemas.microsoft.com/office/powerpoint/2010/main" val="24569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12AD7-6C58-84A6-1477-B4B5CDFC3495}"/>
              </a:ext>
            </a:extLst>
          </p:cNvPr>
          <p:cNvPicPr>
            <a:picLocks noChangeAspect="1"/>
          </p:cNvPicPr>
          <p:nvPr/>
        </p:nvPicPr>
        <p:blipFill rotWithShape="1">
          <a:blip r:embed="rId2"/>
          <a:srcRect t="43235"/>
          <a:stretch/>
        </p:blipFill>
        <p:spPr>
          <a:xfrm>
            <a:off x="0" y="241430"/>
            <a:ext cx="6858000" cy="4785416"/>
          </a:xfrm>
          <a:prstGeom prst="rect">
            <a:avLst/>
          </a:prstGeom>
        </p:spPr>
      </p:pic>
      <p:sp>
        <p:nvSpPr>
          <p:cNvPr id="3" name="TextBox 2">
            <a:extLst>
              <a:ext uri="{FF2B5EF4-FFF2-40B4-BE49-F238E27FC236}">
                <a16:creationId xmlns:a16="http://schemas.microsoft.com/office/drawing/2014/main" id="{89E10A34-71E7-0959-D4F2-D7A7F8F1DCF1}"/>
              </a:ext>
            </a:extLst>
          </p:cNvPr>
          <p:cNvSpPr txBox="1"/>
          <p:nvPr/>
        </p:nvSpPr>
        <p:spPr>
          <a:xfrm>
            <a:off x="0" y="19050"/>
            <a:ext cx="1706173" cy="276999"/>
          </a:xfrm>
          <a:prstGeom prst="rect">
            <a:avLst/>
          </a:prstGeom>
          <a:noFill/>
        </p:spPr>
        <p:txBody>
          <a:bodyPr wrap="none" rtlCol="0">
            <a:spAutoFit/>
          </a:bodyPr>
          <a:lstStyle/>
          <a:p>
            <a:r>
              <a:rPr lang="en-SE" sz="1200" dirty="0"/>
              <a:t>Supplementary Figure 7.</a:t>
            </a:r>
          </a:p>
        </p:txBody>
      </p:sp>
      <p:sp>
        <p:nvSpPr>
          <p:cNvPr id="4" name="TextBox 3">
            <a:extLst>
              <a:ext uri="{FF2B5EF4-FFF2-40B4-BE49-F238E27FC236}">
                <a16:creationId xmlns:a16="http://schemas.microsoft.com/office/drawing/2014/main" id="{481ED2D5-074F-1646-3D86-B4059073A2C5}"/>
              </a:ext>
            </a:extLst>
          </p:cNvPr>
          <p:cNvSpPr txBox="1"/>
          <p:nvPr/>
        </p:nvSpPr>
        <p:spPr>
          <a:xfrm>
            <a:off x="2743898" y="4940613"/>
            <a:ext cx="3903260" cy="2308324"/>
          </a:xfrm>
          <a:prstGeom prst="rect">
            <a:avLst/>
          </a:prstGeom>
          <a:noFill/>
        </p:spPr>
        <p:txBody>
          <a:bodyPr wrap="square" rtlCol="0">
            <a:spAutoFit/>
          </a:bodyPr>
          <a:lstStyle/>
          <a:p>
            <a:r>
              <a:rPr lang="en-SE" sz="1200" b="1" dirty="0"/>
              <a:t>Supplementary Figure</a:t>
            </a:r>
            <a:r>
              <a:rPr lang="en-US" sz="1200" b="1" dirty="0"/>
              <a:t> 7. </a:t>
            </a:r>
            <a:r>
              <a:rPr lang="en-US" sz="1200" dirty="0"/>
              <a:t>There was no overall treatment effect on the expression of </a:t>
            </a:r>
            <a:r>
              <a:rPr lang="en-US" sz="1200" i="1" dirty="0">
                <a:effectLst/>
                <a:latin typeface="Calibri" panose="020F0502020204030204" pitchFamily="34" charset="0"/>
                <a:ea typeface="Calibri" panose="020F0502020204030204" pitchFamily="34" charset="0"/>
              </a:rPr>
              <a:t>PGc1</a:t>
            </a:r>
            <a:r>
              <a:rPr lang="en-US" sz="1200" i="1" dirty="0">
                <a:effectLst/>
                <a:latin typeface="Calibri" panose="020F0502020204030204" pitchFamily="34" charset="0"/>
                <a:ea typeface="Calibri" panose="020F0502020204030204" pitchFamily="34" charset="0"/>
                <a:cs typeface="Calibri" panose="020F0502020204030204" pitchFamily="34" charset="0"/>
                <a:sym typeface="Symbol" pitchFamily="2" charset="2"/>
              </a:rPr>
              <a:t></a:t>
            </a:r>
            <a:r>
              <a:rPr lang="en-US" sz="1200" i="1" dirty="0">
                <a:latin typeface="Calibri" panose="020F0502020204030204" pitchFamily="34" charset="0"/>
                <a:ea typeface="Calibri" panose="020F0502020204030204" pitchFamily="34" charset="0"/>
                <a:cs typeface="Calibri" panose="020F0502020204030204" pitchFamily="34" charset="0"/>
                <a:sym typeface="Symbol" pitchFamily="2" charset="2"/>
              </a:rPr>
              <a:t>I, </a:t>
            </a:r>
            <a:r>
              <a:rPr lang="en-US" sz="1200" i="1" dirty="0">
                <a:effectLst/>
                <a:latin typeface="Calibri" panose="020F0502020204030204" pitchFamily="34" charset="0"/>
                <a:ea typeface="Calibri" panose="020F0502020204030204" pitchFamily="34" charset="0"/>
              </a:rPr>
              <a:t>PRDM16, PPAR</a:t>
            </a:r>
            <a:r>
              <a:rPr lang="en-US" sz="1200" i="1" dirty="0">
                <a:effectLst/>
                <a:latin typeface="Calibri" panose="020F0502020204030204" pitchFamily="34" charset="0"/>
                <a:ea typeface="Calibri" panose="020F0502020204030204" pitchFamily="34" charset="0"/>
                <a:cs typeface="Calibri" panose="020F0502020204030204" pitchFamily="34" charset="0"/>
                <a:sym typeface="Symbol" pitchFamily="2" charset="2"/>
              </a:rPr>
              <a:t></a:t>
            </a:r>
            <a:r>
              <a:rPr lang="en-US" sz="1200" i="1"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 , and </a:t>
            </a:r>
            <a:r>
              <a:rPr lang="en-US" sz="1200" i="1" dirty="0">
                <a:effectLst/>
                <a:latin typeface="Calibri" panose="020F0502020204030204" pitchFamily="34" charset="0"/>
                <a:ea typeface="Calibri" panose="020F0502020204030204" pitchFamily="34" charset="0"/>
              </a:rPr>
              <a:t>UCP1</a:t>
            </a:r>
            <a:r>
              <a:rPr lang="en-US" sz="1200" dirty="0">
                <a:effectLst/>
                <a:latin typeface="Calibri" panose="020F0502020204030204" pitchFamily="34" charset="0"/>
                <a:ea typeface="Calibri" panose="020F0502020204030204" pitchFamily="34" charset="0"/>
              </a:rPr>
              <a:t> in brown adipose tissue (BAT), </a:t>
            </a:r>
            <a:r>
              <a:rPr lang="en-US" sz="1200" dirty="0">
                <a:latin typeface="Calibri" panose="020F0502020204030204" pitchFamily="34" charset="0"/>
                <a:ea typeface="Calibri" panose="020F0502020204030204" pitchFamily="34" charset="0"/>
              </a:rPr>
              <a:t>subcutaneous fat, gonadal fat in </a:t>
            </a:r>
            <a:r>
              <a:rPr lang="en-US" sz="1200" dirty="0">
                <a:effectLst/>
                <a:latin typeface="Calibri" panose="020F0502020204030204" pitchFamily="34" charset="0"/>
                <a:ea typeface="Calibri" panose="020F0502020204030204" pitchFamily="34" charset="0"/>
              </a:rPr>
              <a:t>either males (A-L) or females (M-W) from experiment 1. </a:t>
            </a:r>
            <a:r>
              <a:rPr lang="en-US" sz="1200" dirty="0"/>
              <a:t>(D) However, there was a trend towards an overall increase of treatment when it comes to the expression of </a:t>
            </a:r>
            <a:r>
              <a:rPr lang="en-US" sz="1200" i="1" dirty="0"/>
              <a:t>UCP1</a:t>
            </a:r>
            <a:r>
              <a:rPr lang="en-US" sz="1200" dirty="0"/>
              <a:t>, the main gene responsible for thermogenesis in BAT in males. Statistical summaries for males and females are provided in X. Data are presented as mean ±SEM.</a:t>
            </a:r>
            <a:endParaRPr lang="en-US" sz="1200" dirty="0">
              <a:effectLst/>
              <a:latin typeface="Calibri" panose="020F0502020204030204" pitchFamily="34" charset="0"/>
              <a:ea typeface="Calibri" panose="020F0502020204030204" pitchFamily="34" charset="0"/>
            </a:endParaRPr>
          </a:p>
          <a:p>
            <a:endParaRPr lang="en-US" sz="1200" dirty="0">
              <a:latin typeface="Calibri" panose="020F0502020204030204" pitchFamily="34" charset="0"/>
              <a:ea typeface="Calibri" panose="020F0502020204030204" pitchFamily="34" charset="0"/>
            </a:endParaRPr>
          </a:p>
          <a:p>
            <a:endParaRPr lang="en-US" sz="1200"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0B346767-68A3-3CD8-8745-15561C24D5F5}"/>
              </a:ext>
            </a:extLst>
          </p:cNvPr>
          <p:cNvSpPr txBox="1"/>
          <p:nvPr/>
        </p:nvSpPr>
        <p:spPr>
          <a:xfrm>
            <a:off x="123398" y="4745422"/>
            <a:ext cx="311304" cy="276999"/>
          </a:xfrm>
          <a:prstGeom prst="rect">
            <a:avLst/>
          </a:prstGeom>
          <a:noFill/>
        </p:spPr>
        <p:txBody>
          <a:bodyPr wrap="none" rtlCol="0">
            <a:spAutoFit/>
          </a:bodyPr>
          <a:lstStyle/>
          <a:p>
            <a:r>
              <a:rPr lang="en-SE" sz="1200" b="1" dirty="0"/>
              <a:t>X.</a:t>
            </a:r>
          </a:p>
        </p:txBody>
      </p:sp>
      <p:cxnSp>
        <p:nvCxnSpPr>
          <p:cNvPr id="9" name="Straight Connector 8">
            <a:extLst>
              <a:ext uri="{FF2B5EF4-FFF2-40B4-BE49-F238E27FC236}">
                <a16:creationId xmlns:a16="http://schemas.microsoft.com/office/drawing/2014/main" id="{CF174907-2807-1905-A57B-F337DD627DE5}"/>
              </a:ext>
            </a:extLst>
          </p:cNvPr>
          <p:cNvCxnSpPr>
            <a:cxnSpLocks/>
          </p:cNvCxnSpPr>
          <p:nvPr/>
        </p:nvCxnSpPr>
        <p:spPr>
          <a:xfrm>
            <a:off x="205698" y="5007649"/>
            <a:ext cx="13567" cy="4785415"/>
          </a:xfrm>
          <a:prstGeom prst="line">
            <a:avLst/>
          </a:prstGeom>
          <a:ln w="12700"/>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D659445C-9745-E4F8-5C4A-C25BCDBD50B2}"/>
              </a:ext>
            </a:extLst>
          </p:cNvPr>
          <p:cNvPicPr>
            <a:picLocks noChangeAspect="1"/>
          </p:cNvPicPr>
          <p:nvPr/>
        </p:nvPicPr>
        <p:blipFill>
          <a:blip r:embed="rId3"/>
          <a:stretch>
            <a:fillRect/>
          </a:stretch>
        </p:blipFill>
        <p:spPr>
          <a:xfrm>
            <a:off x="212481" y="5007649"/>
            <a:ext cx="5629825" cy="4956171"/>
          </a:xfrm>
          <a:prstGeom prst="rect">
            <a:avLst/>
          </a:prstGeom>
        </p:spPr>
      </p:pic>
    </p:spTree>
    <p:extLst>
      <p:ext uri="{BB962C8B-B14F-4D97-AF65-F5344CB8AC3E}">
        <p14:creationId xmlns:p14="http://schemas.microsoft.com/office/powerpoint/2010/main" val="103132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24844</TotalTime>
  <Words>3959</Words>
  <Application>Microsoft Macintosh PowerPoint</Application>
  <PresentationFormat>A4 Paper (210x297 mm)</PresentationFormat>
  <Paragraphs>666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Liberation Serif</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Cajsa Aranäs</dc:creator>
  <cp:lastModifiedBy>Elisabet Jerlhag Holm</cp:lastModifiedBy>
  <cp:revision>126</cp:revision>
  <dcterms:created xsi:type="dcterms:W3CDTF">2023-08-06T07:41:48Z</dcterms:created>
  <dcterms:modified xsi:type="dcterms:W3CDTF">2024-10-29T13:39:38Z</dcterms:modified>
</cp:coreProperties>
</file>