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7" r:id="rId3"/>
    <p:sldId id="259" r:id="rId4"/>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8"/>
    <p:restoredTop sz="96405"/>
  </p:normalViewPr>
  <p:slideViewPr>
    <p:cSldViewPr snapToGrid="0">
      <p:cViewPr varScale="1">
        <p:scale>
          <a:sx n="93" d="100"/>
          <a:sy n="93" d="100"/>
        </p:scale>
        <p:origin x="32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361837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285931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3"/>
            <a:ext cx="1478756"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486833"/>
            <a:ext cx="4350544"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236828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9421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648278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41638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5"/>
            <a:ext cx="5915025"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340100"/>
            <a:ext cx="2901255"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340100"/>
            <a:ext cx="2915543"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07828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48254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86669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316568"/>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37168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316568"/>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E0780C3-7FD3-9F42-859D-12EBD02E1D7D}" type="datetimeFigureOut">
              <a:rPr kumimoji="1" lang="ja-JP" altLang="en-US" smtClean="0"/>
              <a:t>2024/7/17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18552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5"/>
            <a:ext cx="5915025"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7"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5E0780C3-7FD3-9F42-859D-12EBD02E1D7D}" type="datetimeFigureOut">
              <a:rPr kumimoji="1" lang="ja-JP" altLang="en-US" smtClean="0"/>
              <a:t>2024/7/17</a:t>
            </a:fld>
            <a:endParaRPr kumimoji="1" lang="ja-JP"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BE8F4A8-BDFE-2E41-9B6E-7E03591C473D}" type="slidenum">
              <a:rPr kumimoji="1" lang="ja-JP" altLang="en-US" smtClean="0"/>
              <a:t>‹#›</a:t>
            </a:fld>
            <a:endParaRPr kumimoji="1" lang="ja-JP" altLang="en-US"/>
          </a:p>
        </p:txBody>
      </p:sp>
    </p:spTree>
    <p:extLst>
      <p:ext uri="{BB962C8B-B14F-4D97-AF65-F5344CB8AC3E}">
        <p14:creationId xmlns:p14="http://schemas.microsoft.com/office/powerpoint/2010/main" val="612100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9DE1BE9-61CB-1AEC-C8FF-0EB7743259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745" b="4507"/>
          <a:stretch/>
        </p:blipFill>
        <p:spPr bwMode="auto">
          <a:xfrm>
            <a:off x="962917" y="2970341"/>
            <a:ext cx="4749284" cy="2412912"/>
          </a:xfrm>
          <a:prstGeom prst="rect">
            <a:avLst/>
          </a:prstGeom>
          <a:ln>
            <a:noFill/>
          </a:ln>
          <a:extLst>
            <a:ext uri="{53640926-AAD7-44D8-BBD7-CCE9431645EC}">
              <a14:shadowObscured xmlns:a14="http://schemas.microsoft.com/office/drawing/2010/main"/>
            </a:ext>
          </a:extLst>
        </p:spPr>
      </p:pic>
      <p:pic>
        <p:nvPicPr>
          <p:cNvPr id="3" name="図 2">
            <a:extLst>
              <a:ext uri="{FF2B5EF4-FFF2-40B4-BE49-F238E27FC236}">
                <a16:creationId xmlns:a16="http://schemas.microsoft.com/office/drawing/2014/main" id="{738778E5-F621-B91D-F0F5-E022C4C1BD5F}"/>
              </a:ext>
            </a:extLst>
          </p:cNvPr>
          <p:cNvPicPr>
            <a:picLocks noChangeAspect="1"/>
          </p:cNvPicPr>
          <p:nvPr/>
        </p:nvPicPr>
        <p:blipFill rotWithShape="1">
          <a:blip r:embed="rId3"/>
          <a:srcRect t="8445" r="25532"/>
          <a:stretch/>
        </p:blipFill>
        <p:spPr>
          <a:xfrm rot="5400000">
            <a:off x="3853609" y="1097957"/>
            <a:ext cx="1913031" cy="1764000"/>
          </a:xfrm>
          <a:prstGeom prst="rect">
            <a:avLst/>
          </a:prstGeom>
        </p:spPr>
      </p:pic>
      <p:pic>
        <p:nvPicPr>
          <p:cNvPr id="10" name="図 9">
            <a:extLst>
              <a:ext uri="{FF2B5EF4-FFF2-40B4-BE49-F238E27FC236}">
                <a16:creationId xmlns:a16="http://schemas.microsoft.com/office/drawing/2014/main" id="{AA1871FF-E6A6-9433-A5DC-6C8D28B55EC4}"/>
              </a:ext>
            </a:extLst>
          </p:cNvPr>
          <p:cNvPicPr>
            <a:picLocks noChangeAspect="1"/>
          </p:cNvPicPr>
          <p:nvPr/>
        </p:nvPicPr>
        <p:blipFill>
          <a:blip r:embed="rId4"/>
          <a:stretch>
            <a:fillRect/>
          </a:stretch>
        </p:blipFill>
        <p:spPr>
          <a:xfrm rot="5400000">
            <a:off x="733277" y="1256473"/>
            <a:ext cx="1920000" cy="1440000"/>
          </a:xfrm>
          <a:prstGeom prst="rect">
            <a:avLst/>
          </a:prstGeom>
        </p:spPr>
      </p:pic>
      <p:pic>
        <p:nvPicPr>
          <p:cNvPr id="12" name="図 11">
            <a:extLst>
              <a:ext uri="{FF2B5EF4-FFF2-40B4-BE49-F238E27FC236}">
                <a16:creationId xmlns:a16="http://schemas.microsoft.com/office/drawing/2014/main" id="{F8299558-61B0-A243-A628-FC193BC5AE01}"/>
              </a:ext>
            </a:extLst>
          </p:cNvPr>
          <p:cNvPicPr>
            <a:picLocks noChangeAspect="1"/>
          </p:cNvPicPr>
          <p:nvPr/>
        </p:nvPicPr>
        <p:blipFill>
          <a:blip r:embed="rId5"/>
          <a:stretch>
            <a:fillRect/>
          </a:stretch>
        </p:blipFill>
        <p:spPr>
          <a:xfrm rot="5400000">
            <a:off x="2210700" y="1256472"/>
            <a:ext cx="1919999" cy="1440000"/>
          </a:xfrm>
          <a:prstGeom prst="rect">
            <a:avLst/>
          </a:prstGeom>
        </p:spPr>
      </p:pic>
      <p:sp>
        <p:nvSpPr>
          <p:cNvPr id="13" name="テキスト ボックス 12">
            <a:extLst>
              <a:ext uri="{FF2B5EF4-FFF2-40B4-BE49-F238E27FC236}">
                <a16:creationId xmlns:a16="http://schemas.microsoft.com/office/drawing/2014/main" id="{5F9E8278-DD0D-6B3D-C7EB-B2C6E4CDA0F6}"/>
              </a:ext>
            </a:extLst>
          </p:cNvPr>
          <p:cNvSpPr txBox="1"/>
          <p:nvPr/>
        </p:nvSpPr>
        <p:spPr>
          <a:xfrm>
            <a:off x="61444" y="5556333"/>
            <a:ext cx="6552229" cy="2123658"/>
          </a:xfrm>
          <a:prstGeom prst="rect">
            <a:avLst/>
          </a:prstGeom>
          <a:noFill/>
        </p:spPr>
        <p:txBody>
          <a:bodyPr wrap="square" rtlCol="0">
            <a:spAutoFit/>
          </a:bodyPr>
          <a:lstStyle/>
          <a:p>
            <a:r>
              <a:rPr kumimoji="1" lang="en-US" altLang="ja-JP" sz="1200" dirty="0"/>
              <a:t>FIGURE S1 Test planting of </a:t>
            </a:r>
            <a:r>
              <a:rPr kumimoji="1" lang="en-US" altLang="ja-JP" sz="1200" i="1" dirty="0" err="1"/>
              <a:t>Uncaria</a:t>
            </a:r>
            <a:r>
              <a:rPr kumimoji="1" lang="en-US" altLang="ja-JP" sz="1200" i="1" dirty="0"/>
              <a:t> rhynchophylla </a:t>
            </a:r>
            <a:r>
              <a:rPr kumimoji="1" lang="en-US" altLang="ja-JP" sz="1200" dirty="0"/>
              <a:t>in field and greenhouse. Branches (a) which have hooks (b) developed in leaf axil are used for crude drug, after removing leaves and drying themself. (c, d) Test planting of </a:t>
            </a:r>
            <a:r>
              <a:rPr kumimoji="1" lang="en-US" altLang="ja-JP" sz="1200" i="1" dirty="0"/>
              <a:t>U. rhynchophylla </a:t>
            </a:r>
            <a:r>
              <a:rPr kumimoji="1" lang="en-US" altLang="ja-JP" sz="1200" dirty="0"/>
              <a:t>in Kami, Kochi. In this site 25 genotypes were planted in spring, 2018, and after one year plant parts had cut every year at about 70 cm high from ground level (c) in order to evaluate annual growth of vine and yield of crude drug (i.e., branches with hooks). Phot (c) was taken in February 28, 2020, showing stem left after cutting. No flowers was formed on the shoots that grew in spring from the stem. Phot (d) was taken in November 30, 2020, when the length of the vigorously growing vine was 4-5 meters. (e) Example of </a:t>
            </a:r>
            <a:r>
              <a:rPr kumimoji="1" lang="en-US" altLang="ja-JP" sz="1200" i="1" dirty="0"/>
              <a:t>U. rhynchophylla </a:t>
            </a:r>
            <a:r>
              <a:rPr kumimoji="1" lang="en-US" altLang="ja-JP" sz="1200" dirty="0"/>
              <a:t>cultivated in greenhouse in  Hitachi, Ibaraki. Since flower bud formation was recognized in greenhouse, we observed flowering behavior and attempted artificial pollination to set seeds in greenhouse.  </a:t>
            </a:r>
            <a:r>
              <a:rPr kumimoji="1" lang="en-US" altLang="ja-JP" sz="1200" i="1" dirty="0"/>
              <a:t>The height of the white pillars with red tips is ca. 70 cm in (c, d).</a:t>
            </a:r>
            <a:endParaRPr kumimoji="1" lang="ja-JP" altLang="en-US" sz="1200" i="1"/>
          </a:p>
        </p:txBody>
      </p:sp>
      <p:sp>
        <p:nvSpPr>
          <p:cNvPr id="7" name="テキスト ボックス 6">
            <a:extLst>
              <a:ext uri="{FF2B5EF4-FFF2-40B4-BE49-F238E27FC236}">
                <a16:creationId xmlns:a16="http://schemas.microsoft.com/office/drawing/2014/main" id="{36BABE56-4449-0D1C-B9E4-FBBC55DD9071}"/>
              </a:ext>
            </a:extLst>
          </p:cNvPr>
          <p:cNvSpPr txBox="1"/>
          <p:nvPr/>
        </p:nvSpPr>
        <p:spPr>
          <a:xfrm>
            <a:off x="962917" y="948736"/>
            <a:ext cx="308098" cy="400110"/>
          </a:xfrm>
          <a:prstGeom prst="rect">
            <a:avLst/>
          </a:prstGeom>
          <a:noFill/>
        </p:spPr>
        <p:txBody>
          <a:bodyPr wrap="none" rtlCol="0">
            <a:spAutoFit/>
          </a:bodyPr>
          <a:lstStyle/>
          <a:p>
            <a:r>
              <a:rPr kumimoji="1" lang="en-US" altLang="ja-JP" sz="2000" dirty="0">
                <a:effectLst>
                  <a:glow rad="38100">
                    <a:schemeClr val="bg1"/>
                  </a:glow>
                </a:effectLst>
                <a:latin typeface="Calibri" panose="020F0502020204030204" pitchFamily="34" charset="0"/>
                <a:cs typeface="Calibri" panose="020F0502020204030204" pitchFamily="34" charset="0"/>
              </a:rPr>
              <a:t>a</a:t>
            </a:r>
            <a:endParaRPr kumimoji="1" lang="ja-JP" altLang="en-US" sz="2000">
              <a:effectLst>
                <a:glow rad="38100">
                  <a:schemeClr val="bg1"/>
                </a:glow>
              </a:effectLst>
              <a:latin typeface="Calibri" panose="020F0502020204030204" pitchFamily="34" charset="0"/>
              <a:cs typeface="Calibri" panose="020F0502020204030204" pitchFamily="34" charset="0"/>
            </a:endParaRPr>
          </a:p>
        </p:txBody>
      </p:sp>
      <p:sp>
        <p:nvSpPr>
          <p:cNvPr id="15" name="テキスト ボックス 14">
            <a:extLst>
              <a:ext uri="{FF2B5EF4-FFF2-40B4-BE49-F238E27FC236}">
                <a16:creationId xmlns:a16="http://schemas.microsoft.com/office/drawing/2014/main" id="{625D36CF-BF1D-A5A1-90A7-36348AFBAB79}"/>
              </a:ext>
            </a:extLst>
          </p:cNvPr>
          <p:cNvSpPr txBox="1"/>
          <p:nvPr/>
        </p:nvSpPr>
        <p:spPr>
          <a:xfrm>
            <a:off x="2477764" y="948736"/>
            <a:ext cx="293670" cy="400110"/>
          </a:xfrm>
          <a:prstGeom prst="rect">
            <a:avLst/>
          </a:prstGeom>
          <a:noFill/>
        </p:spPr>
        <p:txBody>
          <a:bodyPr wrap="none" rtlCol="0">
            <a:spAutoFit/>
          </a:bodyPr>
          <a:lstStyle/>
          <a:p>
            <a:r>
              <a:rPr kumimoji="1" lang="en-US" altLang="ja-JP" sz="2000" dirty="0">
                <a:effectLst>
                  <a:glow rad="38100">
                    <a:schemeClr val="bg1"/>
                  </a:glow>
                </a:effectLst>
                <a:latin typeface="Calibri" panose="020F0502020204030204" pitchFamily="34" charset="0"/>
                <a:cs typeface="Calibri" panose="020F0502020204030204" pitchFamily="34" charset="0"/>
              </a:rPr>
              <a:t>c</a:t>
            </a:r>
            <a:endParaRPr kumimoji="1" lang="ja-JP" altLang="en-US" sz="2000">
              <a:effectLst>
                <a:glow rad="38100">
                  <a:schemeClr val="bg1"/>
                </a:glow>
              </a:effectLst>
              <a:latin typeface="Calibri" panose="020F0502020204030204" pitchFamily="34" charset="0"/>
              <a:cs typeface="Calibri" panose="020F0502020204030204" pitchFamily="34" charset="0"/>
            </a:endParaRPr>
          </a:p>
        </p:txBody>
      </p:sp>
      <p:sp>
        <p:nvSpPr>
          <p:cNvPr id="16" name="テキスト ボックス 15">
            <a:extLst>
              <a:ext uri="{FF2B5EF4-FFF2-40B4-BE49-F238E27FC236}">
                <a16:creationId xmlns:a16="http://schemas.microsoft.com/office/drawing/2014/main" id="{ABB54AFE-124B-3ECA-25E0-23EAAA6793D5}"/>
              </a:ext>
            </a:extLst>
          </p:cNvPr>
          <p:cNvSpPr txBox="1"/>
          <p:nvPr/>
        </p:nvSpPr>
        <p:spPr>
          <a:xfrm>
            <a:off x="3992611" y="948736"/>
            <a:ext cx="312906" cy="400110"/>
          </a:xfrm>
          <a:prstGeom prst="rect">
            <a:avLst/>
          </a:prstGeom>
          <a:noFill/>
        </p:spPr>
        <p:txBody>
          <a:bodyPr wrap="none" rtlCol="0">
            <a:spAutoFit/>
          </a:bodyPr>
          <a:lstStyle/>
          <a:p>
            <a:r>
              <a:rPr kumimoji="1" lang="en-US" altLang="ja-JP" sz="2000" dirty="0">
                <a:effectLst>
                  <a:glow rad="38100">
                    <a:schemeClr val="bg1"/>
                  </a:glow>
                </a:effectLst>
                <a:latin typeface="Calibri" panose="020F0502020204030204" pitchFamily="34" charset="0"/>
                <a:cs typeface="Calibri" panose="020F0502020204030204" pitchFamily="34" charset="0"/>
              </a:rPr>
              <a:t>e</a:t>
            </a:r>
            <a:endParaRPr kumimoji="1" lang="ja-JP" altLang="en-US" sz="2000">
              <a:effectLst>
                <a:glow rad="38100">
                  <a:schemeClr val="bg1"/>
                </a:glow>
              </a:effectLst>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a16="http://schemas.microsoft.com/office/drawing/2014/main" id="{D5A0FCDA-BCB5-1BC6-8B60-66FC49FA4DBE}"/>
              </a:ext>
            </a:extLst>
          </p:cNvPr>
          <p:cNvSpPr txBox="1"/>
          <p:nvPr/>
        </p:nvSpPr>
        <p:spPr>
          <a:xfrm>
            <a:off x="991750" y="2936472"/>
            <a:ext cx="319318" cy="400110"/>
          </a:xfrm>
          <a:prstGeom prst="rect">
            <a:avLst/>
          </a:prstGeom>
          <a:noFill/>
        </p:spPr>
        <p:txBody>
          <a:bodyPr wrap="none" rtlCol="0">
            <a:spAutoFit/>
          </a:bodyPr>
          <a:lstStyle/>
          <a:p>
            <a:r>
              <a:rPr kumimoji="1" lang="en-US" altLang="ja-JP" sz="2000" dirty="0">
                <a:effectLst>
                  <a:glow rad="38100">
                    <a:schemeClr val="bg1"/>
                  </a:glow>
                </a:effectLst>
                <a:latin typeface="Calibri" panose="020F0502020204030204" pitchFamily="34" charset="0"/>
                <a:cs typeface="Calibri" panose="020F0502020204030204" pitchFamily="34" charset="0"/>
              </a:rPr>
              <a:t>d</a:t>
            </a:r>
            <a:endParaRPr kumimoji="1" lang="ja-JP" altLang="en-US" sz="2000">
              <a:effectLst>
                <a:glow rad="38100">
                  <a:schemeClr val="bg1"/>
                </a:glow>
              </a:effectLst>
              <a:latin typeface="Calibri" panose="020F0502020204030204" pitchFamily="34" charset="0"/>
              <a:cs typeface="Calibri" panose="020F0502020204030204" pitchFamily="34" charset="0"/>
            </a:endParaRPr>
          </a:p>
        </p:txBody>
      </p:sp>
      <p:pic>
        <p:nvPicPr>
          <p:cNvPr id="18" name="図 17">
            <a:extLst>
              <a:ext uri="{FF2B5EF4-FFF2-40B4-BE49-F238E27FC236}">
                <a16:creationId xmlns:a16="http://schemas.microsoft.com/office/drawing/2014/main" id="{AF3F9F8B-426D-9401-3ADF-9810CAD43796}"/>
              </a:ext>
            </a:extLst>
          </p:cNvPr>
          <p:cNvPicPr>
            <a:picLocks noChangeAspect="1"/>
          </p:cNvPicPr>
          <p:nvPr/>
        </p:nvPicPr>
        <p:blipFill rotWithShape="1">
          <a:blip r:embed="rId4"/>
          <a:srcRect l="51266" t="43911" r="43262" b="47274"/>
          <a:stretch/>
        </p:blipFill>
        <p:spPr>
          <a:xfrm rot="5400000">
            <a:off x="1835968" y="2355410"/>
            <a:ext cx="522881" cy="631737"/>
          </a:xfrm>
          <a:prstGeom prst="rect">
            <a:avLst/>
          </a:prstGeom>
          <a:ln w="19050">
            <a:solidFill>
              <a:schemeClr val="bg1"/>
            </a:solidFill>
          </a:ln>
        </p:spPr>
      </p:pic>
      <p:sp>
        <p:nvSpPr>
          <p:cNvPr id="19" name="テキスト ボックス 18">
            <a:extLst>
              <a:ext uri="{FF2B5EF4-FFF2-40B4-BE49-F238E27FC236}">
                <a16:creationId xmlns:a16="http://schemas.microsoft.com/office/drawing/2014/main" id="{1FB403C5-5A72-8A97-1A58-45B7D0685902}"/>
              </a:ext>
            </a:extLst>
          </p:cNvPr>
          <p:cNvSpPr txBox="1"/>
          <p:nvPr/>
        </p:nvSpPr>
        <p:spPr>
          <a:xfrm>
            <a:off x="1693277" y="2317488"/>
            <a:ext cx="319318" cy="400110"/>
          </a:xfrm>
          <a:prstGeom prst="rect">
            <a:avLst/>
          </a:prstGeom>
          <a:noFill/>
        </p:spPr>
        <p:txBody>
          <a:bodyPr wrap="none" rtlCol="0">
            <a:spAutoFit/>
          </a:bodyPr>
          <a:lstStyle/>
          <a:p>
            <a:r>
              <a:rPr kumimoji="1" lang="en-US" altLang="ja-JP" sz="2000" dirty="0">
                <a:effectLst>
                  <a:glow rad="38100">
                    <a:schemeClr val="bg1"/>
                  </a:glow>
                </a:effectLst>
                <a:latin typeface="Calibri" panose="020F0502020204030204" pitchFamily="34" charset="0"/>
                <a:cs typeface="Calibri" panose="020F0502020204030204" pitchFamily="34" charset="0"/>
              </a:rPr>
              <a:t>b</a:t>
            </a:r>
            <a:endParaRPr kumimoji="1" lang="ja-JP" altLang="en-US" sz="2000">
              <a:effectLst>
                <a:glow rad="38100">
                  <a:schemeClr val="bg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471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006B148-62F3-A64E-2C5F-07221D3ED7D3}"/>
              </a:ext>
            </a:extLst>
          </p:cNvPr>
          <p:cNvPicPr>
            <a:picLocks noChangeAspect="1"/>
          </p:cNvPicPr>
          <p:nvPr/>
        </p:nvPicPr>
        <p:blipFill>
          <a:blip r:embed="rId2"/>
          <a:stretch>
            <a:fillRect/>
          </a:stretch>
        </p:blipFill>
        <p:spPr>
          <a:xfrm rot="5400000">
            <a:off x="-71470" y="512000"/>
            <a:ext cx="2988000" cy="2238555"/>
          </a:xfrm>
          <a:prstGeom prst="rect">
            <a:avLst/>
          </a:prstGeom>
        </p:spPr>
      </p:pic>
      <p:pic>
        <p:nvPicPr>
          <p:cNvPr id="7" name="図 6">
            <a:extLst>
              <a:ext uri="{FF2B5EF4-FFF2-40B4-BE49-F238E27FC236}">
                <a16:creationId xmlns:a16="http://schemas.microsoft.com/office/drawing/2014/main" id="{074247E8-0946-0304-8810-201471103319}"/>
              </a:ext>
            </a:extLst>
          </p:cNvPr>
          <p:cNvPicPr>
            <a:picLocks noChangeAspect="1"/>
          </p:cNvPicPr>
          <p:nvPr/>
        </p:nvPicPr>
        <p:blipFill>
          <a:blip r:embed="rId3"/>
          <a:stretch>
            <a:fillRect/>
          </a:stretch>
        </p:blipFill>
        <p:spPr>
          <a:xfrm>
            <a:off x="2653713" y="128467"/>
            <a:ext cx="3988351" cy="2988000"/>
          </a:xfrm>
          <a:prstGeom prst="rect">
            <a:avLst/>
          </a:prstGeom>
        </p:spPr>
      </p:pic>
      <p:pic>
        <p:nvPicPr>
          <p:cNvPr id="9" name="図 8">
            <a:extLst>
              <a:ext uri="{FF2B5EF4-FFF2-40B4-BE49-F238E27FC236}">
                <a16:creationId xmlns:a16="http://schemas.microsoft.com/office/drawing/2014/main" id="{6C84DD5C-09A3-9DA0-2966-B0F44B335A56}"/>
              </a:ext>
            </a:extLst>
          </p:cNvPr>
          <p:cNvPicPr>
            <a:picLocks noChangeAspect="1"/>
          </p:cNvPicPr>
          <p:nvPr/>
        </p:nvPicPr>
        <p:blipFill>
          <a:blip r:embed="rId4"/>
          <a:stretch>
            <a:fillRect/>
          </a:stretch>
        </p:blipFill>
        <p:spPr>
          <a:xfrm>
            <a:off x="303253" y="3216265"/>
            <a:ext cx="3477805" cy="2605509"/>
          </a:xfrm>
          <a:prstGeom prst="rect">
            <a:avLst/>
          </a:prstGeom>
        </p:spPr>
      </p:pic>
      <p:pic>
        <p:nvPicPr>
          <p:cNvPr id="13" name="図 12">
            <a:extLst>
              <a:ext uri="{FF2B5EF4-FFF2-40B4-BE49-F238E27FC236}">
                <a16:creationId xmlns:a16="http://schemas.microsoft.com/office/drawing/2014/main" id="{07FD6A8A-7C9F-A9F8-9009-7E7EB7D08406}"/>
              </a:ext>
            </a:extLst>
          </p:cNvPr>
          <p:cNvPicPr>
            <a:picLocks noChangeAspect="1"/>
          </p:cNvPicPr>
          <p:nvPr/>
        </p:nvPicPr>
        <p:blipFill rotWithShape="1">
          <a:blip r:embed="rId5"/>
          <a:srcRect l="7590" r="21809"/>
          <a:stretch/>
        </p:blipFill>
        <p:spPr>
          <a:xfrm rot="5400000">
            <a:off x="3956891" y="3136605"/>
            <a:ext cx="2605511" cy="2764831"/>
          </a:xfrm>
          <a:prstGeom prst="rect">
            <a:avLst/>
          </a:prstGeom>
        </p:spPr>
      </p:pic>
      <p:pic>
        <p:nvPicPr>
          <p:cNvPr id="18" name="図 17">
            <a:extLst>
              <a:ext uri="{FF2B5EF4-FFF2-40B4-BE49-F238E27FC236}">
                <a16:creationId xmlns:a16="http://schemas.microsoft.com/office/drawing/2014/main" id="{753D0CFA-3F6E-F09E-C1F9-8F7F9229E3F4}"/>
              </a:ext>
            </a:extLst>
          </p:cNvPr>
          <p:cNvPicPr>
            <a:picLocks noChangeAspect="1"/>
          </p:cNvPicPr>
          <p:nvPr/>
        </p:nvPicPr>
        <p:blipFill rotWithShape="1">
          <a:blip r:embed="rId3"/>
          <a:srcRect l="43022" t="49197" r="45111" b="36727"/>
          <a:stretch/>
        </p:blipFill>
        <p:spPr>
          <a:xfrm rot="5400000">
            <a:off x="1736417" y="5996575"/>
            <a:ext cx="1903832" cy="1692000"/>
          </a:xfrm>
          <a:prstGeom prst="rect">
            <a:avLst/>
          </a:prstGeom>
        </p:spPr>
      </p:pic>
      <p:pic>
        <p:nvPicPr>
          <p:cNvPr id="19" name="図 18">
            <a:extLst>
              <a:ext uri="{FF2B5EF4-FFF2-40B4-BE49-F238E27FC236}">
                <a16:creationId xmlns:a16="http://schemas.microsoft.com/office/drawing/2014/main" id="{68DD9CFB-C87C-895C-C855-27DE0E704ABB}"/>
              </a:ext>
            </a:extLst>
          </p:cNvPr>
          <p:cNvPicPr>
            <a:picLocks noChangeAspect="1"/>
          </p:cNvPicPr>
          <p:nvPr/>
        </p:nvPicPr>
        <p:blipFill rotWithShape="1">
          <a:blip r:embed="rId2"/>
          <a:srcRect l="24896" t="36605" r="51040" b="38385"/>
          <a:stretch/>
        </p:blipFill>
        <p:spPr>
          <a:xfrm rot="5400000">
            <a:off x="98603" y="6108109"/>
            <a:ext cx="1903832" cy="1482334"/>
          </a:xfrm>
          <a:prstGeom prst="rect">
            <a:avLst/>
          </a:prstGeom>
        </p:spPr>
      </p:pic>
      <p:pic>
        <p:nvPicPr>
          <p:cNvPr id="20" name="図 19">
            <a:extLst>
              <a:ext uri="{FF2B5EF4-FFF2-40B4-BE49-F238E27FC236}">
                <a16:creationId xmlns:a16="http://schemas.microsoft.com/office/drawing/2014/main" id="{ADFC0EB7-E791-A2E0-3CC1-3B598809A34E}"/>
              </a:ext>
            </a:extLst>
          </p:cNvPr>
          <p:cNvPicPr>
            <a:picLocks noChangeAspect="1"/>
          </p:cNvPicPr>
          <p:nvPr/>
        </p:nvPicPr>
        <p:blipFill rotWithShape="1">
          <a:blip r:embed="rId4"/>
          <a:srcRect l="46392" t="39848" r="40274" b="46880"/>
          <a:stretch/>
        </p:blipFill>
        <p:spPr>
          <a:xfrm rot="16200000">
            <a:off x="3334045" y="6132695"/>
            <a:ext cx="1903831" cy="1419761"/>
          </a:xfrm>
          <a:prstGeom prst="rect">
            <a:avLst/>
          </a:prstGeom>
        </p:spPr>
      </p:pic>
      <p:pic>
        <p:nvPicPr>
          <p:cNvPr id="21" name="図 20">
            <a:extLst>
              <a:ext uri="{FF2B5EF4-FFF2-40B4-BE49-F238E27FC236}">
                <a16:creationId xmlns:a16="http://schemas.microsoft.com/office/drawing/2014/main" id="{FBA2E13A-D8B5-676D-E0A7-AA276CC12C05}"/>
              </a:ext>
            </a:extLst>
          </p:cNvPr>
          <p:cNvPicPr>
            <a:picLocks noChangeAspect="1"/>
          </p:cNvPicPr>
          <p:nvPr/>
        </p:nvPicPr>
        <p:blipFill rotWithShape="1">
          <a:blip r:embed="rId5"/>
          <a:srcRect l="47502" t="56186" r="47237" b="35082"/>
          <a:stretch/>
        </p:blipFill>
        <p:spPr>
          <a:xfrm rot="10800000">
            <a:off x="5069212" y="5897361"/>
            <a:ext cx="1531102" cy="1903832"/>
          </a:xfrm>
          <a:prstGeom prst="rect">
            <a:avLst/>
          </a:prstGeom>
        </p:spPr>
      </p:pic>
      <p:sp>
        <p:nvSpPr>
          <p:cNvPr id="4" name="テキスト ボックス 3">
            <a:extLst>
              <a:ext uri="{FF2B5EF4-FFF2-40B4-BE49-F238E27FC236}">
                <a16:creationId xmlns:a16="http://schemas.microsoft.com/office/drawing/2014/main" id="{68306BF9-625C-8EC6-1676-647CA4225317}"/>
              </a:ext>
            </a:extLst>
          </p:cNvPr>
          <p:cNvSpPr txBox="1"/>
          <p:nvPr/>
        </p:nvSpPr>
        <p:spPr>
          <a:xfrm>
            <a:off x="303252" y="103004"/>
            <a:ext cx="308098"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a</a:t>
            </a:r>
            <a:endParaRPr kumimoji="1" lang="ja-JP" altLang="en-US" sz="2000">
              <a:latin typeface="Calibri" panose="020F0502020204030204" pitchFamily="34" charset="0"/>
              <a:cs typeface="Calibri" panose="020F0502020204030204" pitchFamily="34" charset="0"/>
            </a:endParaRPr>
          </a:p>
        </p:txBody>
      </p:sp>
      <p:sp>
        <p:nvSpPr>
          <p:cNvPr id="6" name="テキスト ボックス 5">
            <a:extLst>
              <a:ext uri="{FF2B5EF4-FFF2-40B4-BE49-F238E27FC236}">
                <a16:creationId xmlns:a16="http://schemas.microsoft.com/office/drawing/2014/main" id="{6EE14026-8CD6-C060-06AB-AA8C2104D2FC}"/>
              </a:ext>
            </a:extLst>
          </p:cNvPr>
          <p:cNvSpPr txBox="1"/>
          <p:nvPr/>
        </p:nvSpPr>
        <p:spPr>
          <a:xfrm>
            <a:off x="2688333" y="103004"/>
            <a:ext cx="319318"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b</a:t>
            </a:r>
            <a:endParaRPr kumimoji="1" lang="ja-JP" altLang="en-US" sz="200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46EA1109-A89F-D8DA-6228-49C3851B5741}"/>
              </a:ext>
            </a:extLst>
          </p:cNvPr>
          <p:cNvSpPr txBox="1"/>
          <p:nvPr/>
        </p:nvSpPr>
        <p:spPr>
          <a:xfrm>
            <a:off x="346463" y="3216265"/>
            <a:ext cx="293670"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c</a:t>
            </a:r>
            <a:endParaRPr kumimoji="1" lang="ja-JP" altLang="en-US" sz="200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F49F9AEF-F780-7778-0883-D8241C464E7A}"/>
              </a:ext>
            </a:extLst>
          </p:cNvPr>
          <p:cNvSpPr txBox="1"/>
          <p:nvPr/>
        </p:nvSpPr>
        <p:spPr>
          <a:xfrm>
            <a:off x="3877231" y="3216265"/>
            <a:ext cx="319318"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d</a:t>
            </a:r>
            <a:endParaRPr kumimoji="1" lang="ja-JP" altLang="en-US" sz="2000">
              <a:latin typeface="Calibri" panose="020F0502020204030204" pitchFamily="34" charset="0"/>
              <a:cs typeface="Calibri" panose="020F0502020204030204" pitchFamily="34" charset="0"/>
            </a:endParaRPr>
          </a:p>
        </p:txBody>
      </p:sp>
      <p:sp>
        <p:nvSpPr>
          <p:cNvPr id="12" name="テキスト ボックス 11">
            <a:extLst>
              <a:ext uri="{FF2B5EF4-FFF2-40B4-BE49-F238E27FC236}">
                <a16:creationId xmlns:a16="http://schemas.microsoft.com/office/drawing/2014/main" id="{A5EAFDBD-44C7-E965-6BDC-E57BC6CE2CDA}"/>
              </a:ext>
            </a:extLst>
          </p:cNvPr>
          <p:cNvSpPr txBox="1"/>
          <p:nvPr/>
        </p:nvSpPr>
        <p:spPr>
          <a:xfrm>
            <a:off x="1860318" y="5856047"/>
            <a:ext cx="263214"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f</a:t>
            </a:r>
            <a:endParaRPr kumimoji="1" lang="ja-JP" altLang="en-US" sz="2000">
              <a:latin typeface="Calibri" panose="020F0502020204030204" pitchFamily="34" charset="0"/>
              <a:cs typeface="Calibri" panose="020F0502020204030204" pitchFamily="34" charset="0"/>
            </a:endParaRPr>
          </a:p>
        </p:txBody>
      </p:sp>
      <p:sp>
        <p:nvSpPr>
          <p:cNvPr id="22" name="テキスト ボックス 21">
            <a:extLst>
              <a:ext uri="{FF2B5EF4-FFF2-40B4-BE49-F238E27FC236}">
                <a16:creationId xmlns:a16="http://schemas.microsoft.com/office/drawing/2014/main" id="{2EE174DD-D422-4AC5-C198-EE84E8B03C78}"/>
              </a:ext>
            </a:extLst>
          </p:cNvPr>
          <p:cNvSpPr txBox="1"/>
          <p:nvPr/>
        </p:nvSpPr>
        <p:spPr>
          <a:xfrm>
            <a:off x="3649451" y="5856047"/>
            <a:ext cx="304892"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g</a:t>
            </a:r>
            <a:endParaRPr kumimoji="1" lang="ja-JP" altLang="en-US" sz="2000">
              <a:latin typeface="Calibri" panose="020F0502020204030204" pitchFamily="34" charset="0"/>
              <a:cs typeface="Calibri" panose="020F0502020204030204" pitchFamily="34" charset="0"/>
            </a:endParaRPr>
          </a:p>
        </p:txBody>
      </p:sp>
      <p:sp>
        <p:nvSpPr>
          <p:cNvPr id="24" name="テキスト ボックス 23">
            <a:extLst>
              <a:ext uri="{FF2B5EF4-FFF2-40B4-BE49-F238E27FC236}">
                <a16:creationId xmlns:a16="http://schemas.microsoft.com/office/drawing/2014/main" id="{1679C386-C663-A177-8478-DBE2E2397CEC}"/>
              </a:ext>
            </a:extLst>
          </p:cNvPr>
          <p:cNvSpPr txBox="1"/>
          <p:nvPr/>
        </p:nvSpPr>
        <p:spPr>
          <a:xfrm>
            <a:off x="5116386" y="5856047"/>
            <a:ext cx="319318"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h</a:t>
            </a:r>
            <a:endParaRPr kumimoji="1" lang="ja-JP" altLang="en-US" sz="2000">
              <a:latin typeface="Calibri" panose="020F0502020204030204" pitchFamily="34" charset="0"/>
              <a:cs typeface="Calibri" panose="020F0502020204030204" pitchFamily="34" charset="0"/>
            </a:endParaRPr>
          </a:p>
        </p:txBody>
      </p:sp>
      <p:sp>
        <p:nvSpPr>
          <p:cNvPr id="28" name="正方形/長方形 27">
            <a:extLst>
              <a:ext uri="{FF2B5EF4-FFF2-40B4-BE49-F238E27FC236}">
                <a16:creationId xmlns:a16="http://schemas.microsoft.com/office/drawing/2014/main" id="{1C6C8757-8C14-1338-8023-FFCF9F70F03E}"/>
              </a:ext>
            </a:extLst>
          </p:cNvPr>
          <p:cNvSpPr/>
          <p:nvPr/>
        </p:nvSpPr>
        <p:spPr>
          <a:xfrm>
            <a:off x="1186311" y="893651"/>
            <a:ext cx="561071" cy="728815"/>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A17A7DA-20D5-54A3-C59D-996C5E86A566}"/>
              </a:ext>
            </a:extLst>
          </p:cNvPr>
          <p:cNvSpPr/>
          <p:nvPr/>
        </p:nvSpPr>
        <p:spPr>
          <a:xfrm rot="16200000">
            <a:off x="4353384" y="1548497"/>
            <a:ext cx="461574" cy="524449"/>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44E4D68-0FDD-EF1C-300B-218C0087E501}"/>
              </a:ext>
            </a:extLst>
          </p:cNvPr>
          <p:cNvSpPr/>
          <p:nvPr/>
        </p:nvSpPr>
        <p:spPr>
          <a:xfrm rot="5400000">
            <a:off x="1977268" y="4196877"/>
            <a:ext cx="341375" cy="464787"/>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0E5A1A9-10CF-166F-FCE9-864D3FEE80CF}"/>
              </a:ext>
            </a:extLst>
          </p:cNvPr>
          <p:cNvSpPr/>
          <p:nvPr/>
        </p:nvSpPr>
        <p:spPr>
          <a:xfrm rot="16200000">
            <a:off x="4871053" y="4664893"/>
            <a:ext cx="203208" cy="252521"/>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CC5F7F7-21E0-11C6-AC66-37AE4519B9A9}"/>
              </a:ext>
            </a:extLst>
          </p:cNvPr>
          <p:cNvSpPr txBox="1"/>
          <p:nvPr/>
        </p:nvSpPr>
        <p:spPr>
          <a:xfrm>
            <a:off x="276163" y="5856047"/>
            <a:ext cx="312906" cy="400110"/>
          </a:xfrm>
          <a:prstGeom prst="rect">
            <a:avLst/>
          </a:prstGeom>
          <a:noFill/>
        </p:spPr>
        <p:txBody>
          <a:bodyPr wrap="none" rtlCol="0">
            <a:spAutoFit/>
          </a:bodyPr>
          <a:lstStyle/>
          <a:p>
            <a:r>
              <a:rPr kumimoji="1" lang="en-US" altLang="ja-JP" sz="2000" dirty="0">
                <a:latin typeface="Calibri" panose="020F0502020204030204" pitchFamily="34" charset="0"/>
                <a:cs typeface="Calibri" panose="020F0502020204030204" pitchFamily="34" charset="0"/>
              </a:rPr>
              <a:t>e</a:t>
            </a:r>
            <a:endParaRPr kumimoji="1" lang="ja-JP" altLang="en-US" sz="2000">
              <a:latin typeface="Calibri" panose="020F0502020204030204" pitchFamily="34" charset="0"/>
              <a:cs typeface="Calibri" panose="020F0502020204030204" pitchFamily="34" charset="0"/>
            </a:endParaRPr>
          </a:p>
        </p:txBody>
      </p:sp>
      <p:sp>
        <p:nvSpPr>
          <p:cNvPr id="2" name="テキスト ボックス 1">
            <a:extLst>
              <a:ext uri="{FF2B5EF4-FFF2-40B4-BE49-F238E27FC236}">
                <a16:creationId xmlns:a16="http://schemas.microsoft.com/office/drawing/2014/main" id="{80E6C269-437E-3E9B-F851-8E911F43D7F6}"/>
              </a:ext>
            </a:extLst>
          </p:cNvPr>
          <p:cNvSpPr txBox="1"/>
          <p:nvPr/>
        </p:nvSpPr>
        <p:spPr>
          <a:xfrm>
            <a:off x="152885" y="7863374"/>
            <a:ext cx="6552229" cy="1015663"/>
          </a:xfrm>
          <a:prstGeom prst="rect">
            <a:avLst/>
          </a:prstGeom>
          <a:noFill/>
        </p:spPr>
        <p:txBody>
          <a:bodyPr wrap="square" rtlCol="0">
            <a:spAutoFit/>
          </a:bodyPr>
          <a:lstStyle/>
          <a:p>
            <a:r>
              <a:rPr kumimoji="1" lang="en-US" altLang="ja-JP" sz="1200" dirty="0"/>
              <a:t>FIGURE S2 Inflorescence bud development in </a:t>
            </a:r>
            <a:r>
              <a:rPr kumimoji="1" lang="en-US" altLang="ja-JP" sz="1200" i="1" dirty="0"/>
              <a:t>U. rhynchophylla</a:t>
            </a:r>
            <a:r>
              <a:rPr kumimoji="1" lang="en-US" altLang="ja-JP" sz="1200" dirty="0"/>
              <a:t>. Phot (a), (b), (c), and (d) were taken on April 14, April 14, April 28, and May 26, respectively, in 2023. (e), (f), (g), and (h) are enlargements of the dotted squares in (a), (b), (c), and (d), respectively. (e) Inflorescence buds were enclosed within bracts. (f) Inflorescence buds were emerging from the bracts. (g) The spherical shape of Inflorescence was well developed.  (h) The bracts fell off from the Inflorescence.</a:t>
            </a:r>
            <a:r>
              <a:rPr kumimoji="1" lang="ja-JP" altLang="en-US" sz="1200"/>
              <a:t>　</a:t>
            </a:r>
          </a:p>
        </p:txBody>
      </p:sp>
    </p:spTree>
    <p:extLst>
      <p:ext uri="{BB962C8B-B14F-4D97-AF65-F5344CB8AC3E}">
        <p14:creationId xmlns:p14="http://schemas.microsoft.com/office/powerpoint/2010/main" val="400199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S3（正方形）">
            <a:hlinkClick r:id="" action="ppaction://media"/>
            <a:extLst>
              <a:ext uri="{FF2B5EF4-FFF2-40B4-BE49-F238E27FC236}">
                <a16:creationId xmlns:a16="http://schemas.microsoft.com/office/drawing/2014/main" id="{02199045-E90C-4968-E785-7C853992D7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6110" y="1486535"/>
            <a:ext cx="2668905" cy="2668905"/>
          </a:xfrm>
          <a:prstGeom prst="rect">
            <a:avLst/>
          </a:prstGeom>
        </p:spPr>
      </p:pic>
      <p:sp>
        <p:nvSpPr>
          <p:cNvPr id="5" name="テキスト ボックス 4">
            <a:extLst>
              <a:ext uri="{FF2B5EF4-FFF2-40B4-BE49-F238E27FC236}">
                <a16:creationId xmlns:a16="http://schemas.microsoft.com/office/drawing/2014/main" id="{83BB43AA-1240-EEAA-B9A4-626E599A3BC5}"/>
              </a:ext>
            </a:extLst>
          </p:cNvPr>
          <p:cNvSpPr txBox="1"/>
          <p:nvPr/>
        </p:nvSpPr>
        <p:spPr>
          <a:xfrm>
            <a:off x="722331" y="5171441"/>
            <a:ext cx="5739429" cy="646331"/>
          </a:xfrm>
          <a:prstGeom prst="rect">
            <a:avLst/>
          </a:prstGeom>
          <a:noFill/>
        </p:spPr>
        <p:txBody>
          <a:bodyPr wrap="square" rtlCol="0">
            <a:spAutoFit/>
          </a:bodyPr>
          <a:lstStyle/>
          <a:p>
            <a:r>
              <a:rPr kumimoji="1" lang="en-US" altLang="ja-JP" sz="1200" dirty="0"/>
              <a:t>FIGURE S3 Move image of flowering behavior (anthesis) in </a:t>
            </a:r>
            <a:r>
              <a:rPr kumimoji="1" lang="en-US" altLang="ja-JP" sz="1200" i="1" dirty="0" err="1"/>
              <a:t>Uncaria</a:t>
            </a:r>
            <a:r>
              <a:rPr kumimoji="1" lang="en-US" altLang="ja-JP" sz="1200" i="1" dirty="0"/>
              <a:t> rhynchophylla</a:t>
            </a:r>
            <a:r>
              <a:rPr kumimoji="1" lang="en-US" altLang="ja-JP" sz="1200" dirty="0"/>
              <a:t>. The video was captured in the evening from 17:05 PM to 18:20 PM on June 11, 2021 in a greenhouse (Hitachi, Ibaraki, Japan).</a:t>
            </a:r>
            <a:endParaRPr kumimoji="1" lang="ja-JP" altLang="en-US" sz="1200"/>
          </a:p>
        </p:txBody>
      </p:sp>
    </p:spTree>
    <p:extLst>
      <p:ext uri="{BB962C8B-B14F-4D97-AF65-F5344CB8AC3E}">
        <p14:creationId xmlns:p14="http://schemas.microsoft.com/office/powerpoint/2010/main" val="39227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863</TotalTime>
  <Words>405</Words>
  <Application>Microsoft Macintosh PowerPoint</Application>
  <PresentationFormat>画面に合わせる (4:3)</PresentationFormat>
  <Paragraphs>16</Paragraphs>
  <Slides>3</Slides>
  <Notes>0</Notes>
  <HiddenSlides>0</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vt:i4>
      </vt:variant>
    </vt:vector>
  </HeadingPairs>
  <TitlesOfParts>
    <vt:vector size="7" baseType="lpstr">
      <vt:lpstr>Arial</vt:lpstr>
      <vt:lpstr>Calibri</vt:lpstr>
      <vt:lpstr>Calibri Light</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dc:creator>
  <cp:lastModifiedBy>User</cp:lastModifiedBy>
  <cp:revision>32</cp:revision>
  <dcterms:created xsi:type="dcterms:W3CDTF">2024-04-18T06:07:21Z</dcterms:created>
  <dcterms:modified xsi:type="dcterms:W3CDTF">2024-07-17T04:53:01Z</dcterms:modified>
</cp:coreProperties>
</file>