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2488" autoAdjust="0"/>
    <p:restoredTop sz="95659" autoAdjust="0"/>
  </p:normalViewPr>
  <p:slideViewPr>
    <p:cSldViewPr snapToGrid="0" snapToObjects="1">
      <p:cViewPr varScale="1">
        <p:scale>
          <a:sx n="102" d="100"/>
          <a:sy n="102" d="100"/>
        </p:scale>
        <p:origin x="2816" y="18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91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C5145-E13B-084C-9390-D31E27A8572D}" type="datetimeFigureOut">
              <a:rPr lang="en-US" smtClean="0"/>
              <a:pPr/>
              <a:t>9/27/23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AED45-3CB1-F141-AF93-E4877FB32FB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038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AED45-3CB1-F141-AF93-E4877FB32FB5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60B1-666A-8F49-AD70-251DED2AF4B5}" type="datetimeFigureOut">
              <a:rPr lang="en-US" smtClean="0"/>
              <a:pPr/>
              <a:t>9/27/23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E3945-AE24-B34D-A891-6E9CF54FEA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60B1-666A-8F49-AD70-251DED2AF4B5}" type="datetimeFigureOut">
              <a:rPr lang="en-US" smtClean="0"/>
              <a:pPr/>
              <a:t>9/27/23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E3945-AE24-B34D-A891-6E9CF54FEA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60B1-666A-8F49-AD70-251DED2AF4B5}" type="datetimeFigureOut">
              <a:rPr lang="en-US" smtClean="0"/>
              <a:pPr/>
              <a:t>9/27/23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E3945-AE24-B34D-A891-6E9CF54FEA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60B1-666A-8F49-AD70-251DED2AF4B5}" type="datetimeFigureOut">
              <a:rPr lang="en-US" smtClean="0"/>
              <a:pPr/>
              <a:t>9/27/23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E3945-AE24-B34D-A891-6E9CF54FEA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60B1-666A-8F49-AD70-251DED2AF4B5}" type="datetimeFigureOut">
              <a:rPr lang="en-US" smtClean="0"/>
              <a:pPr/>
              <a:t>9/27/23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E3945-AE24-B34D-A891-6E9CF54FEA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60B1-666A-8F49-AD70-251DED2AF4B5}" type="datetimeFigureOut">
              <a:rPr lang="en-US" smtClean="0"/>
              <a:pPr/>
              <a:t>9/27/23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E3945-AE24-B34D-A891-6E9CF54FEA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60B1-666A-8F49-AD70-251DED2AF4B5}" type="datetimeFigureOut">
              <a:rPr lang="en-US" smtClean="0"/>
              <a:pPr/>
              <a:t>9/27/23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E3945-AE24-B34D-A891-6E9CF54FEA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60B1-666A-8F49-AD70-251DED2AF4B5}" type="datetimeFigureOut">
              <a:rPr lang="en-US" smtClean="0"/>
              <a:pPr/>
              <a:t>9/27/23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E3945-AE24-B34D-A891-6E9CF54FEA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60B1-666A-8F49-AD70-251DED2AF4B5}" type="datetimeFigureOut">
              <a:rPr lang="en-US" smtClean="0"/>
              <a:pPr/>
              <a:t>9/27/23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E3945-AE24-B34D-A891-6E9CF54FEA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60B1-666A-8F49-AD70-251DED2AF4B5}" type="datetimeFigureOut">
              <a:rPr lang="en-US" smtClean="0"/>
              <a:pPr/>
              <a:t>9/27/23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E3945-AE24-B34D-A891-6E9CF54FEA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60B1-666A-8F49-AD70-251DED2AF4B5}" type="datetimeFigureOut">
              <a:rPr lang="en-US" smtClean="0"/>
              <a:pPr/>
              <a:t>9/27/23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E3945-AE24-B34D-A891-6E9CF54FEA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460B1-666A-8F49-AD70-251DED2AF4B5}" type="datetimeFigureOut">
              <a:rPr lang="en-US" smtClean="0"/>
              <a:pPr/>
              <a:t>9/27/23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E3945-AE24-B34D-A891-6E9CF54FEA9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Rectangle 166"/>
          <p:cNvSpPr/>
          <p:nvPr/>
        </p:nvSpPr>
        <p:spPr>
          <a:xfrm>
            <a:off x="0" y="0"/>
            <a:ext cx="3765864" cy="17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rgbClr val="000000"/>
                </a:solidFill>
              </a:rPr>
              <a:t>Engagement, training and programme set up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3869267" y="0"/>
            <a:ext cx="4044028" cy="17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rgbClr val="000000"/>
                </a:solidFill>
              </a:rPr>
              <a:t>CBR programme delivery and intermediate outcomes</a:t>
            </a:r>
          </a:p>
        </p:txBody>
      </p:sp>
      <p:sp>
        <p:nvSpPr>
          <p:cNvPr id="217" name="Rectangle 216"/>
          <p:cNvSpPr/>
          <p:nvPr/>
        </p:nvSpPr>
        <p:spPr>
          <a:xfrm>
            <a:off x="129265" y="4424695"/>
            <a:ext cx="982043" cy="66911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Community resources and leaders are known </a:t>
            </a:r>
          </a:p>
        </p:txBody>
      </p:sp>
      <p:sp>
        <p:nvSpPr>
          <p:cNvPr id="290" name="Rectangle 289"/>
          <p:cNvSpPr/>
          <p:nvPr/>
        </p:nvSpPr>
        <p:spPr>
          <a:xfrm>
            <a:off x="2286001" y="6493933"/>
            <a:ext cx="5567204" cy="30104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Community  is engaged in CBR</a:t>
            </a:r>
          </a:p>
        </p:txBody>
      </p:sp>
      <p:sp>
        <p:nvSpPr>
          <p:cNvPr id="341" name="Rectangle 340"/>
          <p:cNvSpPr/>
          <p:nvPr/>
        </p:nvSpPr>
        <p:spPr>
          <a:xfrm>
            <a:off x="8136466" y="1692933"/>
            <a:ext cx="972048" cy="3240208"/>
          </a:xfrm>
          <a:prstGeom prst="rect">
            <a:avLst/>
          </a:prstGeom>
          <a:solidFill>
            <a:srgbClr val="FFFF00"/>
          </a:solidFill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Sustained improved functioning</a:t>
            </a:r>
          </a:p>
          <a:p>
            <a:pPr algn="ctr"/>
            <a:endParaRPr lang="en-GB" sz="1050" b="1" dirty="0">
              <a:solidFill>
                <a:schemeClr val="tx1"/>
              </a:solidFill>
            </a:endParaRPr>
          </a:p>
          <a:p>
            <a:pPr algn="ctr"/>
            <a:r>
              <a:rPr lang="en-GB" sz="1050" b="1" dirty="0">
                <a:solidFill>
                  <a:schemeClr val="tx1"/>
                </a:solidFill>
                <a:latin typeface="Wingdings"/>
                <a:ea typeface="Wingdings"/>
                <a:cs typeface="Wingdings"/>
                <a:sym typeface="Wingdings"/>
              </a:rPr>
              <a:t> </a:t>
            </a:r>
            <a:r>
              <a:rPr lang="en-GB" sz="1050" b="1" dirty="0">
                <a:solidFill>
                  <a:schemeClr val="tx1"/>
                </a:solidFill>
              </a:rPr>
              <a:t>Self care</a:t>
            </a:r>
          </a:p>
          <a:p>
            <a:pPr marL="171450" indent="-171450" algn="ctr">
              <a:buFont typeface="Wingdings" charset="0"/>
              <a:buChar char="é"/>
            </a:pPr>
            <a:r>
              <a:rPr lang="en-GB" sz="1050" b="1" dirty="0">
                <a:solidFill>
                  <a:schemeClr val="tx1"/>
                </a:solidFill>
                <a:sym typeface="Wingdings"/>
              </a:rPr>
              <a:t>Livelihood activities</a:t>
            </a:r>
          </a:p>
          <a:p>
            <a:pPr marL="171450" indent="-171450" algn="ctr">
              <a:buFont typeface="Wingdings" charset="0"/>
              <a:buChar char="é"/>
            </a:pPr>
            <a:r>
              <a:rPr lang="en-GB" sz="1050" b="1" dirty="0">
                <a:solidFill>
                  <a:schemeClr val="tx1"/>
                </a:solidFill>
                <a:sym typeface="Wingdings"/>
              </a:rPr>
              <a:t>Domestic tasks</a:t>
            </a:r>
          </a:p>
          <a:p>
            <a:pPr marL="171450" indent="-171450" algn="ctr">
              <a:buFont typeface="Wingdings" charset="0"/>
              <a:buChar char="é"/>
            </a:pPr>
            <a:r>
              <a:rPr lang="en-GB" sz="1050" b="1" dirty="0">
                <a:solidFill>
                  <a:schemeClr val="tx1"/>
                </a:solidFill>
                <a:sym typeface="Wingdings"/>
              </a:rPr>
              <a:t>Social life</a:t>
            </a:r>
          </a:p>
          <a:p>
            <a:pPr algn="ctr"/>
            <a:r>
              <a:rPr lang="en-GB" sz="900" b="1" dirty="0">
                <a:solidFill>
                  <a:schemeClr val="tx1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GB" sz="900" b="1" dirty="0">
                <a:solidFill>
                  <a:schemeClr val="tx1"/>
                </a:solidFill>
                <a:sym typeface="Wingdings"/>
              </a:rPr>
              <a:t>Independence</a:t>
            </a:r>
            <a:endParaRPr lang="en-GB" sz="900" b="1" dirty="0">
              <a:solidFill>
                <a:schemeClr val="tx1"/>
              </a:solidFill>
            </a:endParaRPr>
          </a:p>
          <a:p>
            <a:pPr algn="ctr"/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604" name="Rectangle 603"/>
          <p:cNvSpPr/>
          <p:nvPr/>
        </p:nvSpPr>
        <p:spPr>
          <a:xfrm>
            <a:off x="7996981" y="0"/>
            <a:ext cx="1147020" cy="17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rgbClr val="000000"/>
                </a:solidFill>
              </a:rPr>
              <a:t>Long term outcome</a:t>
            </a:r>
          </a:p>
        </p:txBody>
      </p:sp>
      <p:sp>
        <p:nvSpPr>
          <p:cNvPr id="339" name="Rectangle 338"/>
          <p:cNvSpPr/>
          <p:nvPr/>
        </p:nvSpPr>
        <p:spPr>
          <a:xfrm>
            <a:off x="147768" y="2997017"/>
            <a:ext cx="983506" cy="85965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CBR workers and supervisors in post</a:t>
            </a:r>
          </a:p>
        </p:txBody>
      </p:sp>
      <p:sp>
        <p:nvSpPr>
          <p:cNvPr id="336" name="Rectangle 335"/>
          <p:cNvSpPr/>
          <p:nvPr/>
        </p:nvSpPr>
        <p:spPr>
          <a:xfrm>
            <a:off x="4919133" y="3545785"/>
            <a:ext cx="804181" cy="1834275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GB" sz="1100" b="1" dirty="0">
                <a:solidFill>
                  <a:schemeClr val="tx1"/>
                </a:solidFill>
                <a:sym typeface="Wingdings"/>
              </a:rPr>
              <a:t> Access to </a:t>
            </a:r>
            <a:r>
              <a:rPr lang="en-GB" sz="1100" b="1" dirty="0">
                <a:solidFill>
                  <a:schemeClr val="tx1"/>
                </a:solidFill>
              </a:rPr>
              <a:t>mental health care &amp;</a:t>
            </a:r>
          </a:p>
          <a:p>
            <a:pPr algn="ctr"/>
            <a:r>
              <a:rPr lang="en-GB" sz="900" b="1" dirty="0">
                <a:solidFill>
                  <a:schemeClr val="tx1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GB" sz="900" b="1" dirty="0">
                <a:solidFill>
                  <a:schemeClr val="tx1"/>
                </a:solidFill>
                <a:latin typeface="+mj-lt"/>
                <a:ea typeface="Wingdings"/>
                <a:cs typeface="Wingdings"/>
                <a:sym typeface="Wingdings"/>
              </a:rPr>
              <a:t>m</a:t>
            </a:r>
            <a:r>
              <a:rPr lang="en-GB" sz="850" b="1" dirty="0">
                <a:solidFill>
                  <a:schemeClr val="tx1"/>
                </a:solidFill>
                <a:latin typeface="+mj-lt"/>
                <a:ea typeface="Wingdings"/>
                <a:cs typeface="Wingdings"/>
                <a:sym typeface="Wingdings"/>
              </a:rPr>
              <a:t>edication adherence</a:t>
            </a:r>
            <a:endParaRPr lang="en-GB" sz="850" b="1" dirty="0">
              <a:solidFill>
                <a:schemeClr val="tx1"/>
              </a:solidFill>
            </a:endParaRPr>
          </a:p>
          <a:p>
            <a:pPr algn="ctr"/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320" name="Rectangle 319"/>
          <p:cNvSpPr/>
          <p:nvPr/>
        </p:nvSpPr>
        <p:spPr>
          <a:xfrm>
            <a:off x="4978977" y="5710243"/>
            <a:ext cx="1955223" cy="447358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GB" sz="1100" b="1" dirty="0">
                <a:solidFill>
                  <a:schemeClr val="tx1"/>
                </a:solidFill>
              </a:rPr>
              <a:t> </a:t>
            </a:r>
            <a:r>
              <a:rPr lang="en-US" sz="1100" b="1" dirty="0">
                <a:solidFill>
                  <a:schemeClr val="tx1"/>
                </a:solidFill>
              </a:rPr>
              <a:t>Involvement in decision-making about care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322" name="Rectangle 321"/>
          <p:cNvSpPr/>
          <p:nvPr/>
        </p:nvSpPr>
        <p:spPr>
          <a:xfrm>
            <a:off x="6057598" y="3897795"/>
            <a:ext cx="836484" cy="507859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 </a:t>
            </a:r>
            <a:r>
              <a:rPr lang="en-GB" sz="1100" b="1" dirty="0">
                <a:solidFill>
                  <a:schemeClr val="tx1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GB" sz="1100" b="1" dirty="0">
                <a:solidFill>
                  <a:schemeClr val="tx1"/>
                </a:solidFill>
                <a:sym typeface="Wingdings"/>
              </a:rPr>
              <a:t> Income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324" name="Rectangle 323"/>
          <p:cNvSpPr/>
          <p:nvPr/>
        </p:nvSpPr>
        <p:spPr>
          <a:xfrm>
            <a:off x="6050665" y="3079866"/>
            <a:ext cx="867584" cy="546347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GB" sz="1100" b="1" dirty="0">
                <a:solidFill>
                  <a:schemeClr val="tx1"/>
                </a:solidFill>
                <a:sym typeface="Wingdings"/>
              </a:rPr>
              <a:t> P</a:t>
            </a:r>
            <a:r>
              <a:rPr lang="en-GB" sz="1100" b="1" dirty="0">
                <a:solidFill>
                  <a:schemeClr val="tx1"/>
                </a:solidFill>
              </a:rPr>
              <a:t>hysical health and appearance</a:t>
            </a:r>
          </a:p>
        </p:txBody>
      </p:sp>
      <p:sp>
        <p:nvSpPr>
          <p:cNvPr id="326" name="Rectangle 325"/>
          <p:cNvSpPr/>
          <p:nvPr/>
        </p:nvSpPr>
        <p:spPr>
          <a:xfrm>
            <a:off x="6050664" y="1223302"/>
            <a:ext cx="883535" cy="847183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 </a:t>
            </a:r>
            <a:r>
              <a:rPr lang="en-GB" sz="1100" b="1" dirty="0">
                <a:solidFill>
                  <a:schemeClr val="tx1"/>
                </a:solidFill>
                <a:latin typeface="Wingdings"/>
                <a:ea typeface="Wingdings"/>
                <a:cs typeface="Wingdings"/>
                <a:sym typeface="Wingdings"/>
              </a:rPr>
              <a:t> </a:t>
            </a:r>
            <a:r>
              <a:rPr lang="en-GB" sz="1100" b="1" dirty="0">
                <a:solidFill>
                  <a:schemeClr val="tx1"/>
                </a:solidFill>
                <a:sym typeface="Wingdings"/>
              </a:rPr>
              <a:t>S</a:t>
            </a:r>
            <a:r>
              <a:rPr lang="en-GB" sz="1100" b="1" dirty="0">
                <a:solidFill>
                  <a:schemeClr val="tx1"/>
                </a:solidFill>
              </a:rPr>
              <a:t>tigma and abuse</a:t>
            </a:r>
            <a:r>
              <a:rPr lang="en-GB" sz="1100" b="1" dirty="0">
                <a:solidFill>
                  <a:schemeClr val="tx1"/>
                </a:solidFill>
                <a:sym typeface="Wingdings"/>
              </a:rPr>
              <a:t> from family and community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330" name="Rectangle 329"/>
          <p:cNvSpPr/>
          <p:nvPr/>
        </p:nvSpPr>
        <p:spPr>
          <a:xfrm>
            <a:off x="4919134" y="1223301"/>
            <a:ext cx="804180" cy="2108275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  <a:latin typeface="Wingdings"/>
                <a:ea typeface="Wingdings"/>
                <a:cs typeface="Wingdings"/>
                <a:sym typeface="Wingdings"/>
              </a:rPr>
              <a:t> </a:t>
            </a:r>
            <a:r>
              <a:rPr lang="en-GB" sz="1100" b="1" dirty="0">
                <a:solidFill>
                  <a:schemeClr val="tx1"/>
                </a:solidFill>
              </a:rPr>
              <a:t>Family stability and  care &amp;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GB" sz="1000" b="1" dirty="0">
                <a:solidFill>
                  <a:schemeClr val="tx1"/>
                </a:solidFill>
                <a:latin typeface="+mj-lt"/>
                <a:ea typeface="Wingdings"/>
                <a:cs typeface="Wingdings"/>
                <a:sym typeface="Wingdings"/>
              </a:rPr>
              <a:t>caregiver burden</a:t>
            </a:r>
            <a:endParaRPr lang="en-GB" sz="10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32" name="Rectangle 331"/>
          <p:cNvSpPr/>
          <p:nvPr/>
        </p:nvSpPr>
        <p:spPr>
          <a:xfrm>
            <a:off x="6057598" y="4703161"/>
            <a:ext cx="872700" cy="68988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GB" sz="1100" b="1" dirty="0">
                <a:solidFill>
                  <a:schemeClr val="tx1"/>
                </a:solidFill>
                <a:sym typeface="Wingdings"/>
              </a:rPr>
              <a:t>Relapse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  <a:sym typeface="Wingdings"/>
              </a:rPr>
              <a:t>And</a:t>
            </a:r>
            <a:r>
              <a:rPr lang="en-GB" sz="1100" b="1" dirty="0">
                <a:solidFill>
                  <a:schemeClr val="tx1"/>
                </a:solidFill>
                <a:latin typeface="Wingdings"/>
                <a:ea typeface="Wingdings"/>
                <a:cs typeface="Wingdings"/>
                <a:sym typeface="Wingdings"/>
              </a:rPr>
              <a:t> </a:t>
            </a:r>
            <a:r>
              <a:rPr lang="en-GB" sz="1100" b="1" dirty="0">
                <a:solidFill>
                  <a:schemeClr val="tx1"/>
                </a:solidFill>
                <a:sym typeface="Wingdings"/>
              </a:rPr>
              <a:t>s</a:t>
            </a:r>
            <a:r>
              <a:rPr lang="en-GB" sz="1100" b="1" dirty="0">
                <a:solidFill>
                  <a:schemeClr val="tx1"/>
                </a:solidFill>
              </a:rPr>
              <a:t>ymptoms</a:t>
            </a:r>
          </a:p>
        </p:txBody>
      </p:sp>
      <p:sp>
        <p:nvSpPr>
          <p:cNvPr id="333" name="Rectangle 332"/>
          <p:cNvSpPr/>
          <p:nvPr/>
        </p:nvSpPr>
        <p:spPr>
          <a:xfrm>
            <a:off x="3869266" y="1223302"/>
            <a:ext cx="867833" cy="4934298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GB" sz="900" b="1" dirty="0">
                <a:solidFill>
                  <a:schemeClr val="tx1"/>
                </a:solidFill>
                <a:sym typeface="Wingdings"/>
              </a:rPr>
              <a:t> </a:t>
            </a:r>
            <a:r>
              <a:rPr lang="en-GB" sz="850" b="1" dirty="0">
                <a:solidFill>
                  <a:schemeClr val="tx1"/>
                </a:solidFill>
              </a:rPr>
              <a:t>Understanding</a:t>
            </a:r>
            <a:r>
              <a:rPr lang="en-GB" sz="950" b="1" dirty="0">
                <a:solidFill>
                  <a:schemeClr val="tx1"/>
                </a:solidFill>
              </a:rPr>
              <a:t> </a:t>
            </a:r>
            <a:r>
              <a:rPr lang="en-GB" sz="1100" b="1" dirty="0">
                <a:solidFill>
                  <a:schemeClr val="tx1"/>
                </a:solidFill>
              </a:rPr>
              <a:t>of mental illness and human rights</a:t>
            </a:r>
          </a:p>
        </p:txBody>
      </p:sp>
      <p:sp>
        <p:nvSpPr>
          <p:cNvPr id="1028" name="Rectangle 1027"/>
          <p:cNvSpPr/>
          <p:nvPr/>
        </p:nvSpPr>
        <p:spPr>
          <a:xfrm>
            <a:off x="8069945" y="6157600"/>
            <a:ext cx="1038570" cy="637374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 On-going community  support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153992" y="311263"/>
            <a:ext cx="2033027" cy="114612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300" b="1" dirty="0">
                <a:solidFill>
                  <a:schemeClr val="tx1"/>
                </a:solidFill>
              </a:rPr>
              <a:t>Community-based Rehabilitation Intervention for people with Schizophrenia in Ethiopia (RISE)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2286001" y="274427"/>
            <a:ext cx="5572690" cy="4064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People with schizophrenia and family are engaged in CBR for intended duration and intensity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7182949" y="1232260"/>
            <a:ext cx="670255" cy="4925342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GB" sz="1100" b="1" dirty="0">
                <a:solidFill>
                  <a:schemeClr val="tx1"/>
                </a:solidFill>
                <a:sym typeface="Wingdings"/>
              </a:rPr>
              <a:t> S</a:t>
            </a:r>
            <a:r>
              <a:rPr lang="en-GB" sz="1100" b="1" dirty="0">
                <a:solidFill>
                  <a:schemeClr val="tx1"/>
                </a:solidFill>
              </a:rPr>
              <a:t>elf- esteem and hope</a:t>
            </a:r>
          </a:p>
        </p:txBody>
      </p:sp>
      <p:sp>
        <p:nvSpPr>
          <p:cNvPr id="233" name="Rectangle 232"/>
          <p:cNvSpPr/>
          <p:nvPr/>
        </p:nvSpPr>
        <p:spPr>
          <a:xfrm>
            <a:off x="127802" y="1756115"/>
            <a:ext cx="983506" cy="85965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People with schizophrenia and caregiver identified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6050664" y="2401932"/>
            <a:ext cx="854657" cy="380939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 </a:t>
            </a:r>
            <a:r>
              <a:rPr lang="en-GB" sz="1100" b="1" dirty="0">
                <a:solidFill>
                  <a:schemeClr val="tx1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GB" sz="1100" b="1" dirty="0">
                <a:solidFill>
                  <a:schemeClr val="tx1"/>
                </a:solidFill>
                <a:sym typeface="Wingdings"/>
              </a:rPr>
              <a:t> Social inclusion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272" name="Left-Right Arrow 271"/>
          <p:cNvSpPr/>
          <p:nvPr/>
        </p:nvSpPr>
        <p:spPr>
          <a:xfrm>
            <a:off x="4764931" y="3384310"/>
            <a:ext cx="214046" cy="140180"/>
          </a:xfrm>
          <a:prstGeom prst="leftRight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Down Arrow 205"/>
          <p:cNvSpPr/>
          <p:nvPr/>
        </p:nvSpPr>
        <p:spPr>
          <a:xfrm>
            <a:off x="573052" y="3981302"/>
            <a:ext cx="140179" cy="283003"/>
          </a:xfrm>
          <a:prstGeom prst="down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Down Arrow 274"/>
          <p:cNvSpPr/>
          <p:nvPr/>
        </p:nvSpPr>
        <p:spPr>
          <a:xfrm rot="10800000">
            <a:off x="573052" y="2665896"/>
            <a:ext cx="140179" cy="283003"/>
          </a:xfrm>
          <a:prstGeom prst="down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Down Arrow 278"/>
          <p:cNvSpPr/>
          <p:nvPr/>
        </p:nvSpPr>
        <p:spPr>
          <a:xfrm rot="10800000">
            <a:off x="3017018" y="745066"/>
            <a:ext cx="140179" cy="947867"/>
          </a:xfrm>
          <a:prstGeom prst="down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Down Arrow 282"/>
          <p:cNvSpPr/>
          <p:nvPr/>
        </p:nvSpPr>
        <p:spPr>
          <a:xfrm>
            <a:off x="8497852" y="1037313"/>
            <a:ext cx="140179" cy="562887"/>
          </a:xfrm>
          <a:prstGeom prst="down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Down Arrow 283"/>
          <p:cNvSpPr/>
          <p:nvPr/>
        </p:nvSpPr>
        <p:spPr>
          <a:xfrm rot="10800000">
            <a:off x="8510073" y="5185455"/>
            <a:ext cx="127958" cy="788235"/>
          </a:xfrm>
          <a:prstGeom prst="down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Left-Right Arrow 295"/>
          <p:cNvSpPr/>
          <p:nvPr/>
        </p:nvSpPr>
        <p:spPr>
          <a:xfrm>
            <a:off x="5730958" y="2000395"/>
            <a:ext cx="253168" cy="140180"/>
          </a:xfrm>
          <a:prstGeom prst="leftRight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Left-Right Arrow 296"/>
          <p:cNvSpPr/>
          <p:nvPr/>
        </p:nvSpPr>
        <p:spPr>
          <a:xfrm>
            <a:off x="5746906" y="4439041"/>
            <a:ext cx="253168" cy="140180"/>
          </a:xfrm>
          <a:prstGeom prst="leftRight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Left-Right Arrow 297"/>
          <p:cNvSpPr/>
          <p:nvPr/>
        </p:nvSpPr>
        <p:spPr>
          <a:xfrm>
            <a:off x="6945883" y="5833511"/>
            <a:ext cx="253168" cy="140180"/>
          </a:xfrm>
          <a:prstGeom prst="leftRight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Left-Right Arrow 298"/>
          <p:cNvSpPr/>
          <p:nvPr/>
        </p:nvSpPr>
        <p:spPr>
          <a:xfrm>
            <a:off x="6929781" y="4953626"/>
            <a:ext cx="253168" cy="140180"/>
          </a:xfrm>
          <a:prstGeom prst="leftRight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Left-Right Arrow 299"/>
          <p:cNvSpPr/>
          <p:nvPr/>
        </p:nvSpPr>
        <p:spPr>
          <a:xfrm>
            <a:off x="6912167" y="4063690"/>
            <a:ext cx="253168" cy="140180"/>
          </a:xfrm>
          <a:prstGeom prst="leftRight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Left-Right Arrow 301"/>
          <p:cNvSpPr/>
          <p:nvPr/>
        </p:nvSpPr>
        <p:spPr>
          <a:xfrm>
            <a:off x="6929781" y="3375710"/>
            <a:ext cx="253168" cy="140180"/>
          </a:xfrm>
          <a:prstGeom prst="leftRight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Left-Right Arrow 302"/>
          <p:cNvSpPr/>
          <p:nvPr/>
        </p:nvSpPr>
        <p:spPr>
          <a:xfrm>
            <a:off x="6929781" y="2517249"/>
            <a:ext cx="253168" cy="140180"/>
          </a:xfrm>
          <a:prstGeom prst="leftRight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Left-Right Arrow 303"/>
          <p:cNvSpPr/>
          <p:nvPr/>
        </p:nvSpPr>
        <p:spPr>
          <a:xfrm>
            <a:off x="6912167" y="1552754"/>
            <a:ext cx="253168" cy="140180"/>
          </a:xfrm>
          <a:prstGeom prst="leftRight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Left-Right Arrow 304"/>
          <p:cNvSpPr/>
          <p:nvPr/>
        </p:nvSpPr>
        <p:spPr>
          <a:xfrm>
            <a:off x="7878048" y="3397561"/>
            <a:ext cx="253168" cy="140180"/>
          </a:xfrm>
          <a:prstGeom prst="leftRight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Left-Right Arrow 305"/>
          <p:cNvSpPr/>
          <p:nvPr/>
        </p:nvSpPr>
        <p:spPr>
          <a:xfrm rot="16200000">
            <a:off x="5225939" y="3368509"/>
            <a:ext cx="214046" cy="140180"/>
          </a:xfrm>
          <a:prstGeom prst="leftRight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 flipH="1">
            <a:off x="3239394" y="928817"/>
            <a:ext cx="311676" cy="25904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1b</a:t>
            </a:r>
          </a:p>
        </p:txBody>
      </p:sp>
      <p:sp>
        <p:nvSpPr>
          <p:cNvPr id="98" name="Rectangle 97"/>
          <p:cNvSpPr/>
          <p:nvPr/>
        </p:nvSpPr>
        <p:spPr>
          <a:xfrm flipH="1">
            <a:off x="179392" y="6034313"/>
            <a:ext cx="311676" cy="25904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1d</a:t>
            </a:r>
          </a:p>
        </p:txBody>
      </p:sp>
      <p:sp>
        <p:nvSpPr>
          <p:cNvPr id="99" name="Rectangle 98"/>
          <p:cNvSpPr/>
          <p:nvPr/>
        </p:nvSpPr>
        <p:spPr>
          <a:xfrm flipH="1">
            <a:off x="179392" y="6492035"/>
            <a:ext cx="311676" cy="25904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1e</a:t>
            </a:r>
          </a:p>
        </p:txBody>
      </p:sp>
      <p:sp>
        <p:nvSpPr>
          <p:cNvPr id="104" name="Rectangle 103"/>
          <p:cNvSpPr/>
          <p:nvPr/>
        </p:nvSpPr>
        <p:spPr>
          <a:xfrm flipH="1">
            <a:off x="5419282" y="5451202"/>
            <a:ext cx="311676" cy="25904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2c</a:t>
            </a:r>
          </a:p>
        </p:txBody>
      </p:sp>
      <p:sp>
        <p:nvSpPr>
          <p:cNvPr id="105" name="Rectangle 104"/>
          <p:cNvSpPr/>
          <p:nvPr/>
        </p:nvSpPr>
        <p:spPr>
          <a:xfrm flipH="1">
            <a:off x="4978977" y="5451202"/>
            <a:ext cx="311676" cy="25904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2d</a:t>
            </a:r>
          </a:p>
        </p:txBody>
      </p:sp>
      <p:sp>
        <p:nvSpPr>
          <p:cNvPr id="106" name="Rectangle 105"/>
          <p:cNvSpPr/>
          <p:nvPr/>
        </p:nvSpPr>
        <p:spPr>
          <a:xfrm flipH="1">
            <a:off x="8078269" y="1341159"/>
            <a:ext cx="311676" cy="25904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3a</a:t>
            </a:r>
          </a:p>
        </p:txBody>
      </p:sp>
      <p:sp>
        <p:nvSpPr>
          <p:cNvPr id="107" name="Rectangle 106"/>
          <p:cNvSpPr/>
          <p:nvPr/>
        </p:nvSpPr>
        <p:spPr>
          <a:xfrm flipH="1">
            <a:off x="8078269" y="5162541"/>
            <a:ext cx="311676" cy="25904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3b</a:t>
            </a:r>
          </a:p>
        </p:txBody>
      </p:sp>
      <p:sp>
        <p:nvSpPr>
          <p:cNvPr id="108" name="Rectangle 107"/>
          <p:cNvSpPr/>
          <p:nvPr/>
        </p:nvSpPr>
        <p:spPr>
          <a:xfrm flipH="1">
            <a:off x="7009497" y="881682"/>
            <a:ext cx="311676" cy="25904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3c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1171967" y="4063689"/>
            <a:ext cx="2593897" cy="2348003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TextBox 109"/>
          <p:cNvSpPr txBox="1"/>
          <p:nvPr/>
        </p:nvSpPr>
        <p:spPr>
          <a:xfrm>
            <a:off x="1208416" y="3981302"/>
            <a:ext cx="2507103" cy="3216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700" b="1" dirty="0"/>
          </a:p>
          <a:p>
            <a:r>
              <a:rPr lang="en-GB" sz="700" b="1" dirty="0"/>
              <a:t>Assumptions</a:t>
            </a:r>
          </a:p>
          <a:p>
            <a:r>
              <a:rPr lang="en-GB" sz="700" dirty="0"/>
              <a:t>1b CBR can meet the needs of people with schizophrenia </a:t>
            </a:r>
          </a:p>
          <a:p>
            <a:r>
              <a:rPr lang="en-GB" sz="700" dirty="0"/>
              <a:t>1e Traditional and religious leaders are willing to support CBR </a:t>
            </a:r>
          </a:p>
          <a:p>
            <a:r>
              <a:rPr lang="en-GB" sz="700" dirty="0"/>
              <a:t>2b CBR workers can overcome logistical challenges to deliver CBR</a:t>
            </a:r>
          </a:p>
          <a:p>
            <a:r>
              <a:rPr lang="en-GB" sz="700" dirty="0"/>
              <a:t>2d Anti-psychotic medication is accessible</a:t>
            </a:r>
          </a:p>
          <a:p>
            <a:r>
              <a:rPr lang="en-GB" sz="700" dirty="0"/>
              <a:t>3a CBR can improve functioning in people with schizophrenia </a:t>
            </a:r>
          </a:p>
          <a:p>
            <a:r>
              <a:rPr lang="en-GB" sz="700" dirty="0"/>
              <a:t>3c Family support groups are perceived to be useful</a:t>
            </a:r>
          </a:p>
          <a:p>
            <a:endParaRPr lang="en-GB" sz="700" b="1" dirty="0"/>
          </a:p>
          <a:p>
            <a:endParaRPr lang="en-GB" sz="700" b="1" dirty="0"/>
          </a:p>
          <a:p>
            <a:r>
              <a:rPr lang="en-GB" sz="700" b="1" dirty="0"/>
              <a:t>Rationale</a:t>
            </a:r>
          </a:p>
          <a:p>
            <a:r>
              <a:rPr lang="en-GB" sz="700" dirty="0"/>
              <a:t>1a People with schizophrenia and caregivers are willing and have time to participate</a:t>
            </a:r>
          </a:p>
          <a:p>
            <a:r>
              <a:rPr lang="en-GB" sz="700" dirty="0"/>
              <a:t>1c CBR workers are willing to work with people with schizophrenia</a:t>
            </a:r>
          </a:p>
          <a:p>
            <a:r>
              <a:rPr lang="en-GB" sz="700" dirty="0"/>
              <a:t>1d  Community leaders willing to support CBR </a:t>
            </a:r>
          </a:p>
          <a:p>
            <a:r>
              <a:rPr lang="en-GB" sz="700" dirty="0"/>
              <a:t>2a Non-specialists can be trained to deliver CBR for people with schizophrenia</a:t>
            </a:r>
          </a:p>
          <a:p>
            <a:r>
              <a:rPr lang="en-GB" sz="700" dirty="0"/>
              <a:t>2c Primary care staff are supportive of CBR</a:t>
            </a:r>
          </a:p>
          <a:p>
            <a:r>
              <a:rPr lang="en-GB" sz="700" dirty="0"/>
              <a:t>3b A community mobilisation approach is needed in addition to home-based care</a:t>
            </a:r>
          </a:p>
          <a:p>
            <a:endParaRPr lang="en-GB" sz="700" b="1" dirty="0"/>
          </a:p>
          <a:p>
            <a:endParaRPr lang="en-GB" sz="700" b="1" dirty="0"/>
          </a:p>
          <a:p>
            <a:endParaRPr lang="en-GB" sz="700" dirty="0"/>
          </a:p>
          <a:p>
            <a:endParaRPr lang="en-GB" sz="700" dirty="0"/>
          </a:p>
          <a:p>
            <a:endParaRPr lang="en-GB" sz="700" b="1" dirty="0"/>
          </a:p>
          <a:p>
            <a:endParaRPr lang="en-GB" sz="700" dirty="0"/>
          </a:p>
          <a:p>
            <a:r>
              <a:rPr lang="en-GB" sz="700" dirty="0"/>
              <a:t> </a:t>
            </a:r>
          </a:p>
        </p:txBody>
      </p:sp>
      <p:sp>
        <p:nvSpPr>
          <p:cNvPr id="111" name="Rectangle 110"/>
          <p:cNvSpPr/>
          <p:nvPr/>
        </p:nvSpPr>
        <p:spPr>
          <a:xfrm flipH="1">
            <a:off x="1800424" y="4079489"/>
            <a:ext cx="192217" cy="159756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 flipH="1">
            <a:off x="1800424" y="5153497"/>
            <a:ext cx="192217" cy="15975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69" name="Down Arrow 68"/>
          <p:cNvSpPr/>
          <p:nvPr/>
        </p:nvSpPr>
        <p:spPr>
          <a:xfrm rot="10800000">
            <a:off x="7417433" y="6233470"/>
            <a:ext cx="140179" cy="213366"/>
          </a:xfrm>
          <a:prstGeom prst="down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Down Arrow 69"/>
          <p:cNvSpPr/>
          <p:nvPr/>
        </p:nvSpPr>
        <p:spPr>
          <a:xfrm>
            <a:off x="7487524" y="746981"/>
            <a:ext cx="140179" cy="281132"/>
          </a:xfrm>
          <a:prstGeom prst="down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Down Arrow 70"/>
          <p:cNvSpPr/>
          <p:nvPr/>
        </p:nvSpPr>
        <p:spPr>
          <a:xfrm rot="16200000">
            <a:off x="7916970" y="6552037"/>
            <a:ext cx="140179" cy="164148"/>
          </a:xfrm>
          <a:prstGeom prst="down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Down Arrow 71"/>
          <p:cNvSpPr/>
          <p:nvPr/>
        </p:nvSpPr>
        <p:spPr>
          <a:xfrm rot="16200000">
            <a:off x="7878725" y="423021"/>
            <a:ext cx="140179" cy="180246"/>
          </a:xfrm>
          <a:prstGeom prst="down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Down Arrow 72"/>
          <p:cNvSpPr/>
          <p:nvPr/>
        </p:nvSpPr>
        <p:spPr>
          <a:xfrm>
            <a:off x="6459606" y="746981"/>
            <a:ext cx="140179" cy="296109"/>
          </a:xfrm>
          <a:prstGeom prst="down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Down Arrow 73"/>
          <p:cNvSpPr/>
          <p:nvPr/>
        </p:nvSpPr>
        <p:spPr>
          <a:xfrm>
            <a:off x="5446006" y="746981"/>
            <a:ext cx="140179" cy="298199"/>
          </a:xfrm>
          <a:prstGeom prst="down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Down Arrow 74"/>
          <p:cNvSpPr/>
          <p:nvPr/>
        </p:nvSpPr>
        <p:spPr>
          <a:xfrm>
            <a:off x="4140851" y="751367"/>
            <a:ext cx="140179" cy="291723"/>
          </a:xfrm>
          <a:prstGeom prst="down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Down Arrow 75"/>
          <p:cNvSpPr/>
          <p:nvPr/>
        </p:nvSpPr>
        <p:spPr>
          <a:xfrm rot="10800000">
            <a:off x="6481662" y="6214108"/>
            <a:ext cx="140179" cy="197585"/>
          </a:xfrm>
          <a:prstGeom prst="down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Down Arrow 76"/>
          <p:cNvSpPr/>
          <p:nvPr/>
        </p:nvSpPr>
        <p:spPr>
          <a:xfrm rot="10800000">
            <a:off x="5446006" y="6214108"/>
            <a:ext cx="140179" cy="197585"/>
          </a:xfrm>
          <a:prstGeom prst="down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Down Arrow 77"/>
          <p:cNvSpPr/>
          <p:nvPr/>
        </p:nvSpPr>
        <p:spPr>
          <a:xfrm rot="10800000">
            <a:off x="4140850" y="6233469"/>
            <a:ext cx="140179" cy="178223"/>
          </a:xfrm>
          <a:prstGeom prst="down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Bent Arrow 78"/>
          <p:cNvSpPr/>
          <p:nvPr/>
        </p:nvSpPr>
        <p:spPr>
          <a:xfrm rot="10800000" flipH="1">
            <a:off x="605689" y="5219912"/>
            <a:ext cx="1581330" cy="1531164"/>
          </a:xfrm>
          <a:prstGeom prst="bentArrow">
            <a:avLst>
              <a:gd name="adj1" fmla="val 5634"/>
              <a:gd name="adj2" fmla="val 6628"/>
              <a:gd name="adj3" fmla="val 12440"/>
              <a:gd name="adj4" fmla="val 24213"/>
            </a:avLst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069133" y="274427"/>
            <a:ext cx="1039381" cy="66936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 On-going family support</a:t>
            </a:r>
          </a:p>
        </p:txBody>
      </p:sp>
      <p:sp>
        <p:nvSpPr>
          <p:cNvPr id="81" name="Rectangle 80"/>
          <p:cNvSpPr/>
          <p:nvPr/>
        </p:nvSpPr>
        <p:spPr>
          <a:xfrm>
            <a:off x="1524116" y="3004963"/>
            <a:ext cx="871401" cy="851703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CBR workers are competent</a:t>
            </a:r>
          </a:p>
        </p:txBody>
      </p:sp>
      <p:sp>
        <p:nvSpPr>
          <p:cNvPr id="82" name="Rectangle 81"/>
          <p:cNvSpPr/>
          <p:nvPr/>
        </p:nvSpPr>
        <p:spPr>
          <a:xfrm>
            <a:off x="1520597" y="1766139"/>
            <a:ext cx="874920" cy="858062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Model of care is acceptable</a:t>
            </a:r>
          </a:p>
        </p:txBody>
      </p:sp>
      <p:sp>
        <p:nvSpPr>
          <p:cNvPr id="83" name="Rectangle 82"/>
          <p:cNvSpPr/>
          <p:nvPr/>
        </p:nvSpPr>
        <p:spPr>
          <a:xfrm>
            <a:off x="2861254" y="1744823"/>
            <a:ext cx="854265" cy="868086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Needs, goals and risks are known</a:t>
            </a:r>
          </a:p>
        </p:txBody>
      </p:sp>
      <p:sp>
        <p:nvSpPr>
          <p:cNvPr id="84" name="Rectangle 83"/>
          <p:cNvSpPr/>
          <p:nvPr/>
        </p:nvSpPr>
        <p:spPr>
          <a:xfrm>
            <a:off x="2906372" y="2990929"/>
            <a:ext cx="809147" cy="8532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CBR workers deliver CBR as intended </a:t>
            </a:r>
          </a:p>
        </p:txBody>
      </p:sp>
      <p:sp>
        <p:nvSpPr>
          <p:cNvPr id="85" name="Down Arrow 84"/>
          <p:cNvSpPr/>
          <p:nvPr/>
        </p:nvSpPr>
        <p:spPr>
          <a:xfrm rot="16200000">
            <a:off x="1226656" y="3275427"/>
            <a:ext cx="140179" cy="252477"/>
          </a:xfrm>
          <a:prstGeom prst="down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Down Arrow 85"/>
          <p:cNvSpPr/>
          <p:nvPr/>
        </p:nvSpPr>
        <p:spPr>
          <a:xfrm rot="16200000">
            <a:off x="1227628" y="2068930"/>
            <a:ext cx="141157" cy="252478"/>
          </a:xfrm>
          <a:prstGeom prst="down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Down Arrow 86"/>
          <p:cNvSpPr/>
          <p:nvPr/>
        </p:nvSpPr>
        <p:spPr>
          <a:xfrm rot="16200000">
            <a:off x="3766347" y="3331092"/>
            <a:ext cx="152965" cy="153931"/>
          </a:xfrm>
          <a:prstGeom prst="down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Down Arrow 87"/>
          <p:cNvSpPr/>
          <p:nvPr/>
        </p:nvSpPr>
        <p:spPr>
          <a:xfrm rot="16200000">
            <a:off x="2586424" y="2059748"/>
            <a:ext cx="141159" cy="270840"/>
          </a:xfrm>
          <a:prstGeom prst="down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Down Arrow 88"/>
          <p:cNvSpPr/>
          <p:nvPr/>
        </p:nvSpPr>
        <p:spPr>
          <a:xfrm rot="16200000">
            <a:off x="2586911" y="3266246"/>
            <a:ext cx="140181" cy="270839"/>
          </a:xfrm>
          <a:prstGeom prst="downArrow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 flipH="1">
            <a:off x="1150868" y="1794969"/>
            <a:ext cx="311676" cy="25904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1a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2521583" y="3004963"/>
            <a:ext cx="311676" cy="25904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1c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1155994" y="3004963"/>
            <a:ext cx="311676" cy="25904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2a</a:t>
            </a:r>
          </a:p>
        </p:txBody>
      </p:sp>
      <p:sp>
        <p:nvSpPr>
          <p:cNvPr id="93" name="Rectangle 92"/>
          <p:cNvSpPr/>
          <p:nvPr/>
        </p:nvSpPr>
        <p:spPr>
          <a:xfrm flipH="1">
            <a:off x="2533825" y="3563260"/>
            <a:ext cx="311676" cy="25904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2b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6610950</TotalTime>
  <Words>305</Words>
  <Application>Microsoft Macintosh PowerPoint</Application>
  <PresentationFormat>On-screen Show (4:3)</PresentationFormat>
  <Paragraphs>73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 Asher</dc:creator>
  <cp:lastModifiedBy>Laura Asher (staff)</cp:lastModifiedBy>
  <cp:revision>162</cp:revision>
  <dcterms:created xsi:type="dcterms:W3CDTF">2014-07-05T12:12:40Z</dcterms:created>
  <dcterms:modified xsi:type="dcterms:W3CDTF">2023-09-27T13:04:12Z</dcterms:modified>
</cp:coreProperties>
</file>