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5" r:id="rId5"/>
    <p:sldId id="276" r:id="rId6"/>
    <p:sldId id="277" r:id="rId7"/>
  </p:sldIdLst>
  <p:sldSz cx="12192000" cy="6858000"/>
  <p:notesSz cx="9939338" cy="68072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E3A3229-2510-329B-4AD6-74146E7EF6E1}" name="Liz Charpleix" initials="LC" userId="Liz Charpleix" providerId="None"/>
  <p188:author id="{437D826E-A522-1A4D-2D9D-CF1898FA662B}" name="Lorraine Law" initials="LL" userId="85005583e8c83cbf" providerId="Windows Liv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4660"/>
  </p:normalViewPr>
  <p:slideViewPr>
    <p:cSldViewPr snapToGrid="0">
      <p:cViewPr varScale="1">
        <p:scale>
          <a:sx n="77" d="100"/>
          <a:sy n="77" d="100"/>
        </p:scale>
        <p:origin x="68" y="17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orraine Law" userId="85005583e8c83cbf" providerId="LiveId" clId="{2BAF7A99-8E0C-4F4E-B352-BC4956F2A731}"/>
    <pc:docChg chg="">
      <pc:chgData name="Lorraine Law" userId="85005583e8c83cbf" providerId="LiveId" clId="{2BAF7A99-8E0C-4F4E-B352-BC4956F2A731}" dt="2023-10-28T16:45:29.659" v="0"/>
      <pc:docMkLst>
        <pc:docMk/>
      </pc:docMkLst>
      <pc:sldChg chg="modCm">
        <pc:chgData name="Lorraine Law" userId="85005583e8c83cbf" providerId="LiveId" clId="{2BAF7A99-8E0C-4F4E-B352-BC4956F2A731}" dt="2023-10-28T16:45:29.659" v="0"/>
        <pc:sldMkLst>
          <pc:docMk/>
          <pc:sldMk cId="2358435039" sldId="272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xmlns="" chg="mod">
              <pc226:chgData name="Lorraine Law" userId="85005583e8c83cbf" providerId="LiveId" clId="{2BAF7A99-8E0C-4F4E-B352-BC4956F2A731}" dt="2023-10-28T16:45:29.659" v="0"/>
              <pc2:cmMkLst xmlns:pc2="http://schemas.microsoft.com/office/powerpoint/2019/9/main/command">
                <pc:docMk/>
                <pc:sldMk cId="2358435039" sldId="272"/>
                <pc2:cmMk id="{CF721F0D-C055-4AD0-BFEE-F9C4EF731067}"/>
              </pc2:cmMkLst>
            </pc226:cmChg>
          </p:ext>
        </pc:ext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F:\tai\&#32113;&#35336;\&#12459;&#12523;&#12496;&#12506;&#12493;&#12512;&#65291;&#34880;&#22521;\0411%20&#34220;&#21092;&#24107;&#20171;&#20837;2018.07-2021.12%20-%20&#26032;&#12540;.xls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'230730統計1ヶ月毎 (16)'!$J$31</c:f>
              <c:strCache>
                <c:ptCount val="1"/>
                <c:pt idx="0">
                  <c:v>受諾された介入</c:v>
                </c:pt>
              </c:strCache>
            </c:strRef>
          </c:tx>
          <c:spPr>
            <a:solidFill>
              <a:schemeClr val="tx1"/>
            </a:solidFill>
            <a:ln w="25400">
              <a:solidFill>
                <a:schemeClr val="tx1"/>
              </a:solidFill>
            </a:ln>
            <a:effectLst/>
          </c:spPr>
          <c:invertIfNegative val="0"/>
          <c:cat>
            <c:numRef>
              <c:f>'230730統計1ヶ月毎 (16)'!$I$32:$I$85</c:f>
              <c:numCache>
                <c:formatCode>General</c:formatCode>
                <c:ptCount val="54"/>
                <c:pt idx="0">
                  <c:v>2018</c:v>
                </c:pt>
                <c:pt idx="6">
                  <c:v>2019</c:v>
                </c:pt>
                <c:pt idx="18">
                  <c:v>2020</c:v>
                </c:pt>
                <c:pt idx="30">
                  <c:v>2021</c:v>
                </c:pt>
                <c:pt idx="42">
                  <c:v>2022</c:v>
                </c:pt>
              </c:numCache>
            </c:numRef>
          </c:cat>
          <c:val>
            <c:numRef>
              <c:f>'230730統計1ヶ月毎 (16)'!$J$32:$J$85</c:f>
              <c:numCache>
                <c:formatCode>General</c:formatCode>
                <c:ptCount val="54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4</c:v>
                </c:pt>
                <c:pt idx="4">
                  <c:v>1</c:v>
                </c:pt>
                <c:pt idx="5">
                  <c:v>2</c:v>
                </c:pt>
                <c:pt idx="6">
                  <c:v>1</c:v>
                </c:pt>
                <c:pt idx="7">
                  <c:v>3</c:v>
                </c:pt>
                <c:pt idx="8">
                  <c:v>2</c:v>
                </c:pt>
                <c:pt idx="9">
                  <c:v>4</c:v>
                </c:pt>
                <c:pt idx="10">
                  <c:v>3</c:v>
                </c:pt>
                <c:pt idx="11">
                  <c:v>6</c:v>
                </c:pt>
                <c:pt idx="12">
                  <c:v>4</c:v>
                </c:pt>
                <c:pt idx="13">
                  <c:v>1</c:v>
                </c:pt>
                <c:pt idx="14">
                  <c:v>1</c:v>
                </c:pt>
                <c:pt idx="15">
                  <c:v>1</c:v>
                </c:pt>
                <c:pt idx="16">
                  <c:v>1</c:v>
                </c:pt>
                <c:pt idx="17">
                  <c:v>2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2</c:v>
                </c:pt>
                <c:pt idx="22">
                  <c:v>0</c:v>
                </c:pt>
                <c:pt idx="23">
                  <c:v>3</c:v>
                </c:pt>
                <c:pt idx="24">
                  <c:v>0</c:v>
                </c:pt>
                <c:pt idx="25">
                  <c:v>5</c:v>
                </c:pt>
                <c:pt idx="26">
                  <c:v>1</c:v>
                </c:pt>
                <c:pt idx="27">
                  <c:v>1</c:v>
                </c:pt>
                <c:pt idx="28">
                  <c:v>2</c:v>
                </c:pt>
                <c:pt idx="29">
                  <c:v>4</c:v>
                </c:pt>
                <c:pt idx="30">
                  <c:v>3</c:v>
                </c:pt>
                <c:pt idx="31">
                  <c:v>3</c:v>
                </c:pt>
                <c:pt idx="32">
                  <c:v>6</c:v>
                </c:pt>
                <c:pt idx="33">
                  <c:v>6</c:v>
                </c:pt>
                <c:pt idx="34">
                  <c:v>5</c:v>
                </c:pt>
                <c:pt idx="35">
                  <c:v>6</c:v>
                </c:pt>
                <c:pt idx="36">
                  <c:v>2</c:v>
                </c:pt>
                <c:pt idx="37">
                  <c:v>2</c:v>
                </c:pt>
                <c:pt idx="38">
                  <c:v>3</c:v>
                </c:pt>
                <c:pt idx="39">
                  <c:v>1</c:v>
                </c:pt>
                <c:pt idx="40">
                  <c:v>3</c:v>
                </c:pt>
                <c:pt idx="41">
                  <c:v>2</c:v>
                </c:pt>
                <c:pt idx="42">
                  <c:v>2</c:v>
                </c:pt>
                <c:pt idx="43">
                  <c:v>2</c:v>
                </c:pt>
                <c:pt idx="44">
                  <c:v>1</c:v>
                </c:pt>
                <c:pt idx="45">
                  <c:v>1</c:v>
                </c:pt>
                <c:pt idx="46">
                  <c:v>6</c:v>
                </c:pt>
                <c:pt idx="47">
                  <c:v>3</c:v>
                </c:pt>
                <c:pt idx="48">
                  <c:v>2</c:v>
                </c:pt>
                <c:pt idx="49">
                  <c:v>2</c:v>
                </c:pt>
                <c:pt idx="50">
                  <c:v>5</c:v>
                </c:pt>
                <c:pt idx="51">
                  <c:v>2</c:v>
                </c:pt>
                <c:pt idx="52">
                  <c:v>0</c:v>
                </c:pt>
                <c:pt idx="5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C7-412B-B3BB-6AD8B577B82E}"/>
            </c:ext>
          </c:extLst>
        </c:ser>
        <c:ser>
          <c:idx val="1"/>
          <c:order val="1"/>
          <c:tx>
            <c:strRef>
              <c:f>'230730統計1ヶ月毎 (16)'!$K$31</c:f>
              <c:strCache>
                <c:ptCount val="1"/>
                <c:pt idx="0">
                  <c:v>受諾されなかった介入</c:v>
                </c:pt>
              </c:strCache>
            </c:strRef>
          </c:tx>
          <c:spPr>
            <a:noFill/>
            <a:ln w="25400">
              <a:solidFill>
                <a:schemeClr val="tx1"/>
              </a:solidFill>
            </a:ln>
            <a:effectLst/>
          </c:spPr>
          <c:invertIfNegative val="0"/>
          <c:cat>
            <c:numRef>
              <c:f>'230730統計1ヶ月毎 (16)'!$I$32:$I$85</c:f>
              <c:numCache>
                <c:formatCode>General</c:formatCode>
                <c:ptCount val="54"/>
                <c:pt idx="0">
                  <c:v>2018</c:v>
                </c:pt>
                <c:pt idx="6">
                  <c:v>2019</c:v>
                </c:pt>
                <c:pt idx="18">
                  <c:v>2020</c:v>
                </c:pt>
                <c:pt idx="30">
                  <c:v>2021</c:v>
                </c:pt>
                <c:pt idx="42">
                  <c:v>2022</c:v>
                </c:pt>
              </c:numCache>
            </c:numRef>
          </c:cat>
          <c:val>
            <c:numRef>
              <c:f>'230730統計1ヶ月毎 (16)'!$K$32:$K$85</c:f>
              <c:numCache>
                <c:formatCode>General</c:formatCode>
                <c:ptCount val="54"/>
                <c:pt idx="0">
                  <c:v>12</c:v>
                </c:pt>
                <c:pt idx="1">
                  <c:v>3</c:v>
                </c:pt>
                <c:pt idx="2">
                  <c:v>2</c:v>
                </c:pt>
                <c:pt idx="3">
                  <c:v>8</c:v>
                </c:pt>
                <c:pt idx="4">
                  <c:v>5</c:v>
                </c:pt>
                <c:pt idx="5">
                  <c:v>2</c:v>
                </c:pt>
                <c:pt idx="6">
                  <c:v>2</c:v>
                </c:pt>
                <c:pt idx="7">
                  <c:v>4</c:v>
                </c:pt>
                <c:pt idx="8">
                  <c:v>6</c:v>
                </c:pt>
                <c:pt idx="9">
                  <c:v>0</c:v>
                </c:pt>
                <c:pt idx="10">
                  <c:v>6</c:v>
                </c:pt>
                <c:pt idx="11">
                  <c:v>6</c:v>
                </c:pt>
                <c:pt idx="12">
                  <c:v>6</c:v>
                </c:pt>
                <c:pt idx="13">
                  <c:v>4</c:v>
                </c:pt>
                <c:pt idx="14">
                  <c:v>2</c:v>
                </c:pt>
                <c:pt idx="15">
                  <c:v>5</c:v>
                </c:pt>
                <c:pt idx="16">
                  <c:v>4</c:v>
                </c:pt>
                <c:pt idx="17">
                  <c:v>3</c:v>
                </c:pt>
                <c:pt idx="18">
                  <c:v>6</c:v>
                </c:pt>
                <c:pt idx="19">
                  <c:v>1</c:v>
                </c:pt>
                <c:pt idx="20">
                  <c:v>2</c:v>
                </c:pt>
                <c:pt idx="21">
                  <c:v>1</c:v>
                </c:pt>
                <c:pt idx="22">
                  <c:v>3</c:v>
                </c:pt>
                <c:pt idx="23">
                  <c:v>2</c:v>
                </c:pt>
                <c:pt idx="24">
                  <c:v>4</c:v>
                </c:pt>
                <c:pt idx="25">
                  <c:v>1</c:v>
                </c:pt>
                <c:pt idx="26">
                  <c:v>3</c:v>
                </c:pt>
                <c:pt idx="27">
                  <c:v>2</c:v>
                </c:pt>
                <c:pt idx="28">
                  <c:v>3</c:v>
                </c:pt>
                <c:pt idx="29">
                  <c:v>2</c:v>
                </c:pt>
                <c:pt idx="30">
                  <c:v>0</c:v>
                </c:pt>
                <c:pt idx="31">
                  <c:v>2</c:v>
                </c:pt>
                <c:pt idx="32">
                  <c:v>0</c:v>
                </c:pt>
                <c:pt idx="33">
                  <c:v>3</c:v>
                </c:pt>
                <c:pt idx="34">
                  <c:v>2</c:v>
                </c:pt>
                <c:pt idx="35">
                  <c:v>5</c:v>
                </c:pt>
                <c:pt idx="36">
                  <c:v>2</c:v>
                </c:pt>
                <c:pt idx="37">
                  <c:v>3</c:v>
                </c:pt>
                <c:pt idx="38">
                  <c:v>1</c:v>
                </c:pt>
                <c:pt idx="39">
                  <c:v>2</c:v>
                </c:pt>
                <c:pt idx="40">
                  <c:v>1</c:v>
                </c:pt>
                <c:pt idx="41">
                  <c:v>0</c:v>
                </c:pt>
                <c:pt idx="42">
                  <c:v>0</c:v>
                </c:pt>
                <c:pt idx="43">
                  <c:v>0</c:v>
                </c:pt>
                <c:pt idx="44">
                  <c:v>1</c:v>
                </c:pt>
                <c:pt idx="45">
                  <c:v>1</c:v>
                </c:pt>
                <c:pt idx="46">
                  <c:v>1</c:v>
                </c:pt>
                <c:pt idx="47">
                  <c:v>1</c:v>
                </c:pt>
                <c:pt idx="48">
                  <c:v>4</c:v>
                </c:pt>
                <c:pt idx="49">
                  <c:v>1</c:v>
                </c:pt>
                <c:pt idx="50">
                  <c:v>0</c:v>
                </c:pt>
                <c:pt idx="51">
                  <c:v>0</c:v>
                </c:pt>
                <c:pt idx="52">
                  <c:v>0</c:v>
                </c:pt>
                <c:pt idx="5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0C7-412B-B3BB-6AD8B577B8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792016072"/>
        <c:axId val="792014760"/>
      </c:barChart>
      <c:catAx>
        <c:axId val="7920160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792014760"/>
        <c:crosses val="autoZero"/>
        <c:auto val="1"/>
        <c:lblAlgn val="ctr"/>
        <c:lblOffset val="100"/>
        <c:noMultiLvlLbl val="0"/>
      </c:catAx>
      <c:valAx>
        <c:axId val="7920147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ja-JP"/>
          </a:p>
        </c:txPr>
        <c:crossAx val="792016072"/>
        <c:crosses val="autoZero"/>
        <c:crossBetween val="between"/>
      </c:valAx>
      <c:spPr>
        <a:noFill/>
        <a:ln>
          <a:solidFill>
            <a:schemeClr val="tx1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F128-C363-4C69-8895-930FA1796450}" type="datetimeFigureOut">
              <a:rPr kumimoji="1" lang="ja-JP" altLang="en-US" smtClean="0"/>
              <a:t>2024/1/12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197B-0502-4C98-931D-728589A4B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3829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F128-C363-4C69-8895-930FA1796450}" type="datetimeFigureOut">
              <a:rPr kumimoji="1" lang="ja-JP" altLang="en-US" smtClean="0"/>
              <a:t>2024/1/12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197B-0502-4C98-931D-728589A4B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6136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F128-C363-4C69-8895-930FA1796450}" type="datetimeFigureOut">
              <a:rPr kumimoji="1" lang="ja-JP" altLang="en-US" smtClean="0"/>
              <a:t>2024/1/12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197B-0502-4C98-931D-728589A4B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1857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F128-C363-4C69-8895-930FA1796450}" type="datetimeFigureOut">
              <a:rPr kumimoji="1" lang="ja-JP" altLang="en-US" smtClean="0"/>
              <a:t>2024/1/12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197B-0502-4C98-931D-728589A4B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731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F128-C363-4C69-8895-930FA1796450}" type="datetimeFigureOut">
              <a:rPr kumimoji="1" lang="ja-JP" altLang="en-US" smtClean="0"/>
              <a:t>2024/1/12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197B-0502-4C98-931D-728589A4B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5921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F128-C363-4C69-8895-930FA1796450}" type="datetimeFigureOut">
              <a:rPr kumimoji="1" lang="ja-JP" altLang="en-US" smtClean="0"/>
              <a:t>2024/1/12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197B-0502-4C98-931D-728589A4B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16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F128-C363-4C69-8895-930FA1796450}" type="datetimeFigureOut">
              <a:rPr kumimoji="1" lang="ja-JP" altLang="en-US" smtClean="0"/>
              <a:t>2024/1/12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197B-0502-4C98-931D-728589A4B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271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F128-C363-4C69-8895-930FA1796450}" type="datetimeFigureOut">
              <a:rPr kumimoji="1" lang="ja-JP" altLang="en-US" smtClean="0"/>
              <a:t>2024/1/12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197B-0502-4C98-931D-728589A4B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185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F128-C363-4C69-8895-930FA1796450}" type="datetimeFigureOut">
              <a:rPr kumimoji="1" lang="ja-JP" altLang="en-US" smtClean="0"/>
              <a:t>2024/1/12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197B-0502-4C98-931D-728589A4B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04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F128-C363-4C69-8895-930FA1796450}" type="datetimeFigureOut">
              <a:rPr kumimoji="1" lang="ja-JP" altLang="en-US" smtClean="0"/>
              <a:t>2024/1/12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197B-0502-4C98-931D-728589A4B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1021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DF128-C363-4C69-8895-930FA1796450}" type="datetimeFigureOut">
              <a:rPr kumimoji="1" lang="ja-JP" altLang="en-US" smtClean="0"/>
              <a:t>2024/1/12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92197B-0502-4C98-931D-728589A4B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448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3DF128-C363-4C69-8895-930FA1796450}" type="datetimeFigureOut">
              <a:rPr kumimoji="1" lang="ja-JP" altLang="en-US" smtClean="0"/>
              <a:t>2024/1/12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92197B-0502-4C98-931D-728589A4BE9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0937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テキスト ボックス 2">
            <a:extLst>
              <a:ext uri="{FF2B5EF4-FFF2-40B4-BE49-F238E27FC236}">
                <a16:creationId xmlns:a16="http://schemas.microsoft.com/office/drawing/2014/main" id="{B6C5F252-7E38-4098-9277-B95EF5F73C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14" y="231984"/>
            <a:ext cx="11559653" cy="6822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2000" dirty="0"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Fig. S1. Activities of the Antimicrobial Stewardship Team (AST) before and after the introduction of </a:t>
            </a:r>
            <a:r>
              <a:rPr lang="en-US" altLang="ja-JP" sz="2000" dirty="0"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the </a:t>
            </a:r>
            <a:r>
              <a:rPr lang="en-US" altLang="ja-JP" sz="2000" dirty="0"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collaborative system.</a:t>
            </a:r>
          </a:p>
        </p:txBody>
      </p:sp>
      <p:sp>
        <p:nvSpPr>
          <p:cNvPr id="61" name="四角形: 角を丸くする 60">
            <a:extLst>
              <a:ext uri="{FF2B5EF4-FFF2-40B4-BE49-F238E27FC236}">
                <a16:creationId xmlns:a16="http://schemas.microsoft.com/office/drawing/2014/main" id="{E2F62479-A446-420D-A5A5-C63222752172}"/>
              </a:ext>
            </a:extLst>
          </p:cNvPr>
          <p:cNvSpPr/>
          <p:nvPr/>
        </p:nvSpPr>
        <p:spPr>
          <a:xfrm>
            <a:off x="2768091" y="1615830"/>
            <a:ext cx="1362001" cy="823324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5CE7C848-4CCB-487D-8B4E-6849C9CDFADA}"/>
              </a:ext>
            </a:extLst>
          </p:cNvPr>
          <p:cNvSpPr txBox="1"/>
          <p:nvPr/>
        </p:nvSpPr>
        <p:spPr>
          <a:xfrm>
            <a:off x="2661489" y="1664683"/>
            <a:ext cx="1539055" cy="716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Attending Physician</a:t>
            </a:r>
            <a:endParaRPr lang="ja-JP" altLang="en-US" sz="20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D6FA06A2-5D0C-4CF7-AC67-AC22C2BE848B}"/>
              </a:ext>
            </a:extLst>
          </p:cNvPr>
          <p:cNvSpPr txBox="1"/>
          <p:nvPr/>
        </p:nvSpPr>
        <p:spPr>
          <a:xfrm>
            <a:off x="6725921" y="2392478"/>
            <a:ext cx="1120490" cy="398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AST</a:t>
            </a:r>
            <a:endParaRPr lang="ja-JP" altLang="en-US" sz="20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64" name="四角形: 角を丸くする 63">
            <a:extLst>
              <a:ext uri="{FF2B5EF4-FFF2-40B4-BE49-F238E27FC236}">
                <a16:creationId xmlns:a16="http://schemas.microsoft.com/office/drawing/2014/main" id="{386EBC86-D7D4-4505-8A9C-B79F13088861}"/>
              </a:ext>
            </a:extLst>
          </p:cNvPr>
          <p:cNvSpPr/>
          <p:nvPr/>
        </p:nvSpPr>
        <p:spPr>
          <a:xfrm>
            <a:off x="6604361" y="2335179"/>
            <a:ext cx="1377363" cy="518669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D33C03A1-C88A-470A-879F-5222B6990A9E}"/>
              </a:ext>
            </a:extLst>
          </p:cNvPr>
          <p:cNvCxnSpPr>
            <a:cxnSpLocks/>
          </p:cNvCxnSpPr>
          <p:nvPr/>
        </p:nvCxnSpPr>
        <p:spPr>
          <a:xfrm flipH="1" flipV="1">
            <a:off x="4267840" y="2174509"/>
            <a:ext cx="1946001" cy="26278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F9B08720-77E5-4204-BA6E-3ED08A6285BE}"/>
              </a:ext>
            </a:extLst>
          </p:cNvPr>
          <p:cNvCxnSpPr>
            <a:cxnSpLocks/>
          </p:cNvCxnSpPr>
          <p:nvPr/>
        </p:nvCxnSpPr>
        <p:spPr>
          <a:xfrm>
            <a:off x="4327059" y="1772236"/>
            <a:ext cx="197075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EF1E34C8-78DC-4BB2-B1BA-E101CB62819B}"/>
              </a:ext>
            </a:extLst>
          </p:cNvPr>
          <p:cNvSpPr txBox="1"/>
          <p:nvPr/>
        </p:nvSpPr>
        <p:spPr>
          <a:xfrm>
            <a:off x="4097986" y="1228950"/>
            <a:ext cx="22857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1. Prescription of carbapenem </a:t>
            </a:r>
            <a:r>
              <a:rPr lang="en-US" altLang="ja-JP" sz="1200" kern="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</a:t>
            </a:r>
            <a:r>
              <a:rPr lang="en-US" altLang="ja-JP" sz="1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ntibiotics</a:t>
            </a:r>
            <a:endParaRPr lang="ja-JP" altLang="en-US" sz="12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id="{9E24F2AD-4ED8-4284-9CD8-235FDED87EB3}"/>
              </a:ext>
            </a:extLst>
          </p:cNvPr>
          <p:cNvSpPr txBox="1"/>
          <p:nvPr/>
        </p:nvSpPr>
        <p:spPr>
          <a:xfrm>
            <a:off x="3589854" y="2485880"/>
            <a:ext cx="280791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2. AST provides feedback to attending physicians based on a weekly list of inappropriate cases</a:t>
            </a:r>
            <a:endParaRPr lang="ja-JP" altLang="en-US" sz="12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F6B3F06-3245-4597-867C-A28CEFB99491}"/>
              </a:ext>
            </a:extLst>
          </p:cNvPr>
          <p:cNvSpPr txBox="1"/>
          <p:nvPr/>
        </p:nvSpPr>
        <p:spPr>
          <a:xfrm>
            <a:off x="6734719" y="1568610"/>
            <a:ext cx="1120490" cy="398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Patient</a:t>
            </a:r>
            <a:endParaRPr lang="ja-JP" altLang="en-US" sz="20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40" name="四角形: 角を丸くする 39">
            <a:extLst>
              <a:ext uri="{FF2B5EF4-FFF2-40B4-BE49-F238E27FC236}">
                <a16:creationId xmlns:a16="http://schemas.microsoft.com/office/drawing/2014/main" id="{00DA53BC-AF3F-404E-BCAB-AAD4A7CA9E28}"/>
              </a:ext>
            </a:extLst>
          </p:cNvPr>
          <p:cNvSpPr/>
          <p:nvPr/>
        </p:nvSpPr>
        <p:spPr>
          <a:xfrm>
            <a:off x="6619724" y="1505597"/>
            <a:ext cx="1362000" cy="591884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22EDBAAD-8C1E-4244-9EFE-137581C9C478}"/>
              </a:ext>
            </a:extLst>
          </p:cNvPr>
          <p:cNvSpPr/>
          <p:nvPr/>
        </p:nvSpPr>
        <p:spPr>
          <a:xfrm>
            <a:off x="2768091" y="3914872"/>
            <a:ext cx="1362001" cy="823324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1940CD63-E399-4F4A-B7C8-94A765B3E6A8}"/>
              </a:ext>
            </a:extLst>
          </p:cNvPr>
          <p:cNvSpPr txBox="1"/>
          <p:nvPr/>
        </p:nvSpPr>
        <p:spPr>
          <a:xfrm>
            <a:off x="6999918" y="6117364"/>
            <a:ext cx="2493622" cy="398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AST Pharmacist</a:t>
            </a:r>
            <a:endParaRPr lang="ja-JP" altLang="en-US" sz="20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50" name="四角形: 角を丸くする 49">
            <a:extLst>
              <a:ext uri="{FF2B5EF4-FFF2-40B4-BE49-F238E27FC236}">
                <a16:creationId xmlns:a16="http://schemas.microsoft.com/office/drawing/2014/main" id="{787DAF69-238F-4208-A0BF-E8E57ACAF8AD}"/>
              </a:ext>
            </a:extLst>
          </p:cNvPr>
          <p:cNvSpPr/>
          <p:nvPr/>
        </p:nvSpPr>
        <p:spPr>
          <a:xfrm>
            <a:off x="6656407" y="6026671"/>
            <a:ext cx="3219843" cy="546879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1" name="直線矢印コネクタ 50">
            <a:extLst>
              <a:ext uri="{FF2B5EF4-FFF2-40B4-BE49-F238E27FC236}">
                <a16:creationId xmlns:a16="http://schemas.microsoft.com/office/drawing/2014/main" id="{5CFA7A79-1C0A-4499-978E-972120392E85}"/>
              </a:ext>
            </a:extLst>
          </p:cNvPr>
          <p:cNvCxnSpPr>
            <a:cxnSpLocks/>
          </p:cNvCxnSpPr>
          <p:nvPr/>
        </p:nvCxnSpPr>
        <p:spPr>
          <a:xfrm flipH="1" flipV="1">
            <a:off x="4267840" y="4473552"/>
            <a:ext cx="2029978" cy="33830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矢印コネクタ 51">
            <a:extLst>
              <a:ext uri="{FF2B5EF4-FFF2-40B4-BE49-F238E27FC236}">
                <a16:creationId xmlns:a16="http://schemas.microsoft.com/office/drawing/2014/main" id="{94C02627-E783-42A1-AD4E-4FA5DE12FEA4}"/>
              </a:ext>
            </a:extLst>
          </p:cNvPr>
          <p:cNvCxnSpPr>
            <a:cxnSpLocks/>
          </p:cNvCxnSpPr>
          <p:nvPr/>
        </p:nvCxnSpPr>
        <p:spPr>
          <a:xfrm>
            <a:off x="4327059" y="4071277"/>
            <a:ext cx="1970759" cy="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38A8EF5-CF91-46AF-8154-E22831EFEAF2}"/>
              </a:ext>
            </a:extLst>
          </p:cNvPr>
          <p:cNvSpPr txBox="1"/>
          <p:nvPr/>
        </p:nvSpPr>
        <p:spPr>
          <a:xfrm>
            <a:off x="5455472" y="5413005"/>
            <a:ext cx="13619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2. Case lists are compiled daily</a:t>
            </a:r>
            <a:endParaRPr lang="ja-JP" altLang="en-US" sz="12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59" name="四角形: 角を丸くする 58">
            <a:extLst>
              <a:ext uri="{FF2B5EF4-FFF2-40B4-BE49-F238E27FC236}">
                <a16:creationId xmlns:a16="http://schemas.microsoft.com/office/drawing/2014/main" id="{E029EC09-03AE-45D5-97E5-BC4510D71C73}"/>
              </a:ext>
            </a:extLst>
          </p:cNvPr>
          <p:cNvSpPr/>
          <p:nvPr/>
        </p:nvSpPr>
        <p:spPr>
          <a:xfrm>
            <a:off x="6604360" y="3763078"/>
            <a:ext cx="1362000" cy="518667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0" name="四角形: 角を丸くする 59">
            <a:extLst>
              <a:ext uri="{FF2B5EF4-FFF2-40B4-BE49-F238E27FC236}">
                <a16:creationId xmlns:a16="http://schemas.microsoft.com/office/drawing/2014/main" id="{6853FCB9-0008-470F-8F55-41376F2BE6E1}"/>
              </a:ext>
            </a:extLst>
          </p:cNvPr>
          <p:cNvSpPr/>
          <p:nvPr/>
        </p:nvSpPr>
        <p:spPr>
          <a:xfrm>
            <a:off x="6636807" y="4438791"/>
            <a:ext cx="3219844" cy="782160"/>
          </a:xfrm>
          <a:prstGeom prst="roundRect">
            <a:avLst/>
          </a:prstGeom>
          <a:noFill/>
          <a:ln w="762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9" name="テキスト ボックス 68">
            <a:extLst>
              <a:ext uri="{FF2B5EF4-FFF2-40B4-BE49-F238E27FC236}">
                <a16:creationId xmlns:a16="http://schemas.microsoft.com/office/drawing/2014/main" id="{C7D4E39B-C26F-4042-80BA-B1839A395354}"/>
              </a:ext>
            </a:extLst>
          </p:cNvPr>
          <p:cNvSpPr txBox="1"/>
          <p:nvPr/>
        </p:nvSpPr>
        <p:spPr>
          <a:xfrm>
            <a:off x="6830522" y="4475396"/>
            <a:ext cx="2815313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000" kern="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W</a:t>
            </a:r>
            <a:r>
              <a:rPr lang="en-US" altLang="ja-JP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ard-Based </a:t>
            </a:r>
            <a:r>
              <a:rPr lang="en-US" altLang="ja-JP" sz="2000" kern="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C</a:t>
            </a:r>
            <a:r>
              <a:rPr lang="en-US" altLang="ja-JP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linical </a:t>
            </a:r>
            <a:r>
              <a:rPr lang="en-US" altLang="ja-JP" sz="2000" kern="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P</a:t>
            </a:r>
            <a:r>
              <a:rPr lang="en-US" altLang="ja-JP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harmacist</a:t>
            </a:r>
            <a:endParaRPr lang="ja-JP" altLang="en-US" sz="20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cxnSp>
        <p:nvCxnSpPr>
          <p:cNvPr id="70" name="直線矢印コネクタ 69">
            <a:extLst>
              <a:ext uri="{FF2B5EF4-FFF2-40B4-BE49-F238E27FC236}">
                <a16:creationId xmlns:a16="http://schemas.microsoft.com/office/drawing/2014/main" id="{FBF7E534-B7C6-4F22-BAB6-B46E969A7EFC}"/>
              </a:ext>
            </a:extLst>
          </p:cNvPr>
          <p:cNvCxnSpPr>
            <a:cxnSpLocks/>
          </p:cNvCxnSpPr>
          <p:nvPr/>
        </p:nvCxnSpPr>
        <p:spPr>
          <a:xfrm>
            <a:off x="7510887" y="5321550"/>
            <a:ext cx="0" cy="605592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48CE32FE-BB8A-4503-83D9-C0F7BC8F05A5}"/>
              </a:ext>
            </a:extLst>
          </p:cNvPr>
          <p:cNvCxnSpPr>
            <a:cxnSpLocks/>
          </p:cNvCxnSpPr>
          <p:nvPr/>
        </p:nvCxnSpPr>
        <p:spPr>
          <a:xfrm flipV="1">
            <a:off x="7058574" y="5322574"/>
            <a:ext cx="0" cy="60456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FC0ECB9D-6A08-4020-8C3C-E86C45D09157}"/>
              </a:ext>
            </a:extLst>
          </p:cNvPr>
          <p:cNvSpPr txBox="1"/>
          <p:nvPr/>
        </p:nvSpPr>
        <p:spPr>
          <a:xfrm>
            <a:off x="7751991" y="5317689"/>
            <a:ext cx="246006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3. Compare recommendations with actual prescriptions for carbapenem antibiotics</a:t>
            </a:r>
            <a:endParaRPr lang="ja-JP" altLang="en-US" sz="12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cxnSp>
        <p:nvCxnSpPr>
          <p:cNvPr id="73" name="直線矢印コネクタ 72">
            <a:extLst>
              <a:ext uri="{FF2B5EF4-FFF2-40B4-BE49-F238E27FC236}">
                <a16:creationId xmlns:a16="http://schemas.microsoft.com/office/drawing/2014/main" id="{F62F3B3D-4FB6-4249-A95D-36E82A977CFC}"/>
              </a:ext>
            </a:extLst>
          </p:cNvPr>
          <p:cNvCxnSpPr>
            <a:cxnSpLocks/>
          </p:cNvCxnSpPr>
          <p:nvPr/>
        </p:nvCxnSpPr>
        <p:spPr>
          <a:xfrm flipV="1">
            <a:off x="7667644" y="5322574"/>
            <a:ext cx="0" cy="604568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DB2D8377-B3CE-41AF-91F2-D68EA09CD4E9}"/>
              </a:ext>
            </a:extLst>
          </p:cNvPr>
          <p:cNvSpPr txBox="1"/>
          <p:nvPr/>
        </p:nvSpPr>
        <p:spPr>
          <a:xfrm>
            <a:off x="4464738" y="4767173"/>
            <a:ext cx="169539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4. Feedback for inappropriate cases</a:t>
            </a:r>
            <a:endParaRPr lang="ja-JP" altLang="en-US" sz="12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id="{3A6325EC-4736-4C6E-AB11-F889BBF26645}"/>
              </a:ext>
            </a:extLst>
          </p:cNvPr>
          <p:cNvCxnSpPr/>
          <p:nvPr/>
        </p:nvCxnSpPr>
        <p:spPr>
          <a:xfrm>
            <a:off x="2040522" y="3307442"/>
            <a:ext cx="85269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直線コネクタ 75">
            <a:extLst>
              <a:ext uri="{FF2B5EF4-FFF2-40B4-BE49-F238E27FC236}">
                <a16:creationId xmlns:a16="http://schemas.microsoft.com/office/drawing/2014/main" id="{8BFE7FAE-C649-4535-BB41-AD5FA6A3D4F8}"/>
              </a:ext>
            </a:extLst>
          </p:cNvPr>
          <p:cNvCxnSpPr/>
          <p:nvPr/>
        </p:nvCxnSpPr>
        <p:spPr>
          <a:xfrm>
            <a:off x="2034356" y="1047060"/>
            <a:ext cx="85269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直線コネクタ 76">
            <a:extLst>
              <a:ext uri="{FF2B5EF4-FFF2-40B4-BE49-F238E27FC236}">
                <a16:creationId xmlns:a16="http://schemas.microsoft.com/office/drawing/2014/main" id="{5228742A-14D8-43B3-8819-1463EA7C9DCD}"/>
              </a:ext>
            </a:extLst>
          </p:cNvPr>
          <p:cNvCxnSpPr/>
          <p:nvPr/>
        </p:nvCxnSpPr>
        <p:spPr>
          <a:xfrm>
            <a:off x="1886652" y="6729687"/>
            <a:ext cx="85269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5CD0699-2462-4253-AD5B-9700960662B3}"/>
              </a:ext>
            </a:extLst>
          </p:cNvPr>
          <p:cNvSpPr txBox="1"/>
          <p:nvPr/>
        </p:nvSpPr>
        <p:spPr>
          <a:xfrm>
            <a:off x="1886652" y="1017278"/>
            <a:ext cx="170320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200" b="1" u="sng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Pre-Collaborative System Introduction</a:t>
            </a:r>
            <a:endParaRPr lang="ja-JP" altLang="en-US" sz="1200" b="1" u="sng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3D88BC2E-74A4-4B6B-82C7-2AF5035E761A}"/>
              </a:ext>
            </a:extLst>
          </p:cNvPr>
          <p:cNvSpPr txBox="1"/>
          <p:nvPr/>
        </p:nvSpPr>
        <p:spPr>
          <a:xfrm>
            <a:off x="1904119" y="3321813"/>
            <a:ext cx="168573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zh-TW" sz="1200" b="1" u="sng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Post-Collaborative System Introduction</a:t>
            </a:r>
            <a:endParaRPr lang="ja-JP" altLang="en-US" sz="1200" b="1" u="sng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84010BE9-ADD4-4E8E-851D-137C77828881}"/>
              </a:ext>
            </a:extLst>
          </p:cNvPr>
          <p:cNvSpPr txBox="1"/>
          <p:nvPr/>
        </p:nvSpPr>
        <p:spPr>
          <a:xfrm>
            <a:off x="2667249" y="3966523"/>
            <a:ext cx="1539055" cy="7164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Attending Physician</a:t>
            </a:r>
            <a:endParaRPr lang="ja-JP" altLang="en-US" sz="20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15E357F5-A278-468F-8224-180A5300B293}"/>
              </a:ext>
            </a:extLst>
          </p:cNvPr>
          <p:cNvSpPr txBox="1"/>
          <p:nvPr/>
        </p:nvSpPr>
        <p:spPr>
          <a:xfrm>
            <a:off x="6708122" y="3820444"/>
            <a:ext cx="1120490" cy="3980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altLang="ja-JP" sz="20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Patient</a:t>
            </a:r>
            <a:endParaRPr lang="ja-JP" altLang="en-US" sz="20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90BFF45F-59D6-401E-96D5-914D67BB034C}"/>
              </a:ext>
            </a:extLst>
          </p:cNvPr>
          <p:cNvSpPr txBox="1"/>
          <p:nvPr/>
        </p:nvSpPr>
        <p:spPr>
          <a:xfrm>
            <a:off x="4112058" y="3489341"/>
            <a:ext cx="228570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1. Prescription of carbapenem </a:t>
            </a:r>
            <a:r>
              <a:rPr lang="en-US" altLang="ja-JP" sz="1200" kern="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a</a:t>
            </a:r>
            <a:r>
              <a:rPr lang="en-US" altLang="ja-JP" sz="1200" kern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ntibiotics</a:t>
            </a:r>
            <a:endParaRPr lang="ja-JP" altLang="en-US" sz="1200" dirty="0">
              <a:latin typeface="Arial" panose="020B0604020202020204" pitchFamily="34" charset="0"/>
              <a:ea typeface="ＭＳ ゴシック" panose="020B0609070205080204" pitchFamily="49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5397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2359E70-7D4C-1DA1-9DAD-0B07EA559D28}"/>
              </a:ext>
            </a:extLst>
          </p:cNvPr>
          <p:cNvSpPr txBox="1"/>
          <p:nvPr/>
        </p:nvSpPr>
        <p:spPr>
          <a:xfrm>
            <a:off x="1254642" y="3122549"/>
            <a:ext cx="4161542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MEPM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 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781/820 cases</a:t>
            </a:r>
          </a:p>
          <a:p>
            <a:pPr algn="ctr"/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DRPM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   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23/820 cases</a:t>
            </a:r>
          </a:p>
          <a:p>
            <a:pPr algn="ctr"/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IPM/CS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 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16/820 cases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A0D0389-521F-E548-73E2-7A1C9B48511C}"/>
              </a:ext>
            </a:extLst>
          </p:cNvPr>
          <p:cNvSpPr txBox="1"/>
          <p:nvPr/>
        </p:nvSpPr>
        <p:spPr>
          <a:xfrm>
            <a:off x="6270355" y="3106274"/>
            <a:ext cx="4066445" cy="92333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MEPM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 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1406/1495 cases</a:t>
            </a:r>
          </a:p>
          <a:p>
            <a:pPr algn="ctr"/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DRPM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     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30/1495 cases</a:t>
            </a:r>
          </a:p>
          <a:p>
            <a:pPr algn="ctr"/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IPM/CS</a:t>
            </a:r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　   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59/1495 cases</a:t>
            </a:r>
          </a:p>
        </p:txBody>
      </p: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A687C1A1-0740-D3E3-A274-7FF9E102ECC9}"/>
              </a:ext>
            </a:extLst>
          </p:cNvPr>
          <p:cNvCxnSpPr>
            <a:cxnSpLocks/>
          </p:cNvCxnSpPr>
          <p:nvPr/>
        </p:nvCxnSpPr>
        <p:spPr>
          <a:xfrm flipH="1">
            <a:off x="5071734" y="2221750"/>
            <a:ext cx="145038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FACD8F02-8F60-5773-6D10-D0C615ABFF7E}"/>
              </a:ext>
            </a:extLst>
          </p:cNvPr>
          <p:cNvCxnSpPr>
            <a:cxnSpLocks/>
          </p:cNvCxnSpPr>
          <p:nvPr/>
        </p:nvCxnSpPr>
        <p:spPr>
          <a:xfrm>
            <a:off x="6522986" y="2211376"/>
            <a:ext cx="0" cy="22592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>
            <a:extLst>
              <a:ext uri="{FF2B5EF4-FFF2-40B4-BE49-F238E27FC236}">
                <a16:creationId xmlns:a16="http://schemas.microsoft.com/office/drawing/2014/main" id="{D80835DC-1A68-92D9-B34C-BB86F3F7FDBF}"/>
              </a:ext>
            </a:extLst>
          </p:cNvPr>
          <p:cNvCxnSpPr>
            <a:cxnSpLocks/>
          </p:cNvCxnSpPr>
          <p:nvPr/>
        </p:nvCxnSpPr>
        <p:spPr>
          <a:xfrm>
            <a:off x="5080149" y="2210962"/>
            <a:ext cx="0" cy="2397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8D85C0C3-30D0-F8CE-96E8-74507047CB57}"/>
              </a:ext>
            </a:extLst>
          </p:cNvPr>
          <p:cNvCxnSpPr>
            <a:cxnSpLocks/>
          </p:cNvCxnSpPr>
          <p:nvPr/>
        </p:nvCxnSpPr>
        <p:spPr>
          <a:xfrm>
            <a:off x="5796924" y="2018476"/>
            <a:ext cx="6780" cy="20064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DB08D52C-6502-468B-9EA8-771EF967BF3F}"/>
              </a:ext>
            </a:extLst>
          </p:cNvPr>
          <p:cNvSpPr txBox="1"/>
          <p:nvPr/>
        </p:nvSpPr>
        <p:spPr>
          <a:xfrm>
            <a:off x="1257048" y="1660092"/>
            <a:ext cx="9079752" cy="369332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Number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of prescriptions for carbapenem antibiotics 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Kagawa University Hospital: 2315 cases</a:t>
            </a: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B9439A27-D3E2-4ECF-8464-FD1D8D180D4E}"/>
              </a:ext>
            </a:extLst>
          </p:cNvPr>
          <p:cNvSpPr txBox="1"/>
          <p:nvPr/>
        </p:nvSpPr>
        <p:spPr>
          <a:xfrm>
            <a:off x="1257048" y="2464342"/>
            <a:ext cx="4154924" cy="646331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Pre-Collaborative System Introduction (January 2016 to June 2018)</a:t>
            </a: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4EC1D81-3E8E-487F-B994-8CCD7B494BF9}"/>
              </a:ext>
            </a:extLst>
          </p:cNvPr>
          <p:cNvSpPr txBox="1"/>
          <p:nvPr/>
        </p:nvSpPr>
        <p:spPr>
          <a:xfrm>
            <a:off x="6278379" y="2452616"/>
            <a:ext cx="4058422" cy="646331"/>
          </a:xfrm>
          <a:prstGeom prst="rect">
            <a:avLst/>
          </a:prstGeom>
          <a:solidFill>
            <a:schemeClr val="bg2"/>
          </a:solidFill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Post-Collaborative System Introduction (July 2018 to December 2022)</a:t>
            </a:r>
          </a:p>
        </p:txBody>
      </p:sp>
      <p:sp>
        <p:nvSpPr>
          <p:cNvPr id="2" name="テキスト ボックス 2">
            <a:extLst>
              <a:ext uri="{FF2B5EF4-FFF2-40B4-BE49-F238E27FC236}">
                <a16:creationId xmlns:a16="http://schemas.microsoft.com/office/drawing/2014/main" id="{110725DE-E14C-95D1-0FE0-145F0A3042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014" y="231984"/>
            <a:ext cx="11559653" cy="68222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altLang="ja-JP" sz="2000" dirty="0"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Fig. S2. Flowchart of study subjects.</a:t>
            </a:r>
          </a:p>
        </p:txBody>
      </p:sp>
    </p:spTree>
    <p:extLst>
      <p:ext uri="{BB962C8B-B14F-4D97-AF65-F5344CB8AC3E}">
        <p14:creationId xmlns:p14="http://schemas.microsoft.com/office/powerpoint/2010/main" val="4075419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625801C-FFA7-40B3-9817-8FFE0BAAC7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5967485"/>
              </p:ext>
            </p:extLst>
          </p:nvPr>
        </p:nvGraphicFramePr>
        <p:xfrm>
          <a:off x="1737360" y="1271847"/>
          <a:ext cx="8761615" cy="43641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AB700C-F400-45EB-BEBF-76DE78614066}"/>
              </a:ext>
            </a:extLst>
          </p:cNvPr>
          <p:cNvSpPr txBox="1"/>
          <p:nvPr/>
        </p:nvSpPr>
        <p:spPr>
          <a:xfrm>
            <a:off x="2258984" y="5896094"/>
            <a:ext cx="296972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■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Accepted interventions</a:t>
            </a:r>
            <a:endParaRPr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D571F8F-F1BD-42B5-BBA4-CC83119A3205}"/>
              </a:ext>
            </a:extLst>
          </p:cNvPr>
          <p:cNvSpPr txBox="1"/>
          <p:nvPr/>
        </p:nvSpPr>
        <p:spPr>
          <a:xfrm>
            <a:off x="2258984" y="6340825"/>
            <a:ext cx="341860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□</a:t>
            </a:r>
            <a:r>
              <a:rPr lang="en-US" altLang="ja-JP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Non-accepted interventions</a:t>
            </a:r>
            <a:endParaRPr lang="ja-JP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BE1981E5-DD93-4366-B9C0-F92A37326B3C}"/>
              </a:ext>
            </a:extLst>
          </p:cNvPr>
          <p:cNvSpPr txBox="1"/>
          <p:nvPr/>
        </p:nvSpPr>
        <p:spPr>
          <a:xfrm>
            <a:off x="1040674" y="284774"/>
            <a:ext cx="1051995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2000" dirty="0"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Fig. S3.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number of direct pharmacist feedback in enhancing carbapenem dosing optimization</a:t>
            </a:r>
            <a:endParaRPr lang="ja-JP" alt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9684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2d571ce-5d5e-4577-851b-36fe2b87e29c" xsi:nil="true"/>
    <lcf76f155ced4ddcb4097134ff3c332f xmlns="7805362c-7fb7-47ff-9049-83b2c46e6485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935350FB4524AA9B0551AC744F54C" ma:contentTypeVersion="18" ma:contentTypeDescription="Create a new document." ma:contentTypeScope="" ma:versionID="5d2d8db6fea1d1812808fd55738c9f69">
  <xsd:schema xmlns:xsd="http://www.w3.org/2001/XMLSchema" xmlns:xs="http://www.w3.org/2001/XMLSchema" xmlns:p="http://schemas.microsoft.com/office/2006/metadata/properties" xmlns:ns2="7805362c-7fb7-47ff-9049-83b2c46e6485" xmlns:ns3="22d571ce-5d5e-4577-851b-36fe2b87e29c" targetNamespace="http://schemas.microsoft.com/office/2006/metadata/properties" ma:root="true" ma:fieldsID="1fde52f5973b0c0dfb47cad0919e8cf1" ns2:_="" ns3:_="">
    <xsd:import namespace="7805362c-7fb7-47ff-9049-83b2c46e6485"/>
    <xsd:import namespace="22d571ce-5d5e-4577-851b-36fe2b87e2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05362c-7fb7-47ff-9049-83b2c46e64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6f95cfc-685b-4d9e-acc9-81b202a9d85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d571ce-5d5e-4577-851b-36fe2b87e29c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ad7e4307-db98-45a2-a7ea-4b20717fe51c}" ma:internalName="TaxCatchAll" ma:showField="CatchAllData" ma:web="22d571ce-5d5e-4577-851b-36fe2b87e2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6B6DBE2-9641-46A2-BBBE-B346006F5D0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12A203-5F4B-4BF2-B794-C857BC058D6F}">
  <ds:schemaRefs>
    <ds:schemaRef ds:uri="http://schemas.microsoft.com/office/2006/metadata/properties"/>
    <ds:schemaRef ds:uri="http://schemas.microsoft.com/office/infopath/2007/PartnerControls"/>
    <ds:schemaRef ds:uri="22d571ce-5d5e-4577-851b-36fe2b87e29c"/>
    <ds:schemaRef ds:uri="7805362c-7fb7-47ff-9049-83b2c46e6485"/>
  </ds:schemaRefs>
</ds:datastoreItem>
</file>

<file path=customXml/itemProps3.xml><?xml version="1.0" encoding="utf-8"?>
<ds:datastoreItem xmlns:ds="http://schemas.openxmlformats.org/officeDocument/2006/customXml" ds:itemID="{A8E9D7AD-E34D-49C8-B923-3366D0A415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05362c-7fb7-47ff-9049-83b2c46e6485"/>
    <ds:schemaRef ds:uri="22d571ce-5d5e-4577-851b-36fe2b87e2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3493</TotalTime>
  <Words>183</Words>
  <Application>Microsoft Office PowerPoint</Application>
  <PresentationFormat>ワイド画面</PresentationFormat>
  <Paragraphs>29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游ゴシック</vt:lpstr>
      <vt:lpstr>游ゴシック Light</vt:lpstr>
      <vt:lpstr>Arial</vt:lpstr>
      <vt:lpstr>Times New Roman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MCNTA250</dc:creator>
  <cp:lastModifiedBy>田井　達也</cp:lastModifiedBy>
  <cp:revision>159</cp:revision>
  <cp:lastPrinted>2023-08-25T04:04:38Z</cp:lastPrinted>
  <dcterms:created xsi:type="dcterms:W3CDTF">2021-03-05T02:25:26Z</dcterms:created>
  <dcterms:modified xsi:type="dcterms:W3CDTF">2024-01-12T05:55:14Z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0x010100A2D935350FB4524AA9B0551AC744F54C</vt:lpwstr>
  </property>
</Properties>
</file>