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 autoAdjust="0"/>
    <p:restoredTop sz="94660"/>
  </p:normalViewPr>
  <p:slideViewPr>
    <p:cSldViewPr snapToGrid="0" showGuides="1">
      <p:cViewPr varScale="1">
        <p:scale>
          <a:sx n="164" d="100"/>
          <a:sy n="164" d="100"/>
        </p:scale>
        <p:origin x="568" y="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9C2FA-5199-F0C9-C714-12DD99CC1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A461A-D7BA-6A9F-5485-A1A1D65DC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287DA-EBFD-3F7C-1922-73B2D1ED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276A2-B980-91A2-3F8E-4C4C5B2B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8260-FFC0-3E9D-35CD-4785A938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498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0B15-B337-CB5B-4921-34DC915A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24BDE-D086-8FBF-A29E-741D3441C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F9AB3-94F7-7C51-A091-FD7732EE4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39641-40CB-2300-86A6-DC3FCDBD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99B9-BE4C-78E0-52F0-69A0873C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53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DAC54D-E602-E672-1A54-9528DB92D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D8EA7-66B8-F646-5140-C26D28633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EC07-354D-69F4-E14B-F47DBF26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FC300-D09B-1F2F-23FF-F69052DE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2836F-1621-1F28-9236-8B4E6CA0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675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DA94-415A-8BEF-C61B-03D69B10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EA17-0E1F-0A0D-20D2-DDD4E46C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38817-60BA-AC74-9580-22376C90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92B1F-0F9D-D36A-FE31-CD394F76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5A24B-7643-22D4-EF69-70B6E466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86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5BD29-78C1-DED3-3ADF-8F1C2F3F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9244C-6B10-082E-69F3-EE01847D1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24EBC-C819-E2AA-D630-26861193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CC9DF-6709-62AE-EC07-DA53D4C75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DD7F3-88EB-549F-5A58-2F8D4CE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058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8D7E-E78B-CD58-9C5A-721FA8E8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1463E-2A4E-90FF-C41F-82B0736C9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7829E-2A42-77FD-BCFC-3E13E0759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D9407-00E3-E710-7A6B-B22E148E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787B19-EE61-D775-D631-D9BC6BE2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BA40F-8B6B-27BC-BC98-B01B1AB7C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657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11299-5E22-4F9B-16E6-5E8F63244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29B4C-B1ED-D836-6567-B5511FBAA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9EF9C-30A1-113B-D13F-E20863306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27696-86A3-7520-BF3F-C89C22083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1B29D-FC06-AC90-3051-D358632F2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691FA-8E6B-8F74-F2E6-6017E2812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542C3-6249-B8AE-A0EE-B1EFEE09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1E34E-EFAD-8CA2-1FA8-D4B36BEC5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791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916AD-FD4C-1A68-1540-A8FB8E42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F410D-D308-12D6-0EBB-8A9B7871F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E1B5F-86E3-1A6A-65EE-1BDF7032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6D5C2-F945-959F-A05F-1C71BBCB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179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3A7391-8897-AE02-AA16-090AD97F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310F0-7331-38B9-FF75-BDB193B8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3508D-4E06-C6C5-D40A-2F17E0366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407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7C07-EAB6-AE00-30D3-6C724FD8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FB98-A34A-BF48-44D3-E830EDF20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C420D-5B01-5572-BF61-087EDA4D0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363E0-EE25-A61C-FFC9-68E2C19C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7D879-E475-20DD-AA7F-EB5074538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B9B3A-D8FF-CD8D-E28A-B97C0C76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5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BC42-AF41-460B-62E6-F05A0F57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23BC3-9D65-7CAA-1654-36B3E0669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61958-AE83-388F-3043-F48E83116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D2BF3-41A8-C94F-16AB-43519AF11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FA04EC-651F-93E6-DCB8-7EC4B441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5AAA5-0393-C466-5E3B-2D4ACFE5F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58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A7E13-A4E4-AFBB-1D61-EC07D223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B9AE0-527C-CB7E-290F-B9A4EBEC2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C7D32-64B1-D85D-A1F7-2D0B1917B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6528-37AA-4DF3-B357-43817DC043DE}" type="datetimeFigureOut">
              <a:rPr lang="en-AU" smtClean="0"/>
              <a:t>24/11/2023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261D1-22DD-C89D-DFEE-3FEB78495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9C63-DC96-B3FB-FCCC-0B1827E74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14067-40EB-4037-A87E-1A017B4386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ilhouette, night sky&#10;&#10;Description automatically generated">
            <a:extLst>
              <a:ext uri="{FF2B5EF4-FFF2-40B4-BE49-F238E27FC236}">
                <a16:creationId xmlns:a16="http://schemas.microsoft.com/office/drawing/2014/main" id="{B726F282-3B0E-4E22-3862-92CFEBE8F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99" y="0"/>
            <a:ext cx="969660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94972-06BB-66DE-4659-A41F58809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7000"/>
                    </a14:imgEffect>
                    <a14:imgEffect>
                      <a14:brightnessContrast bright="1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9358" y="0"/>
            <a:ext cx="9693284" cy="6857999"/>
          </a:xfrm>
          <a:prstGeom prst="rect">
            <a:avLst/>
          </a:pr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5B0EF22-6AFB-7FE5-5944-0B01DB24E849}"/>
              </a:ext>
            </a:extLst>
          </p:cNvPr>
          <p:cNvSpPr/>
          <p:nvPr/>
        </p:nvSpPr>
        <p:spPr>
          <a:xfrm>
            <a:off x="3333464" y="1239015"/>
            <a:ext cx="5587217" cy="3537546"/>
          </a:xfrm>
          <a:prstGeom prst="triangle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7005D-7C4B-EDAE-C089-769E792351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7000"/>
                    </a14:imgEffect>
                    <a14:imgEffect>
                      <a14:brightnessContrast bright="1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083"/>
          <a:stretch/>
        </p:blipFill>
        <p:spPr>
          <a:xfrm>
            <a:off x="1249358" y="2748908"/>
            <a:ext cx="9693283" cy="41090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7D3F0-838D-82AD-61F2-03E74319A58D}"/>
              </a:ext>
            </a:extLst>
          </p:cNvPr>
          <p:cNvSpPr txBox="1"/>
          <p:nvPr/>
        </p:nvSpPr>
        <p:spPr>
          <a:xfrm>
            <a:off x="8195679" y="4664765"/>
            <a:ext cx="112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(c) Bd zoospore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CED23-4D14-488A-2B10-D7D655769447}"/>
              </a:ext>
            </a:extLst>
          </p:cNvPr>
          <p:cNvSpPr txBox="1"/>
          <p:nvPr/>
        </p:nvSpPr>
        <p:spPr>
          <a:xfrm>
            <a:off x="5672537" y="5298091"/>
            <a:ext cx="134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(b) Reservoir host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130B3-E6B9-AC97-602C-BD22A671F62C}"/>
              </a:ext>
            </a:extLst>
          </p:cNvPr>
          <p:cNvSpPr txBox="1"/>
          <p:nvPr/>
        </p:nvSpPr>
        <p:spPr>
          <a:xfrm>
            <a:off x="3948031" y="559187"/>
            <a:ext cx="237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(g) Globalisation</a:t>
            </a:r>
            <a:r>
              <a:rPr lang="en-AU" sz="1200" i="1" dirty="0"/>
              <a:t> – anthropogenic spread of novel pathogens</a:t>
            </a:r>
            <a:endParaRPr lang="en-AU" sz="12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EA83E-9AA5-EF72-3099-33C33528623E}"/>
              </a:ext>
            </a:extLst>
          </p:cNvPr>
          <p:cNvSpPr txBox="1"/>
          <p:nvPr/>
        </p:nvSpPr>
        <p:spPr>
          <a:xfrm>
            <a:off x="7347815" y="407999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Pathogen factors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417FD7-3C68-D8E2-CF1F-48C497745720}"/>
              </a:ext>
            </a:extLst>
          </p:cNvPr>
          <p:cNvSpPr txBox="1"/>
          <p:nvPr/>
        </p:nvSpPr>
        <p:spPr>
          <a:xfrm>
            <a:off x="3702359" y="4725379"/>
            <a:ext cx="65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>
                <a:solidFill>
                  <a:schemeClr val="bg1">
                    <a:lumMod val="85000"/>
                  </a:schemeClr>
                </a:solidFill>
              </a:rPr>
              <a:t>Host skin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7C2B0-68B6-52DE-B809-08AFAE8AE667}"/>
              </a:ext>
            </a:extLst>
          </p:cNvPr>
          <p:cNvSpPr txBox="1"/>
          <p:nvPr/>
        </p:nvSpPr>
        <p:spPr>
          <a:xfrm>
            <a:off x="6918245" y="3470761"/>
            <a:ext cx="859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>
                <a:solidFill>
                  <a:schemeClr val="bg1">
                    <a:lumMod val="50000"/>
                  </a:schemeClr>
                </a:solidFill>
              </a:rPr>
              <a:t>Dead host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50904C-474B-92F3-BA90-18FBA62F61F3}"/>
              </a:ext>
            </a:extLst>
          </p:cNvPr>
          <p:cNvSpPr txBox="1"/>
          <p:nvPr/>
        </p:nvSpPr>
        <p:spPr>
          <a:xfrm>
            <a:off x="4552519" y="4352714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>
                <a:solidFill>
                  <a:schemeClr val="bg1">
                    <a:lumMod val="50000"/>
                  </a:schemeClr>
                </a:solidFill>
              </a:rPr>
              <a:t>Bd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23F4A-DC5F-AC6C-527A-0AF87A7A5781}"/>
              </a:ext>
            </a:extLst>
          </p:cNvPr>
          <p:cNvSpPr txBox="1"/>
          <p:nvPr/>
        </p:nvSpPr>
        <p:spPr>
          <a:xfrm>
            <a:off x="5098852" y="3646899"/>
            <a:ext cx="134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Host </a:t>
            </a:r>
          </a:p>
          <a:p>
            <a:r>
              <a:rPr lang="en-AU" sz="1600" b="1" dirty="0"/>
              <a:t>   factors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CD33C-7409-A496-0A58-7A536017F39B}"/>
              </a:ext>
            </a:extLst>
          </p:cNvPr>
          <p:cNvSpPr txBox="1"/>
          <p:nvPr/>
        </p:nvSpPr>
        <p:spPr>
          <a:xfrm>
            <a:off x="5248577" y="1515310"/>
            <a:ext cx="175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Environment &amp; Community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8ADE3-ED29-4EB3-3EFF-23F6CEA45706}"/>
              </a:ext>
            </a:extLst>
          </p:cNvPr>
          <p:cNvSpPr txBox="1"/>
          <p:nvPr/>
        </p:nvSpPr>
        <p:spPr>
          <a:xfrm>
            <a:off x="5178857" y="4259415"/>
            <a:ext cx="228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/>
              <a:t>(d) Skin infection</a:t>
            </a:r>
            <a:r>
              <a:rPr lang="en-AU" sz="1200" i="1" dirty="0"/>
              <a:t> - host immune </a:t>
            </a:r>
          </a:p>
          <a:p>
            <a:r>
              <a:rPr lang="en-AU" sz="1200" i="1" dirty="0"/>
              <a:t> response affects susceptibility</a:t>
            </a:r>
            <a:endParaRPr lang="en-AU" sz="1200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95A85-3AEA-9CAD-E3A9-42531A52369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07000"/>
                    </a14:imgEffect>
                    <a14:imgEffect>
                      <a14:brightnessContrast bright="1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2" t="41662" r="24059" b="48440"/>
          <a:stretch/>
        </p:blipFill>
        <p:spPr>
          <a:xfrm>
            <a:off x="6999453" y="2997843"/>
            <a:ext cx="1266451" cy="659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7A544-EFD0-10BA-2149-70C3E88F0140}"/>
              </a:ext>
            </a:extLst>
          </p:cNvPr>
          <p:cNvSpPr txBox="1"/>
          <p:nvPr/>
        </p:nvSpPr>
        <p:spPr>
          <a:xfrm>
            <a:off x="5522519" y="2992917"/>
            <a:ext cx="148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Disease &amp; Declines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D385A4-6BD6-6699-12A0-5ABA71CC51A5}"/>
              </a:ext>
            </a:extLst>
          </p:cNvPr>
          <p:cNvCxnSpPr/>
          <p:nvPr/>
        </p:nvCxnSpPr>
        <p:spPr>
          <a:xfrm flipH="1">
            <a:off x="5266161" y="4776561"/>
            <a:ext cx="2875515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CB6D49-60BB-3366-0A0B-7EC07B1E530B}"/>
              </a:ext>
            </a:extLst>
          </p:cNvPr>
          <p:cNvSpPr txBox="1"/>
          <p:nvPr/>
        </p:nvSpPr>
        <p:spPr>
          <a:xfrm>
            <a:off x="4906317" y="4814587"/>
            <a:ext cx="257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     </a:t>
            </a:r>
            <a:r>
              <a:rPr lang="en-AU" sz="1200" b="1" i="1" dirty="0"/>
              <a:t>(a) Transmission </a:t>
            </a:r>
            <a:r>
              <a:rPr lang="en-AU" sz="1200" i="1" dirty="0"/>
              <a:t>- direct vs indirect, density- vs frequency-dependent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DDD7C2-B74D-1A2A-3A1B-399FC1ACD7D5}"/>
              </a:ext>
            </a:extLst>
          </p:cNvPr>
          <p:cNvCxnSpPr>
            <a:cxnSpLocks/>
          </p:cNvCxnSpPr>
          <p:nvPr/>
        </p:nvCxnSpPr>
        <p:spPr>
          <a:xfrm flipH="1" flipV="1">
            <a:off x="4825042" y="5166353"/>
            <a:ext cx="162550" cy="4526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798524-0B2B-707C-DF23-2C67317F5CEE}"/>
              </a:ext>
            </a:extLst>
          </p:cNvPr>
          <p:cNvSpPr txBox="1"/>
          <p:nvPr/>
        </p:nvSpPr>
        <p:spPr>
          <a:xfrm>
            <a:off x="5418502" y="2471909"/>
            <a:ext cx="175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     </a:t>
            </a:r>
            <a:r>
              <a:rPr lang="en-AU" sz="1200" b="1" i="1" dirty="0"/>
              <a:t>(e) Reservoir species</a:t>
            </a:r>
            <a:endParaRPr lang="en-AU" sz="1200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574E5C-449C-8F51-0671-42D90884779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3465"/>
                    </a14:imgEffect>
                    <a14:imgEffect>
                      <a14:saturation sat="107000"/>
                    </a14:imgEffect>
                    <a14:imgEffect>
                      <a14:brightnessContrast bright="16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5" t="29760" r="42084" b="58568"/>
          <a:stretch/>
        </p:blipFill>
        <p:spPr>
          <a:xfrm>
            <a:off x="5116436" y="2052594"/>
            <a:ext cx="1767205" cy="8004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7F4AEC-E206-1A67-992F-5625D15D7FEF}"/>
              </a:ext>
            </a:extLst>
          </p:cNvPr>
          <p:cNvSpPr txBox="1"/>
          <p:nvPr/>
        </p:nvSpPr>
        <p:spPr>
          <a:xfrm>
            <a:off x="1624202" y="2207579"/>
            <a:ext cx="275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(f) Environmental factors</a:t>
            </a:r>
            <a:r>
              <a:rPr lang="en-AU" sz="1200" i="1" dirty="0"/>
              <a:t> - temperature and moisture are important for Bd infection in ectothermic amphibian hosts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BE2318-2DB9-65A7-858C-03815E6673F3}"/>
              </a:ext>
            </a:extLst>
          </p:cNvPr>
          <p:cNvSpPr txBox="1"/>
          <p:nvPr/>
        </p:nvSpPr>
        <p:spPr>
          <a:xfrm>
            <a:off x="7896621" y="2035950"/>
            <a:ext cx="313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(h) Multiple threatening processes </a:t>
            </a:r>
            <a:r>
              <a:rPr lang="en-AU" sz="1200" i="1" dirty="0"/>
              <a:t>– e.g. climate change and land use change can act synergistically with disease to cause declines</a:t>
            </a:r>
          </a:p>
        </p:txBody>
      </p:sp>
    </p:spTree>
    <p:extLst>
      <p:ext uri="{BB962C8B-B14F-4D97-AF65-F5344CB8AC3E}">
        <p14:creationId xmlns:p14="http://schemas.microsoft.com/office/powerpoint/2010/main" val="376062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27D3F0-838D-82AD-61F2-03E74319A58D}"/>
              </a:ext>
            </a:extLst>
          </p:cNvPr>
          <p:cNvSpPr txBox="1"/>
          <p:nvPr/>
        </p:nvSpPr>
        <p:spPr>
          <a:xfrm>
            <a:off x="8195679" y="4664765"/>
            <a:ext cx="1127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(c) Bd zoospore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CED23-4D14-488A-2B10-D7D655769447}"/>
              </a:ext>
            </a:extLst>
          </p:cNvPr>
          <p:cNvSpPr txBox="1"/>
          <p:nvPr/>
        </p:nvSpPr>
        <p:spPr>
          <a:xfrm>
            <a:off x="5672537" y="5298091"/>
            <a:ext cx="13432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(b) Reservoir host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A130B3-E6B9-AC97-602C-BD22A671F62C}"/>
              </a:ext>
            </a:extLst>
          </p:cNvPr>
          <p:cNvSpPr txBox="1"/>
          <p:nvPr/>
        </p:nvSpPr>
        <p:spPr>
          <a:xfrm>
            <a:off x="3948031" y="559187"/>
            <a:ext cx="237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(g) Globalisation</a:t>
            </a:r>
            <a:r>
              <a:rPr lang="en-AU" sz="1200" i="1" dirty="0"/>
              <a:t> – anthropogenic spread of novel pathogens</a:t>
            </a:r>
            <a:endParaRPr lang="en-AU" sz="12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EA83E-9AA5-EF72-3099-33C33528623E}"/>
              </a:ext>
            </a:extLst>
          </p:cNvPr>
          <p:cNvSpPr txBox="1"/>
          <p:nvPr/>
        </p:nvSpPr>
        <p:spPr>
          <a:xfrm>
            <a:off x="7347815" y="4079990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Pathogen factors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417FD7-3C68-D8E2-CF1F-48C497745720}"/>
              </a:ext>
            </a:extLst>
          </p:cNvPr>
          <p:cNvSpPr txBox="1"/>
          <p:nvPr/>
        </p:nvSpPr>
        <p:spPr>
          <a:xfrm>
            <a:off x="3702359" y="4725379"/>
            <a:ext cx="653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>
                <a:solidFill>
                  <a:schemeClr val="bg1">
                    <a:lumMod val="85000"/>
                  </a:schemeClr>
                </a:solidFill>
              </a:rPr>
              <a:t>Host skin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F7C2B0-68B6-52DE-B809-08AFAE8AE667}"/>
              </a:ext>
            </a:extLst>
          </p:cNvPr>
          <p:cNvSpPr txBox="1"/>
          <p:nvPr/>
        </p:nvSpPr>
        <p:spPr>
          <a:xfrm>
            <a:off x="6918245" y="3470761"/>
            <a:ext cx="859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>
                <a:solidFill>
                  <a:schemeClr val="bg1">
                    <a:lumMod val="50000"/>
                  </a:schemeClr>
                </a:solidFill>
              </a:rPr>
              <a:t>Dead host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50904C-474B-92F3-BA90-18FBA62F61F3}"/>
              </a:ext>
            </a:extLst>
          </p:cNvPr>
          <p:cNvSpPr txBox="1"/>
          <p:nvPr/>
        </p:nvSpPr>
        <p:spPr>
          <a:xfrm>
            <a:off x="4552519" y="4352714"/>
            <a:ext cx="1028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i="1" dirty="0">
                <a:solidFill>
                  <a:schemeClr val="bg1">
                    <a:lumMod val="50000"/>
                  </a:schemeClr>
                </a:solidFill>
              </a:rPr>
              <a:t>Bd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23F4A-DC5F-AC6C-527A-0AF87A7A5781}"/>
              </a:ext>
            </a:extLst>
          </p:cNvPr>
          <p:cNvSpPr txBox="1"/>
          <p:nvPr/>
        </p:nvSpPr>
        <p:spPr>
          <a:xfrm>
            <a:off x="5098852" y="3646899"/>
            <a:ext cx="134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Host </a:t>
            </a:r>
          </a:p>
          <a:p>
            <a:r>
              <a:rPr lang="en-AU" sz="1600" b="1" dirty="0"/>
              <a:t>   factors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CD33C-7409-A496-0A58-7A536017F39B}"/>
              </a:ext>
            </a:extLst>
          </p:cNvPr>
          <p:cNvSpPr txBox="1"/>
          <p:nvPr/>
        </p:nvSpPr>
        <p:spPr>
          <a:xfrm>
            <a:off x="5248577" y="1515310"/>
            <a:ext cx="175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Environment &amp; Community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8ADE3-ED29-4EB3-3EFF-23F6CEA45706}"/>
              </a:ext>
            </a:extLst>
          </p:cNvPr>
          <p:cNvSpPr txBox="1"/>
          <p:nvPr/>
        </p:nvSpPr>
        <p:spPr>
          <a:xfrm>
            <a:off x="5178857" y="4259415"/>
            <a:ext cx="228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i="1" dirty="0"/>
              <a:t>(d) Skin infection</a:t>
            </a:r>
            <a:r>
              <a:rPr lang="en-AU" sz="1200" i="1" dirty="0"/>
              <a:t> - host immune </a:t>
            </a:r>
          </a:p>
          <a:p>
            <a:r>
              <a:rPr lang="en-AU" sz="1200" i="1" dirty="0"/>
              <a:t> response affects susceptibility</a:t>
            </a:r>
            <a:endParaRPr lang="en-AU" sz="1200" b="1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7A544-EFD0-10BA-2149-70C3E88F0140}"/>
              </a:ext>
            </a:extLst>
          </p:cNvPr>
          <p:cNvSpPr txBox="1"/>
          <p:nvPr/>
        </p:nvSpPr>
        <p:spPr>
          <a:xfrm>
            <a:off x="5522519" y="2992917"/>
            <a:ext cx="1483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/>
              <a:t>Disease &amp; Declines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D385A4-6BD6-6699-12A0-5ABA71CC51A5}"/>
              </a:ext>
            </a:extLst>
          </p:cNvPr>
          <p:cNvCxnSpPr/>
          <p:nvPr/>
        </p:nvCxnSpPr>
        <p:spPr>
          <a:xfrm flipH="1">
            <a:off x="5266161" y="4776561"/>
            <a:ext cx="2875515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CB6D49-60BB-3366-0A0B-7EC07B1E530B}"/>
              </a:ext>
            </a:extLst>
          </p:cNvPr>
          <p:cNvSpPr txBox="1"/>
          <p:nvPr/>
        </p:nvSpPr>
        <p:spPr>
          <a:xfrm>
            <a:off x="4906317" y="4814587"/>
            <a:ext cx="257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     </a:t>
            </a:r>
            <a:r>
              <a:rPr lang="en-AU" sz="1200" b="1" i="1" dirty="0"/>
              <a:t>(a) Transmission </a:t>
            </a:r>
            <a:r>
              <a:rPr lang="en-AU" sz="1200" i="1" dirty="0"/>
              <a:t>- direct vs indirect, density- vs frequency-dependent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DDD7C2-B74D-1A2A-3A1B-399FC1ACD7D5}"/>
              </a:ext>
            </a:extLst>
          </p:cNvPr>
          <p:cNvCxnSpPr>
            <a:cxnSpLocks/>
          </p:cNvCxnSpPr>
          <p:nvPr/>
        </p:nvCxnSpPr>
        <p:spPr>
          <a:xfrm flipH="1" flipV="1">
            <a:off x="4825042" y="5166353"/>
            <a:ext cx="162550" cy="45263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798524-0B2B-707C-DF23-2C67317F5CEE}"/>
              </a:ext>
            </a:extLst>
          </p:cNvPr>
          <p:cNvSpPr txBox="1"/>
          <p:nvPr/>
        </p:nvSpPr>
        <p:spPr>
          <a:xfrm>
            <a:off x="5418502" y="2471909"/>
            <a:ext cx="1756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/>
              <a:t>     </a:t>
            </a:r>
            <a:r>
              <a:rPr lang="en-AU" sz="1200" b="1" i="1" dirty="0"/>
              <a:t>(e) Reservoir species</a:t>
            </a:r>
            <a:endParaRPr lang="en-AU" sz="12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7F4AEC-E206-1A67-992F-5625D15D7FEF}"/>
              </a:ext>
            </a:extLst>
          </p:cNvPr>
          <p:cNvSpPr txBox="1"/>
          <p:nvPr/>
        </p:nvSpPr>
        <p:spPr>
          <a:xfrm>
            <a:off x="1624202" y="2207579"/>
            <a:ext cx="275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(f) Environmental factors</a:t>
            </a:r>
            <a:r>
              <a:rPr lang="en-AU" sz="1200" i="1" dirty="0"/>
              <a:t> - temperature and moisture are important for Bd infection in ectothermic amphibian hosts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BE2318-2DB9-65A7-858C-03815E6673F3}"/>
              </a:ext>
            </a:extLst>
          </p:cNvPr>
          <p:cNvSpPr txBox="1"/>
          <p:nvPr/>
        </p:nvSpPr>
        <p:spPr>
          <a:xfrm>
            <a:off x="7896621" y="2035950"/>
            <a:ext cx="313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i="1" dirty="0"/>
              <a:t>(h) Multiple threatening processes </a:t>
            </a:r>
            <a:r>
              <a:rPr lang="en-AU" sz="1200" i="1" dirty="0"/>
              <a:t>– e.g. climate change and land use change can act synergistically with disease to cause declines</a:t>
            </a:r>
          </a:p>
        </p:txBody>
      </p:sp>
    </p:spTree>
    <p:extLst>
      <p:ext uri="{BB962C8B-B14F-4D97-AF65-F5344CB8AC3E}">
        <p14:creationId xmlns:p14="http://schemas.microsoft.com/office/powerpoint/2010/main" val="91757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5B0EF22-6AFB-7FE5-5944-0B01DB24E849}"/>
              </a:ext>
            </a:extLst>
          </p:cNvPr>
          <p:cNvSpPr/>
          <p:nvPr/>
        </p:nvSpPr>
        <p:spPr>
          <a:xfrm>
            <a:off x="3333464" y="1239015"/>
            <a:ext cx="5587217" cy="3537546"/>
          </a:xfrm>
          <a:prstGeom prst="triangle">
            <a:avLst/>
          </a:prstGeom>
          <a:solidFill>
            <a:schemeClr val="bg1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1910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daa4be3-f650-4692-881a-64ae220cbceb}" enabled="1" method="Standard" siteId="{5a7cc8ab-a4dc-4f9b-bf60-66714049ad6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220</Words>
  <Application>Microsoft Office PowerPoint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Grogan</dc:creator>
  <cp:lastModifiedBy>Hamish McCallum</cp:lastModifiedBy>
  <cp:revision>25</cp:revision>
  <dcterms:created xsi:type="dcterms:W3CDTF">2023-03-05T20:38:42Z</dcterms:created>
  <dcterms:modified xsi:type="dcterms:W3CDTF">2023-11-23T22:46:32Z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daa4be3-f650-4692-881a-64ae220cbceb_Enabled">
    <vt:lpwstr>true</vt:lpwstr>
  </property>
  <property fmtid="{D5CDD505-2E9C-101B-9397-08002B2CF9AE}" pid="3" name="MSIP_Label_adaa4be3-f650-4692-881a-64ae220cbceb_SetDate">
    <vt:lpwstr>2023-03-05T20:47:26Z</vt:lpwstr>
  </property>
  <property fmtid="{D5CDD505-2E9C-101B-9397-08002B2CF9AE}" pid="4" name="MSIP_Label_adaa4be3-f650-4692-881a-64ae220cbceb_Method">
    <vt:lpwstr>Standard</vt:lpwstr>
  </property>
  <property fmtid="{D5CDD505-2E9C-101B-9397-08002B2CF9AE}" pid="5" name="MSIP_Label_adaa4be3-f650-4692-881a-64ae220cbceb_Name">
    <vt:lpwstr>OFFICIAL  Internal (External sharing)</vt:lpwstr>
  </property>
  <property fmtid="{D5CDD505-2E9C-101B-9397-08002B2CF9AE}" pid="6" name="MSIP_Label_adaa4be3-f650-4692-881a-64ae220cbceb_SiteId">
    <vt:lpwstr>5a7cc8ab-a4dc-4f9b-bf60-66714049ad62</vt:lpwstr>
  </property>
  <property fmtid="{D5CDD505-2E9C-101B-9397-08002B2CF9AE}" pid="7" name="MSIP_Label_adaa4be3-f650-4692-881a-64ae220cbceb_ActionId">
    <vt:lpwstr>6617de05-1a2a-40a8-938d-db7bceb08a36</vt:lpwstr>
  </property>
  <property fmtid="{D5CDD505-2E9C-101B-9397-08002B2CF9AE}" pid="8" name="MSIP_Label_adaa4be3-f650-4692-881a-64ae220cbceb_ContentBits">
    <vt:lpwstr>0</vt:lpwstr>
  </property>
</Properties>
</file>