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36" autoAdjust="0"/>
  </p:normalViewPr>
  <p:slideViewPr>
    <p:cSldViewPr>
      <p:cViewPr>
        <p:scale>
          <a:sx n="70" d="100"/>
          <a:sy n="70" d="100"/>
        </p:scale>
        <p:origin x="-372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50724;&#50976;&#45208;\Desktop\&#54224;&#44221;13-14\&#49892;&#54744;%20&#52572;&#51333;%20&#44208;&#44284;%20&#48516;&#49437;\WB\WB%20&#44536;&#47000;&#5453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50724;&#50976;&#45208;\Desktop\&#54224;&#44221;13-14\&#49892;&#54744;%20&#52572;&#51333;%20&#44208;&#44284;%20&#48516;&#49437;\WB\WB%20&#44536;&#47000;&#5453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noFill/>
              <a:ln>
                <a:solidFill>
                  <a:sysClr val="windowText" lastClr="00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invertIfNegative val="0"/>
            <c:bubble3D val="0"/>
            <c:spPr>
              <a:noFill/>
              <a:ln>
                <a:solidFill>
                  <a:sysClr val="windowText" lastClr="000000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dPt>
          <c:errBars>
            <c:errBarType val="plus"/>
            <c:errValType val="stdErr"/>
            <c:noEndCap val="0"/>
          </c:errBars>
          <c:cat>
            <c:strRef>
              <c:f>Sheet1!$A$20:$A$25</c:f>
              <c:strCache>
                <c:ptCount val="6"/>
                <c:pt idx="0">
                  <c:v>0% n3</c:v>
                </c:pt>
                <c:pt idx="1">
                  <c:v>1% n3</c:v>
                </c:pt>
                <c:pt idx="2">
                  <c:v>2% n3</c:v>
                </c:pt>
                <c:pt idx="3">
                  <c:v>0% n3+E₂</c:v>
                </c:pt>
                <c:pt idx="4">
                  <c:v>1% n3+E₂</c:v>
                </c:pt>
                <c:pt idx="5">
                  <c:v>2% n3+E₂</c:v>
                </c:pt>
              </c:strCache>
            </c:strRef>
          </c:cat>
          <c:val>
            <c:numRef>
              <c:f>Sheet1!$J$20:$J$25</c:f>
              <c:numCache>
                <c:formatCode>General</c:formatCode>
                <c:ptCount val="6"/>
                <c:pt idx="0">
                  <c:v>0.41428510054258777</c:v>
                </c:pt>
                <c:pt idx="1">
                  <c:v>0.58109609851087751</c:v>
                </c:pt>
                <c:pt idx="2">
                  <c:v>0.60688751847089817</c:v>
                </c:pt>
                <c:pt idx="3">
                  <c:v>0.68392637067883166</c:v>
                </c:pt>
                <c:pt idx="4">
                  <c:v>0.85048337391043893</c:v>
                </c:pt>
                <c:pt idx="5">
                  <c:v>0.95869171615900028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568512"/>
        <c:axId val="81570048"/>
      </c:barChart>
      <c:catAx>
        <c:axId val="81568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aseline="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1570048"/>
        <c:crosses val="autoZero"/>
        <c:auto val="1"/>
        <c:lblAlgn val="ctr"/>
        <c:lblOffset val="100"/>
        <c:noMultiLvlLbl val="0"/>
      </c:catAx>
      <c:valAx>
        <c:axId val="81570048"/>
        <c:scaling>
          <c:orientation val="minMax"/>
          <c:max val="1.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9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altLang="ko-KR" sz="900" b="0">
                    <a:latin typeface="Times New Roman" pitchFamily="18" charset="0"/>
                    <a:cs typeface="Times New Roman" pitchFamily="18" charset="0"/>
                  </a:rPr>
                  <a:t>pAMPK/</a:t>
                </a:r>
                <a:r>
                  <a:rPr lang="el-GR" altLang="ko-KR" sz="900" b="0">
                    <a:latin typeface="Times New Roman" pitchFamily="18" charset="0"/>
                    <a:cs typeface="Times New Roman" pitchFamily="18" charset="0"/>
                  </a:rPr>
                  <a:t>β</a:t>
                </a:r>
                <a:r>
                  <a:rPr lang="en-US" altLang="ko-KR" sz="900" b="0">
                    <a:latin typeface="Times New Roman" pitchFamily="18" charset="0"/>
                    <a:cs typeface="Times New Roman" pitchFamily="18" charset="0"/>
                  </a:rPr>
                  <a:t>-actin</a:t>
                </a:r>
                <a:endParaRPr lang="ko-KR" altLang="en-US" sz="9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15685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noFill/>
              <a:ln>
                <a:solidFill>
                  <a:sysClr val="windowText" lastClr="00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invertIfNegative val="0"/>
            <c:bubble3D val="0"/>
            <c:spPr>
              <a:noFill/>
              <a:ln>
                <a:solidFill>
                  <a:sysClr val="windowText" lastClr="000000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dPt>
          <c:errBars>
            <c:errBarType val="plus"/>
            <c:errValType val="stdErr"/>
            <c:noEndCap val="0"/>
          </c:errBars>
          <c:cat>
            <c:strRef>
              <c:f>Sheet1!$A$34:$A$39</c:f>
              <c:strCache>
                <c:ptCount val="6"/>
                <c:pt idx="0">
                  <c:v>0% n3</c:v>
                </c:pt>
                <c:pt idx="1">
                  <c:v>1% n3</c:v>
                </c:pt>
                <c:pt idx="2">
                  <c:v>2% n3</c:v>
                </c:pt>
                <c:pt idx="3">
                  <c:v>0% n3+E₂</c:v>
                </c:pt>
                <c:pt idx="4">
                  <c:v>1% n3+E₂</c:v>
                </c:pt>
                <c:pt idx="5">
                  <c:v>2% n3+E₂</c:v>
                </c:pt>
              </c:strCache>
            </c:strRef>
          </c:cat>
          <c:val>
            <c:numRef>
              <c:f>Sheet1!$J$34:$J$39</c:f>
              <c:numCache>
                <c:formatCode>General</c:formatCode>
                <c:ptCount val="6"/>
                <c:pt idx="0">
                  <c:v>0.52555611973533645</c:v>
                </c:pt>
                <c:pt idx="1">
                  <c:v>0.67929091305481848</c:v>
                </c:pt>
                <c:pt idx="2">
                  <c:v>0.70906736839574847</c:v>
                </c:pt>
                <c:pt idx="3">
                  <c:v>0.78444950293853188</c:v>
                </c:pt>
                <c:pt idx="4">
                  <c:v>0.89264758125870181</c:v>
                </c:pt>
                <c:pt idx="5">
                  <c:v>0.95453321045006057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363712"/>
        <c:axId val="81365248"/>
      </c:barChart>
      <c:catAx>
        <c:axId val="81363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aseline="0">
                <a:latin typeface="Times New Roman" pitchFamily="18" charset="0"/>
              </a:defRPr>
            </a:pPr>
            <a:endParaRPr lang="en-US"/>
          </a:p>
        </c:txPr>
        <c:crossAx val="81365248"/>
        <c:crosses val="autoZero"/>
        <c:auto val="1"/>
        <c:lblAlgn val="ctr"/>
        <c:lblOffset val="100"/>
        <c:noMultiLvlLbl val="0"/>
      </c:catAx>
      <c:valAx>
        <c:axId val="813652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9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altLang="ko-KR" sz="900" b="0">
                    <a:latin typeface="Times New Roman" pitchFamily="18" charset="0"/>
                    <a:cs typeface="Times New Roman" pitchFamily="18" charset="0"/>
                  </a:rPr>
                  <a:t>AMPK/</a:t>
                </a:r>
                <a:r>
                  <a:rPr lang="el-GR" altLang="ko-KR" sz="900" b="0">
                    <a:latin typeface="Times New Roman" pitchFamily="18" charset="0"/>
                    <a:cs typeface="Times New Roman" pitchFamily="18" charset="0"/>
                  </a:rPr>
                  <a:t>β</a:t>
                </a:r>
                <a:r>
                  <a:rPr lang="en-US" altLang="ko-KR" sz="900" b="0">
                    <a:latin typeface="Times New Roman" pitchFamily="18" charset="0"/>
                    <a:cs typeface="Times New Roman" pitchFamily="18" charset="0"/>
                  </a:rPr>
                  <a:t>-actin</a:t>
                </a:r>
                <a:endParaRPr lang="ko-KR" altLang="en-US" sz="900" b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13637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8349E-E1A9-4490-8C49-969E49E608BA}" type="datetimeFigureOut">
              <a:rPr lang="ko-KR" altLang="en-US" smtClean="0"/>
              <a:pPr/>
              <a:t>2015-06-18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5422C-8D39-4102-9192-DFD585A95A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922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atinLnBrk="1"/>
            <a:endParaRPr lang="ko-KR" altLang="ko-K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6B3BE-C75D-41AC-AEFA-CC9B0BBF5853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8DAF-C1E2-4521-AD5B-7764B714BB71}" type="datetimeFigureOut">
              <a:rPr lang="ko-KR" altLang="en-US" smtClean="0"/>
              <a:pPr/>
              <a:t>2015-06-18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001F-3098-44F4-A896-C3A8E07E59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8DAF-C1E2-4521-AD5B-7764B714BB71}" type="datetimeFigureOut">
              <a:rPr lang="ko-KR" altLang="en-US" smtClean="0"/>
              <a:pPr/>
              <a:t>2015-06-18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001F-3098-44F4-A896-C3A8E07E59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8DAF-C1E2-4521-AD5B-7764B714BB71}" type="datetimeFigureOut">
              <a:rPr lang="ko-KR" altLang="en-US" smtClean="0"/>
              <a:pPr/>
              <a:t>2015-06-18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001F-3098-44F4-A896-C3A8E07E59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8DAF-C1E2-4521-AD5B-7764B714BB71}" type="datetimeFigureOut">
              <a:rPr lang="ko-KR" altLang="en-US" smtClean="0"/>
              <a:pPr/>
              <a:t>2015-06-18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001F-3098-44F4-A896-C3A8E07E59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8DAF-C1E2-4521-AD5B-7764B714BB71}" type="datetimeFigureOut">
              <a:rPr lang="ko-KR" altLang="en-US" smtClean="0"/>
              <a:pPr/>
              <a:t>2015-06-18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001F-3098-44F4-A896-C3A8E07E59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8DAF-C1E2-4521-AD5B-7764B714BB71}" type="datetimeFigureOut">
              <a:rPr lang="ko-KR" altLang="en-US" smtClean="0"/>
              <a:pPr/>
              <a:t>2015-06-18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001F-3098-44F4-A896-C3A8E07E59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8DAF-C1E2-4521-AD5B-7764B714BB71}" type="datetimeFigureOut">
              <a:rPr lang="ko-KR" altLang="en-US" smtClean="0"/>
              <a:pPr/>
              <a:t>2015-06-18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001F-3098-44F4-A896-C3A8E07E59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8DAF-C1E2-4521-AD5B-7764B714BB71}" type="datetimeFigureOut">
              <a:rPr lang="ko-KR" altLang="en-US" smtClean="0"/>
              <a:pPr/>
              <a:t>2015-06-18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001F-3098-44F4-A896-C3A8E07E59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8DAF-C1E2-4521-AD5B-7764B714BB71}" type="datetimeFigureOut">
              <a:rPr lang="ko-KR" altLang="en-US" smtClean="0"/>
              <a:pPr/>
              <a:t>2015-06-18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001F-3098-44F4-A896-C3A8E07E59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8DAF-C1E2-4521-AD5B-7764B714BB71}" type="datetimeFigureOut">
              <a:rPr lang="ko-KR" altLang="en-US" smtClean="0"/>
              <a:pPr/>
              <a:t>2015-06-18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001F-3098-44F4-A896-C3A8E07E59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8DAF-C1E2-4521-AD5B-7764B714BB71}" type="datetimeFigureOut">
              <a:rPr lang="ko-KR" altLang="en-US" smtClean="0"/>
              <a:pPr/>
              <a:t>2015-06-18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001F-3098-44F4-A896-C3A8E07E59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78DAF-C1E2-4521-AD5B-7764B714BB71}" type="datetimeFigureOut">
              <a:rPr lang="ko-KR" altLang="en-US" smtClean="0"/>
              <a:pPr/>
              <a:t>2015-06-18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8001F-3098-44F4-A896-C3A8E07E59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차트 45"/>
          <p:cNvGraphicFramePr/>
          <p:nvPr/>
        </p:nvGraphicFramePr>
        <p:xfrm>
          <a:off x="395536" y="1412776"/>
          <a:ext cx="4248472" cy="22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7" name="차트 46"/>
          <p:cNvGraphicFramePr/>
          <p:nvPr/>
        </p:nvGraphicFramePr>
        <p:xfrm>
          <a:off x="4499992" y="1412776"/>
          <a:ext cx="4248000" cy="22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951832" y="2024872"/>
            <a:ext cx="14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27896" y="1783849"/>
            <a:ext cx="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39968" y="1639833"/>
            <a:ext cx="10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56296" y="1905799"/>
            <a:ext cx="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32360" y="1761783"/>
            <a:ext cx="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44408" y="1664832"/>
            <a:ext cx="10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2" y="677888"/>
            <a:ext cx="6142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>
                <a:latin typeface="Times New Roman" pitchFamily="18" charset="0"/>
                <a:cs typeface="Times New Roman" pitchFamily="18" charset="0"/>
              </a:rPr>
              <a:t>p-AMPK</a:t>
            </a:r>
            <a:endParaRPr lang="ko-KR" altLang="en-US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8746" y="919753"/>
            <a:ext cx="5068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ko-KR" sz="9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ko-KR" sz="9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ko-KR" sz="900" dirty="0" err="1" smtClean="0">
                <a:latin typeface="Times New Roman" pitchFamily="18" charset="0"/>
                <a:cs typeface="Times New Roman" pitchFamily="18" charset="0"/>
              </a:rPr>
              <a:t>actin</a:t>
            </a:r>
            <a:endParaRPr lang="ko-KR" altLang="en-US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01981" y="677888"/>
            <a:ext cx="5180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>
                <a:latin typeface="Times New Roman" pitchFamily="18" charset="0"/>
                <a:cs typeface="Times New Roman" pitchFamily="18" charset="0"/>
              </a:rPr>
              <a:t>AMPK</a:t>
            </a:r>
            <a:endParaRPr lang="ko-KR" altLang="en-US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13202" y="919753"/>
            <a:ext cx="5068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ko-KR" sz="9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ko-KR" sz="9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ko-KR" sz="900" dirty="0" err="1" smtClean="0">
                <a:latin typeface="Times New Roman" pitchFamily="18" charset="0"/>
                <a:cs typeface="Times New Roman" pitchFamily="18" charset="0"/>
              </a:rPr>
              <a:t>actin</a:t>
            </a:r>
            <a:endParaRPr lang="ko-KR" altLang="en-US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47816" y="2049815"/>
            <a:ext cx="108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†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71856" y="1772816"/>
            <a:ext cx="14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†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직선 연결선 30"/>
          <p:cNvCxnSpPr/>
          <p:nvPr/>
        </p:nvCxnSpPr>
        <p:spPr>
          <a:xfrm>
            <a:off x="1295776" y="2265839"/>
            <a:ext cx="6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1295776" y="2049815"/>
            <a:ext cx="12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04000" y="1520808"/>
            <a:ext cx="108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†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28040" y="1232784"/>
            <a:ext cx="14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†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직선 연결선 34"/>
          <p:cNvCxnSpPr/>
          <p:nvPr/>
        </p:nvCxnSpPr>
        <p:spPr>
          <a:xfrm>
            <a:off x="3023968" y="1772816"/>
            <a:ext cx="6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>
            <a:off x="3023968" y="1556792"/>
            <a:ext cx="12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04304" y="1772816"/>
            <a:ext cx="14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†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직선 연결선 40"/>
          <p:cNvCxnSpPr/>
          <p:nvPr/>
        </p:nvCxnSpPr>
        <p:spPr>
          <a:xfrm>
            <a:off x="5400232" y="2049815"/>
            <a:ext cx="12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668360" y="1412776"/>
            <a:ext cx="14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†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직선 연결선 42"/>
          <p:cNvCxnSpPr/>
          <p:nvPr/>
        </p:nvCxnSpPr>
        <p:spPr>
          <a:xfrm>
            <a:off x="7164288" y="1689775"/>
            <a:ext cx="12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620688"/>
            <a:ext cx="3348000" cy="294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620688"/>
            <a:ext cx="331236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908721"/>
            <a:ext cx="3384376" cy="316720"/>
          </a:xfrm>
          <a:prstGeom prst="rect">
            <a:avLst/>
          </a:prstGeom>
          <a:noFill/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15616" y="908721"/>
            <a:ext cx="3384376" cy="316720"/>
          </a:xfrm>
          <a:prstGeom prst="rect">
            <a:avLst/>
          </a:prstGeom>
          <a:noFill/>
        </p:spPr>
      </p:pic>
      <p:sp>
        <p:nvSpPr>
          <p:cNvPr id="51" name="TextBox 50"/>
          <p:cNvSpPr txBox="1"/>
          <p:nvPr/>
        </p:nvSpPr>
        <p:spPr>
          <a:xfrm>
            <a:off x="399388" y="1567825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(a)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99992" y="1567825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(b)</a:t>
            </a:r>
            <a:endParaRPr lang="ko-KR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7687" y="4149080"/>
            <a:ext cx="8565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Supplemental </a:t>
            </a:r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Figure </a:t>
            </a:r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The effect of n-3 PUFA supplementation and 17β-estradiol-3-benzoated (E</a:t>
            </a:r>
            <a:r>
              <a:rPr lang="en-US" altLang="ko-KR" sz="1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1200" dirty="0" smtClean="0">
                <a:latin typeface="Times New Roman" pitchFamily="18" charset="0"/>
                <a:cs typeface="Times New Roman" pitchFamily="18" charset="0"/>
              </a:rPr>
              <a:t>) injection on the expression of (a) phosphorylated adenosine monophosphate activated protein kinase (p-AMPK) and (b) adenosine monophosphate activated protein kinase (AMPK) in the liver of ovariectomized rats. Values are means (n = 8 rats per group) with their standard errors represented by vertical bars.  </a:t>
            </a:r>
            <a:r>
              <a:rPr lang="en-US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†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are significantly different (P&lt;0.05) among 0%, 1%, and 2% n3 within the corn oil and E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injected groups. </a:t>
            </a:r>
            <a:r>
              <a:rPr lang="en-US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††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are significantly different (P&lt;0.05) between 1% and 2% n3 within the corn oil or E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injected groups. 0%, 1%, and 2% n3, 0%, 1%, and 2% n-3 PUFA diets with corn oil injection; 0%, 1%, and 2% n3+E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0%, 1%, and 2% n-3 PUFA diets with E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injection.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101</Words>
  <Application>Microsoft Office PowerPoint</Application>
  <PresentationFormat>화면 슬라이드 쇼(4:3)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오유나</dc:creator>
  <cp:lastModifiedBy>박용순</cp:lastModifiedBy>
  <cp:revision>20</cp:revision>
  <dcterms:created xsi:type="dcterms:W3CDTF">2015-05-14T00:48:45Z</dcterms:created>
  <dcterms:modified xsi:type="dcterms:W3CDTF">2015-06-18T01:39:26Z</dcterms:modified>
</cp:coreProperties>
</file>