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62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fs01\user03\CRAYFISH\Data\Human\Baseline%20study%201\PBMCs\PBMC%20conditioned%20media%20Luminex%20experiments%20including%20baseline%20study\200-1000%20nM%20Curc,%20Res,%20Iso,%20Tar\Preliminary%20PBMC%20luminex%20cur%20res%20iso%20tar%20200-1000%20nM%20Luminex%20cytokine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ayfish\AppData\Roaming\Microsoft\Excel\Preliminary%20PBMC%20luminex%20cur%20res%20iso%20tar%20200-1000%20nM%20Luminex%20cytokines%20(version%201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ayfish\AppData\Roaming\Microsoft\Excel\Preliminary%20PBMC%20luminex%20cur%20res%20iso%20tar%20200-1000%20nM%20Luminex%20cytokines%20(version%201)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ayfish\AppData\Roaming\Microsoft\Excel\Preliminary%20PBMC%20luminex%20cur%20res%20iso%20tar%20200-1000%20nM%20Luminex%20cytokines%20(version%201)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ayfish\AppData\Roaming\Microsoft\Excel\Preliminary%20PBMC%20luminex%20cur%20res%20iso%20tar%20200-1000%20nM%20Luminex%20cytokines%20(version%201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ufs01\user03\CRAYFISH\Data\Human\Baseline%20study%201\PBMCs\PBMC%20conditioned%20media%20Luminex%20experiments%20including%20baseline%20study\200-1000%20nM%20Curc,%20Res,%20Iso,%20Tar\Preliminary%20PBMC%20luminex%20cur%20res%20iso%20tar%20200-1000%20nM%20Luminex%20cytokines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ufs01\user03\CRAYFISH\Data\Human\Baseline%20study%201\PBMCs\PBMC%20conditioned%20media%20Luminex%20experiments%20including%20baseline%20study\200-1000%20nM%20Curc,%20Res,%20Iso,%20Tar\Preliminary%20PBMC%20luminex%20cur%20res%20iso%20tar%20200-1000%20nM%20Luminex%20cytokin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IP-10 </a:t>
            </a:r>
          </a:p>
        </c:rich>
      </c:tx>
      <c:layout>
        <c:manualLayout>
          <c:xMode val="edge"/>
          <c:yMode val="edge"/>
          <c:x val="0.50578954226466377"/>
          <c:y val="5.253504602247300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Tar)'!$F$1</c:f>
              <c:strCache>
                <c:ptCount val="1"/>
                <c:pt idx="0">
                  <c:v>Hu IP-10 (48)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Tar)'!$O$2:$O$8</c:f>
                <c:numCache>
                  <c:formatCode>General</c:formatCode>
                  <c:ptCount val="7"/>
                  <c:pt idx="0">
                    <c:v>2.9167028533432928</c:v>
                  </c:pt>
                  <c:pt idx="1">
                    <c:v>2.8116808813833507</c:v>
                  </c:pt>
                  <c:pt idx="2">
                    <c:v>1.8376624022747037</c:v>
                  </c:pt>
                  <c:pt idx="3">
                    <c:v>3.4559557013367939</c:v>
                  </c:pt>
                  <c:pt idx="4">
                    <c:v>1.5182613669856926</c:v>
                  </c:pt>
                  <c:pt idx="5">
                    <c:v>2.6134612946280202</c:v>
                  </c:pt>
                  <c:pt idx="6">
                    <c:v>2.038706435574817</c:v>
                  </c:pt>
                </c:numCache>
              </c:numRef>
            </c:plus>
            <c:minus>
              <c:numRef>
                <c:f>'Data for graphs (no Tar)'!$O$2:$O$8</c:f>
                <c:numCache>
                  <c:formatCode>General</c:formatCode>
                  <c:ptCount val="7"/>
                  <c:pt idx="0">
                    <c:v>2.9167028533432928</c:v>
                  </c:pt>
                  <c:pt idx="1">
                    <c:v>2.8116808813833507</c:v>
                  </c:pt>
                  <c:pt idx="2">
                    <c:v>1.8376624022747037</c:v>
                  </c:pt>
                  <c:pt idx="3">
                    <c:v>3.4559557013367939</c:v>
                  </c:pt>
                  <c:pt idx="4">
                    <c:v>1.5182613669856926</c:v>
                  </c:pt>
                  <c:pt idx="5">
                    <c:v>2.6134612946280202</c:v>
                  </c:pt>
                  <c:pt idx="6">
                    <c:v>2.038706435574817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Tar)'!$F$2:$F$8</c:f>
              <c:numCache>
                <c:formatCode>General</c:formatCode>
                <c:ptCount val="7"/>
                <c:pt idx="0">
                  <c:v>24.257770034054523</c:v>
                </c:pt>
                <c:pt idx="1">
                  <c:v>16.49544187531292</c:v>
                </c:pt>
                <c:pt idx="2">
                  <c:v>17.431597458911796</c:v>
                </c:pt>
                <c:pt idx="3">
                  <c:v>20.077929930673427</c:v>
                </c:pt>
                <c:pt idx="4">
                  <c:v>12.87774253317618</c:v>
                </c:pt>
                <c:pt idx="5">
                  <c:v>18.478165233772607</c:v>
                </c:pt>
                <c:pt idx="6">
                  <c:v>16.05428912985921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39712"/>
        <c:axId val="114459200"/>
      </c:barChart>
      <c:catAx>
        <c:axId val="11313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459200"/>
        <c:crosses val="autoZero"/>
        <c:auto val="1"/>
        <c:lblAlgn val="ctr"/>
        <c:lblOffset val="100"/>
        <c:noMultiLvlLbl val="0"/>
      </c:catAx>
      <c:valAx>
        <c:axId val="1144592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IP-10 per 1x105 cells</a:t>
                </a:r>
              </a:p>
            </c:rich>
          </c:tx>
          <c:layout>
            <c:manualLayout>
              <c:xMode val="edge"/>
              <c:yMode val="edge"/>
              <c:x val="5.2915799318188671E-4"/>
              <c:y val="8.911652552864854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139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IL-10</a:t>
            </a:r>
          </a:p>
        </c:rich>
      </c:tx>
      <c:layout>
        <c:manualLayout>
          <c:xMode val="edge"/>
          <c:yMode val="edge"/>
          <c:x val="0.49160514510154318"/>
          <c:y val="5.253504602247300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Tar)'!$E$1</c:f>
              <c:strCache>
                <c:ptCount val="1"/>
                <c:pt idx="0">
                  <c:v>Hu IL-10 (56)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Tar)'!$N$2:$N$8</c:f>
                <c:numCache>
                  <c:formatCode>General</c:formatCode>
                  <c:ptCount val="7"/>
                  <c:pt idx="0">
                    <c:v>30.784143187577378</c:v>
                  </c:pt>
                  <c:pt idx="1">
                    <c:v>25.083125810357568</c:v>
                  </c:pt>
                  <c:pt idx="2">
                    <c:v>46.19592658562582</c:v>
                  </c:pt>
                  <c:pt idx="3">
                    <c:v>49.036884073325659</c:v>
                  </c:pt>
                  <c:pt idx="4">
                    <c:v>62.580289600042498</c:v>
                  </c:pt>
                  <c:pt idx="5">
                    <c:v>65.444078521151155</c:v>
                  </c:pt>
                  <c:pt idx="6">
                    <c:v>66.462342020187947</c:v>
                  </c:pt>
                </c:numCache>
              </c:numRef>
            </c:plus>
            <c:minus>
              <c:numRef>
                <c:f>'Data for graphs (no Tar)'!$N$2:$N$8</c:f>
                <c:numCache>
                  <c:formatCode>General</c:formatCode>
                  <c:ptCount val="7"/>
                  <c:pt idx="0">
                    <c:v>30.784143187577378</c:v>
                  </c:pt>
                  <c:pt idx="1">
                    <c:v>25.083125810357568</c:v>
                  </c:pt>
                  <c:pt idx="2">
                    <c:v>46.19592658562582</c:v>
                  </c:pt>
                  <c:pt idx="3">
                    <c:v>49.036884073325659</c:v>
                  </c:pt>
                  <c:pt idx="4">
                    <c:v>62.580289600042498</c:v>
                  </c:pt>
                  <c:pt idx="5">
                    <c:v>65.444078521151155</c:v>
                  </c:pt>
                  <c:pt idx="6">
                    <c:v>66.462342020187947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Tar)'!$E$2:$E$8</c:f>
              <c:numCache>
                <c:formatCode>General</c:formatCode>
                <c:ptCount val="7"/>
                <c:pt idx="0">
                  <c:v>465.01073265822214</c:v>
                </c:pt>
                <c:pt idx="1">
                  <c:v>402.69306857765952</c:v>
                </c:pt>
                <c:pt idx="2">
                  <c:v>464.85336139177559</c:v>
                </c:pt>
                <c:pt idx="3">
                  <c:v>449.00014570145669</c:v>
                </c:pt>
                <c:pt idx="4">
                  <c:v>414.27325710899839</c:v>
                </c:pt>
                <c:pt idx="5">
                  <c:v>436.52516797769795</c:v>
                </c:pt>
                <c:pt idx="6">
                  <c:v>454.78185429568839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063936"/>
        <c:axId val="114463232"/>
      </c:barChart>
      <c:catAx>
        <c:axId val="113063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463232"/>
        <c:crosses val="autoZero"/>
        <c:auto val="1"/>
        <c:lblAlgn val="ctr"/>
        <c:lblOffset val="100"/>
        <c:noMultiLvlLbl val="0"/>
      </c:catAx>
      <c:valAx>
        <c:axId val="1144632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IL-10 per 1x105 cells</a:t>
                </a:r>
              </a:p>
            </c:rich>
          </c:tx>
          <c:layout>
            <c:manualLayout>
              <c:xMode val="edge"/>
              <c:yMode val="edge"/>
              <c:x val="5.2902961597885373E-4"/>
              <c:y val="8.911644109002503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063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IL-8</a:t>
            </a:r>
          </a:p>
        </c:rich>
      </c:tx>
      <c:layout>
        <c:manualLayout>
          <c:xMode val="edge"/>
          <c:yMode val="edge"/>
          <c:x val="0.51051767465237063"/>
          <c:y val="6.482383250480786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Tar)'!$D$1</c:f>
              <c:strCache>
                <c:ptCount val="1"/>
                <c:pt idx="0">
                  <c:v>Hu IL-8 (54)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Tar)'!$M$2:$M$8</c:f>
                <c:numCache>
                  <c:formatCode>General</c:formatCode>
                  <c:ptCount val="7"/>
                  <c:pt idx="0">
                    <c:v>0.27757104618314804</c:v>
                  </c:pt>
                  <c:pt idx="1">
                    <c:v>0.14654939196470784</c:v>
                  </c:pt>
                  <c:pt idx="2">
                    <c:v>0.54064988564794425</c:v>
                  </c:pt>
                  <c:pt idx="3">
                    <c:v>0.16819001112938353</c:v>
                  </c:pt>
                  <c:pt idx="4">
                    <c:v>0.32929852823469347</c:v>
                  </c:pt>
                  <c:pt idx="5">
                    <c:v>0.10801097524313716</c:v>
                  </c:pt>
                  <c:pt idx="6">
                    <c:v>0.26882691779171614</c:v>
                  </c:pt>
                </c:numCache>
              </c:numRef>
            </c:plus>
            <c:minus>
              <c:numRef>
                <c:f>'Data for graphs (no Tar)'!$M$2:$M$8</c:f>
                <c:numCache>
                  <c:formatCode>General</c:formatCode>
                  <c:ptCount val="7"/>
                  <c:pt idx="0">
                    <c:v>0.27757104618314804</c:v>
                  </c:pt>
                  <c:pt idx="1">
                    <c:v>0.14654939196470784</c:v>
                  </c:pt>
                  <c:pt idx="2">
                    <c:v>0.54064988564794425</c:v>
                  </c:pt>
                  <c:pt idx="3">
                    <c:v>0.16819001112938353</c:v>
                  </c:pt>
                  <c:pt idx="4">
                    <c:v>0.32929852823469347</c:v>
                  </c:pt>
                  <c:pt idx="5">
                    <c:v>0.10801097524313716</c:v>
                  </c:pt>
                  <c:pt idx="6">
                    <c:v>0.26882691779171614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Tar)'!$D$2:$D$8</c:f>
              <c:numCache>
                <c:formatCode>General</c:formatCode>
                <c:ptCount val="7"/>
                <c:pt idx="0">
                  <c:v>2.3013587775628976</c:v>
                </c:pt>
                <c:pt idx="1">
                  <c:v>2.208066887363993</c:v>
                </c:pt>
                <c:pt idx="2">
                  <c:v>2.9460281271333342</c:v>
                </c:pt>
                <c:pt idx="3">
                  <c:v>2.2190144306358137</c:v>
                </c:pt>
                <c:pt idx="4">
                  <c:v>2.2077797204020921</c:v>
                </c:pt>
                <c:pt idx="5">
                  <c:v>2.5102090152006262</c:v>
                </c:pt>
                <c:pt idx="6">
                  <c:v>2.447538952172752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41248"/>
        <c:axId val="114465536"/>
      </c:barChart>
      <c:catAx>
        <c:axId val="113141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465536"/>
        <c:crosses val="autoZero"/>
        <c:auto val="1"/>
        <c:lblAlgn val="ctr"/>
        <c:lblOffset val="100"/>
        <c:noMultiLvlLbl val="0"/>
      </c:catAx>
      <c:valAx>
        <c:axId val="1144655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IL-8 per 1x105 cells</a:t>
                </a:r>
              </a:p>
            </c:rich>
          </c:tx>
          <c:layout>
            <c:manualLayout>
              <c:xMode val="edge"/>
              <c:yMode val="edge"/>
              <c:x val="0"/>
              <c:y val="0.1075496208135273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141248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IL-6 </a:t>
            </a:r>
          </a:p>
        </c:rich>
      </c:tx>
      <c:layout>
        <c:manualLayout>
          <c:xMode val="edge"/>
          <c:yMode val="edge"/>
          <c:x val="0.49160514510154318"/>
          <c:y val="3.41018662989706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Tar)'!$C$1</c:f>
              <c:strCache>
                <c:ptCount val="1"/>
                <c:pt idx="0">
                  <c:v>Hu IL-6 (19)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Tar)'!$L$2:$L$8</c:f>
                <c:numCache>
                  <c:formatCode>General</c:formatCode>
                  <c:ptCount val="7"/>
                  <c:pt idx="0">
                    <c:v>56.217952040177913</c:v>
                  </c:pt>
                  <c:pt idx="1">
                    <c:v>0</c:v>
                  </c:pt>
                  <c:pt idx="2">
                    <c:v>227.44836276702455</c:v>
                  </c:pt>
                  <c:pt idx="3">
                    <c:v>0</c:v>
                  </c:pt>
                  <c:pt idx="4">
                    <c:v>69.287476259521839</c:v>
                  </c:pt>
                  <c:pt idx="5">
                    <c:v>0</c:v>
                  </c:pt>
                  <c:pt idx="6">
                    <c:v>77.811688182677827</c:v>
                  </c:pt>
                </c:numCache>
              </c:numRef>
            </c:plus>
            <c:minus>
              <c:numRef>
                <c:f>'Data for graphs (no Tar)'!$L$2:$L$8</c:f>
                <c:numCache>
                  <c:formatCode>General</c:formatCode>
                  <c:ptCount val="7"/>
                  <c:pt idx="0">
                    <c:v>56.217952040177913</c:v>
                  </c:pt>
                  <c:pt idx="1">
                    <c:v>0</c:v>
                  </c:pt>
                  <c:pt idx="2">
                    <c:v>227.44836276702455</c:v>
                  </c:pt>
                  <c:pt idx="3">
                    <c:v>0</c:v>
                  </c:pt>
                  <c:pt idx="4">
                    <c:v>69.287476259521839</c:v>
                  </c:pt>
                  <c:pt idx="5">
                    <c:v>0</c:v>
                  </c:pt>
                  <c:pt idx="6">
                    <c:v>77.811688182677827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Tar)'!$C$2:$C$8</c:f>
              <c:numCache>
                <c:formatCode>General</c:formatCode>
                <c:ptCount val="7"/>
                <c:pt idx="0">
                  <c:v>166.06686691853596</c:v>
                </c:pt>
                <c:pt idx="1">
                  <c:v>143.72790322580644</c:v>
                </c:pt>
                <c:pt idx="2">
                  <c:v>400.69581421055295</c:v>
                </c:pt>
                <c:pt idx="3">
                  <c:v>138.2350762527233</c:v>
                </c:pt>
                <c:pt idx="4">
                  <c:v>224.57199781149734</c:v>
                </c:pt>
                <c:pt idx="5">
                  <c:v>285.78931297709926</c:v>
                </c:pt>
                <c:pt idx="6">
                  <c:v>331.57773791863531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41760"/>
        <c:axId val="114464960"/>
      </c:barChart>
      <c:catAx>
        <c:axId val="11314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464960"/>
        <c:crosses val="autoZero"/>
        <c:auto val="1"/>
        <c:lblAlgn val="ctr"/>
        <c:lblOffset val="100"/>
        <c:noMultiLvlLbl val="0"/>
      </c:catAx>
      <c:valAx>
        <c:axId val="1144649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IL-6 per 1x105 cells</a:t>
                </a:r>
              </a:p>
            </c:rich>
          </c:tx>
          <c:layout>
            <c:manualLayout>
              <c:xMode val="edge"/>
              <c:yMode val="edge"/>
              <c:x val="5.2902961597885373E-4"/>
              <c:y val="8.911644109002503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141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IL-1</a:t>
            </a:r>
            <a:r>
              <a:rPr lang="el-GR"/>
              <a:t>β</a:t>
            </a:r>
            <a:endParaRPr lang="en-US"/>
          </a:p>
        </c:rich>
      </c:tx>
      <c:layout>
        <c:manualLayout>
          <c:xMode val="edge"/>
          <c:yMode val="edge"/>
          <c:x val="0.48214888032612946"/>
          <c:y val="3.41018662989706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Tar)'!$B$1</c:f>
              <c:strCache>
                <c:ptCount val="1"/>
                <c:pt idx="0">
                  <c:v>Hu IL-1b (39)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Tar)'!$K$2:$K$8</c:f>
                <c:numCache>
                  <c:formatCode>General</c:formatCode>
                  <c:ptCount val="7"/>
                  <c:pt idx="0">
                    <c:v>2.7396777883716106</c:v>
                  </c:pt>
                  <c:pt idx="1">
                    <c:v>3.80288907291835</c:v>
                  </c:pt>
                  <c:pt idx="2">
                    <c:v>5.3517279204811983</c:v>
                  </c:pt>
                  <c:pt idx="3">
                    <c:v>4.2627827357776047</c:v>
                  </c:pt>
                  <c:pt idx="4">
                    <c:v>4.9812078687508246</c:v>
                  </c:pt>
                  <c:pt idx="5">
                    <c:v>0.93307896907583843</c:v>
                  </c:pt>
                  <c:pt idx="6">
                    <c:v>4.1694481920628794</c:v>
                  </c:pt>
                </c:numCache>
              </c:numRef>
            </c:plus>
            <c:minus>
              <c:numRef>
                <c:f>'Data for graphs (no Tar)'!$K$2:$K$8</c:f>
                <c:numCache>
                  <c:formatCode>General</c:formatCode>
                  <c:ptCount val="7"/>
                  <c:pt idx="0">
                    <c:v>2.7396777883716106</c:v>
                  </c:pt>
                  <c:pt idx="1">
                    <c:v>3.80288907291835</c:v>
                  </c:pt>
                  <c:pt idx="2">
                    <c:v>5.3517279204811983</c:v>
                  </c:pt>
                  <c:pt idx="3">
                    <c:v>4.2627827357776047</c:v>
                  </c:pt>
                  <c:pt idx="4">
                    <c:v>4.9812078687508246</c:v>
                  </c:pt>
                  <c:pt idx="5">
                    <c:v>0.93307896907583843</c:v>
                  </c:pt>
                  <c:pt idx="6">
                    <c:v>4.1694481920628794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Tar)'!$B$2:$B$8</c:f>
              <c:numCache>
                <c:formatCode>General</c:formatCode>
                <c:ptCount val="7"/>
                <c:pt idx="0">
                  <c:v>51.949953338989005</c:v>
                </c:pt>
                <c:pt idx="1">
                  <c:v>40.27790459275387</c:v>
                </c:pt>
                <c:pt idx="2">
                  <c:v>46.435259391169176</c:v>
                </c:pt>
                <c:pt idx="3">
                  <c:v>47.047659280695733</c:v>
                </c:pt>
                <c:pt idx="4">
                  <c:v>39.859186663607453</c:v>
                </c:pt>
                <c:pt idx="5">
                  <c:v>50.253223823136032</c:v>
                </c:pt>
                <c:pt idx="6">
                  <c:v>49.621457576544067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42272"/>
        <c:axId val="112805568"/>
      </c:barChart>
      <c:catAx>
        <c:axId val="113142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2805568"/>
        <c:crosses val="autoZero"/>
        <c:auto val="1"/>
        <c:lblAlgn val="ctr"/>
        <c:lblOffset val="100"/>
        <c:noMultiLvlLbl val="0"/>
      </c:catAx>
      <c:valAx>
        <c:axId val="1128055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IL-1</a:t>
                </a:r>
                <a:r>
                  <a:rPr lang="el-GR"/>
                  <a:t>β</a:t>
                </a:r>
                <a:r>
                  <a:rPr lang="en-GB"/>
                  <a:t> per 1x105 cells</a:t>
                </a:r>
              </a:p>
            </c:rich>
          </c:tx>
          <c:layout>
            <c:manualLayout>
              <c:xMode val="edge"/>
              <c:yMode val="edge"/>
              <c:x val="0"/>
              <c:y val="9.52608343311924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142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RANTES</a:t>
            </a:r>
          </a:p>
        </c:rich>
      </c:tx>
      <c:layout>
        <c:manualLayout>
          <c:xMode val="edge"/>
          <c:yMode val="edge"/>
          <c:x val="0.46107417433025588"/>
          <c:y val="4.055225736784285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980301996989643"/>
          <c:y val="0.19350912174804002"/>
          <c:w val="0.75773356546923398"/>
          <c:h val="0.399135740852913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Tar)'!$G$1</c:f>
              <c:strCache>
                <c:ptCount val="1"/>
                <c:pt idx="0">
                  <c:v>Hu RANTES (37)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Tar)'!$P$2:$P$8</c:f>
                <c:numCache>
                  <c:formatCode>General</c:formatCode>
                  <c:ptCount val="7"/>
                  <c:pt idx="0">
                    <c:v>1.4957737736120349</c:v>
                  </c:pt>
                  <c:pt idx="1">
                    <c:v>2.7222938985636449</c:v>
                  </c:pt>
                  <c:pt idx="2">
                    <c:v>2.2108722001173939</c:v>
                  </c:pt>
                  <c:pt idx="3">
                    <c:v>1.796529121669648</c:v>
                  </c:pt>
                  <c:pt idx="4">
                    <c:v>0.50460475089112822</c:v>
                  </c:pt>
                  <c:pt idx="5">
                    <c:v>2.8030034092146963</c:v>
                  </c:pt>
                  <c:pt idx="6">
                    <c:v>1.8665838368262571</c:v>
                  </c:pt>
                </c:numCache>
              </c:numRef>
            </c:plus>
            <c:minus>
              <c:numRef>
                <c:f>'Data for graphs (no Tar)'!$P$2:$P$8</c:f>
                <c:numCache>
                  <c:formatCode>General</c:formatCode>
                  <c:ptCount val="7"/>
                  <c:pt idx="0">
                    <c:v>1.4957737736120349</c:v>
                  </c:pt>
                  <c:pt idx="1">
                    <c:v>2.7222938985636449</c:v>
                  </c:pt>
                  <c:pt idx="2">
                    <c:v>2.2108722001173939</c:v>
                  </c:pt>
                  <c:pt idx="3">
                    <c:v>1.796529121669648</c:v>
                  </c:pt>
                  <c:pt idx="4">
                    <c:v>0.50460475089112822</c:v>
                  </c:pt>
                  <c:pt idx="5">
                    <c:v>2.8030034092146963</c:v>
                  </c:pt>
                  <c:pt idx="6">
                    <c:v>1.8665838368262571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Tar)'!$G$2:$G$8</c:f>
              <c:numCache>
                <c:formatCode>General</c:formatCode>
                <c:ptCount val="7"/>
                <c:pt idx="0">
                  <c:v>14.671444149328916</c:v>
                </c:pt>
                <c:pt idx="1">
                  <c:v>11.055045462093567</c:v>
                </c:pt>
                <c:pt idx="2">
                  <c:v>13.49957075991578</c:v>
                </c:pt>
                <c:pt idx="3">
                  <c:v>13.037635153973318</c:v>
                </c:pt>
                <c:pt idx="4">
                  <c:v>7.7810357655644111</c:v>
                </c:pt>
                <c:pt idx="5">
                  <c:v>13.47665978821197</c:v>
                </c:pt>
                <c:pt idx="6">
                  <c:v>10.623929014139561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42784"/>
        <c:axId val="112807296"/>
      </c:barChart>
      <c:catAx>
        <c:axId val="113142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2807296"/>
        <c:crosses val="autoZero"/>
        <c:auto val="1"/>
        <c:lblAlgn val="ctr"/>
        <c:lblOffset val="100"/>
        <c:noMultiLvlLbl val="0"/>
      </c:catAx>
      <c:valAx>
        <c:axId val="1128072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RANTES per 1x105 cells</a:t>
                </a:r>
              </a:p>
            </c:rich>
          </c:tx>
          <c:layout>
            <c:manualLayout>
              <c:xMode val="edge"/>
              <c:yMode val="edge"/>
              <c:x val="5.4311409603211361E-3"/>
              <c:y val="0.138775236033884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142784"/>
        <c:crosses val="autoZero"/>
        <c:crossBetween val="between"/>
        <c:majorUnit val="4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TNF</a:t>
            </a:r>
            <a:r>
              <a:rPr lang="el-GR"/>
              <a:t>α</a:t>
            </a:r>
            <a:endParaRPr lang="en-US"/>
          </a:p>
        </c:rich>
      </c:tx>
      <c:layout>
        <c:manualLayout>
          <c:xMode val="edge"/>
          <c:yMode val="edge"/>
          <c:x val="0.48068193154792049"/>
          <c:y val="3.5517144185625467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 (no Tar)'!$H$1</c:f>
              <c:strCache>
                <c:ptCount val="1"/>
                <c:pt idx="0">
                  <c:v>Hu TNF-a (36)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for graphs (no Tar)'!$Q$2:$Q$8</c:f>
                <c:numCache>
                  <c:formatCode>General</c:formatCode>
                  <c:ptCount val="7"/>
                  <c:pt idx="0">
                    <c:v>14.957737736120313</c:v>
                  </c:pt>
                  <c:pt idx="1">
                    <c:v>27.222938985636436</c:v>
                  </c:pt>
                  <c:pt idx="2">
                    <c:v>22.10872200117392</c:v>
                  </c:pt>
                  <c:pt idx="3">
                    <c:v>17.965291216696468</c:v>
                  </c:pt>
                  <c:pt idx="4">
                    <c:v>5.0460475089113137</c:v>
                  </c:pt>
                  <c:pt idx="5">
                    <c:v>28.030034092146977</c:v>
                  </c:pt>
                  <c:pt idx="6">
                    <c:v>18.665838368262563</c:v>
                  </c:pt>
                </c:numCache>
              </c:numRef>
            </c:plus>
            <c:minus>
              <c:numRef>
                <c:f>'Data for graphs (no Tar)'!$Q$2:$Q$8</c:f>
                <c:numCache>
                  <c:formatCode>General</c:formatCode>
                  <c:ptCount val="7"/>
                  <c:pt idx="0">
                    <c:v>14.957737736120313</c:v>
                  </c:pt>
                  <c:pt idx="1">
                    <c:v>27.222938985636436</c:v>
                  </c:pt>
                  <c:pt idx="2">
                    <c:v>22.10872200117392</c:v>
                  </c:pt>
                  <c:pt idx="3">
                    <c:v>17.965291216696468</c:v>
                  </c:pt>
                  <c:pt idx="4">
                    <c:v>5.0460475089113137</c:v>
                  </c:pt>
                  <c:pt idx="5">
                    <c:v>28.030034092146977</c:v>
                  </c:pt>
                  <c:pt idx="6">
                    <c:v>18.665838368262563</c:v>
                  </c:pt>
                </c:numCache>
              </c:numRef>
            </c:minus>
            <c:spPr>
              <a:ln>
                <a:solidFill>
                  <a:schemeClr val="bg1">
                    <a:lumMod val="65000"/>
                  </a:schemeClr>
                </a:solidFill>
              </a:ln>
            </c:spPr>
          </c:errBars>
          <c:cat>
            <c:strRef>
              <c:f>'Data for graphs (no Tar)'!$A$2:$A$8</c:f>
              <c:strCache>
                <c:ptCount val="7"/>
                <c:pt idx="0">
                  <c:v>Control (LPS)</c:v>
                </c:pt>
                <c:pt idx="1">
                  <c:v>0.2 µM resveratrol</c:v>
                </c:pt>
                <c:pt idx="2">
                  <c:v>1 µM resveratrol</c:v>
                </c:pt>
                <c:pt idx="3">
                  <c:v>0.2 µM isorhamnetin</c:v>
                </c:pt>
                <c:pt idx="4">
                  <c:v>1 µM isorhamnetin</c:v>
                </c:pt>
                <c:pt idx="5">
                  <c:v>0.2 µM curcumin</c:v>
                </c:pt>
                <c:pt idx="6">
                  <c:v>1 µM curcumin</c:v>
                </c:pt>
              </c:strCache>
            </c:strRef>
          </c:cat>
          <c:val>
            <c:numRef>
              <c:f>'Data for graphs (no Tar)'!$H$2:$H$8</c:f>
              <c:numCache>
                <c:formatCode>General</c:formatCode>
                <c:ptCount val="7"/>
                <c:pt idx="0">
                  <c:v>146.71444149328917</c:v>
                </c:pt>
                <c:pt idx="1">
                  <c:v>110.55045462093567</c:v>
                </c:pt>
                <c:pt idx="2">
                  <c:v>134.99570759915781</c:v>
                </c:pt>
                <c:pt idx="3">
                  <c:v>130.37635153973321</c:v>
                </c:pt>
                <c:pt idx="4">
                  <c:v>77.810357655644111</c:v>
                </c:pt>
                <c:pt idx="5">
                  <c:v>134.7665978821197</c:v>
                </c:pt>
                <c:pt idx="6">
                  <c:v>106.23929014139563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40224"/>
        <c:axId val="112809024"/>
      </c:barChart>
      <c:catAx>
        <c:axId val="11314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2809024"/>
        <c:crosses val="autoZero"/>
        <c:auto val="1"/>
        <c:lblAlgn val="ctr"/>
        <c:lblOffset val="100"/>
        <c:noMultiLvlLbl val="0"/>
      </c:catAx>
      <c:valAx>
        <c:axId val="1128090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pg/ml TNF</a:t>
                </a:r>
                <a:r>
                  <a:rPr lang="el-GR"/>
                  <a:t>α</a:t>
                </a:r>
                <a:r>
                  <a:rPr lang="en-GB"/>
                  <a:t> per 1x105 cells</a:t>
                </a:r>
              </a:p>
            </c:rich>
          </c:tx>
          <c:layout>
            <c:manualLayout>
              <c:xMode val="edge"/>
              <c:yMode val="edge"/>
              <c:x val="0"/>
              <c:y val="0.138775236033884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140224"/>
        <c:crosses val="autoZero"/>
        <c:crossBetween val="between"/>
        <c:majorUnit val="40"/>
      </c:valAx>
    </c:plotArea>
    <c:plotVisOnly val="1"/>
    <c:dispBlanksAs val="gap"/>
    <c:showDLblsOverMax val="0"/>
  </c:chart>
  <c:txPr>
    <a:bodyPr/>
    <a:lstStyle/>
    <a:p>
      <a:pPr>
        <a:defRPr sz="800" b="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131E8-792D-4AFE-9A53-702304B76030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ACECF-F923-4F34-AC24-34592FA0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71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1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54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8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30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40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2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69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19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42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979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5694F-7687-4D74-A9EB-91A6A7AB9842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8BDD1-30AD-4A12-BD08-8EC956A0E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03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405735"/>
              </p:ext>
            </p:extLst>
          </p:nvPr>
        </p:nvGraphicFramePr>
        <p:xfrm>
          <a:off x="2699792" y="9525"/>
          <a:ext cx="268605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14622"/>
              </p:ext>
            </p:extLst>
          </p:nvPr>
        </p:nvGraphicFramePr>
        <p:xfrm>
          <a:off x="0" y="4947"/>
          <a:ext cx="268605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191201"/>
              </p:ext>
            </p:extLst>
          </p:nvPr>
        </p:nvGraphicFramePr>
        <p:xfrm>
          <a:off x="5508104" y="19050"/>
          <a:ext cx="268605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167515"/>
              </p:ext>
            </p:extLst>
          </p:nvPr>
        </p:nvGraphicFramePr>
        <p:xfrm>
          <a:off x="35496" y="2060848"/>
          <a:ext cx="268605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082241"/>
              </p:ext>
            </p:extLst>
          </p:nvPr>
        </p:nvGraphicFramePr>
        <p:xfrm>
          <a:off x="2699792" y="2060848"/>
          <a:ext cx="268605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791473"/>
              </p:ext>
            </p:extLst>
          </p:nvPr>
        </p:nvGraphicFramePr>
        <p:xfrm>
          <a:off x="5508104" y="2060848"/>
          <a:ext cx="2662808" cy="208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431491"/>
              </p:ext>
            </p:extLst>
          </p:nvPr>
        </p:nvGraphicFramePr>
        <p:xfrm>
          <a:off x="17562" y="4077072"/>
          <a:ext cx="2626246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383596" y="63440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/>
              <a:t>*</a:t>
            </a:r>
            <a:endParaRPr lang="en-GB" sz="1400" b="1"/>
          </a:p>
        </p:txBody>
      </p:sp>
      <p:sp>
        <p:nvSpPr>
          <p:cNvPr id="3" name="TextBox 2"/>
          <p:cNvSpPr txBox="1"/>
          <p:nvPr/>
        </p:nvSpPr>
        <p:spPr>
          <a:xfrm>
            <a:off x="2771800" y="4725144"/>
            <a:ext cx="6185545" cy="135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200" smtClean="0"/>
              <a:t>PBMC-derived lymphocytes were treated for 24 h with polyphenols (resveratrol, isorhamnetin, or curcumin) at 0.2 µM or 1 µM. At the 5 h time point, cells were stimulated with LPS (20 ng/ml). The concentrations of cytokines released into the cell culture medium were measured using a multiplex bead array system. A significant change was detected was for interferon </a:t>
            </a:r>
            <a:r>
              <a:rPr lang="el-GR" sz="1200" smtClean="0"/>
              <a:t>γ</a:t>
            </a:r>
            <a:r>
              <a:rPr lang="en-GB" sz="1200" smtClean="0"/>
              <a:t>-induced protein 10 (IP-10), which was significantly reduced following treatment with 1 µM isorhamnetin (P=0.018).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820846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134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Ford, Chris</dc:creator>
  <cp:lastModifiedBy>Jackson, Malcolm</cp:lastModifiedBy>
  <cp:revision>10</cp:revision>
  <dcterms:created xsi:type="dcterms:W3CDTF">2014-09-02T15:15:36Z</dcterms:created>
  <dcterms:modified xsi:type="dcterms:W3CDTF">2015-12-11T17:09:55Z</dcterms:modified>
</cp:coreProperties>
</file>