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0048875" cy="622776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496" y="-296"/>
      </p:cViewPr>
      <p:guideLst>
        <p:guide orient="horz" pos="1962"/>
        <p:guide pos="316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RTINE:ma&#238;trise!:Projet%20PHENOL:LES%20STATISTIQUES:FINALES:analyses%20FINALES:tableaux-figures-pr&#233;sentations:tableaux-figures%20suppl%20juillet%202014:Figures%20FFA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RTINE:ma&#238;trise!:Projet%20PHENOL:LES%20STATISTIQUES:FINALES:analyses%20FINALES:tableaux-figures-pr&#233;sentations:tableaux-figures%20suppl%20juillet%202014:Figures%20FF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RTINE:ma&#238;trise!:Projet%20PHENOL:LES%20STATISTIQUES:FINALES:analyses%20FINALES:tableaux-figures-pr&#233;sentations:tableaux-figures%20suppl%20juillet%202014:Figures%20FF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9156924456218"/>
          <c:y val="0.0655968314285954"/>
          <c:w val="0.78593148725145"/>
          <c:h val="0.889113592309467"/>
        </c:manualLayout>
      </c:layout>
      <c:scatterChart>
        <c:scatterStyle val="lineMarker"/>
        <c:varyColors val="0"/>
        <c:ser>
          <c:idx val="0"/>
          <c:order val="0"/>
          <c:tx>
            <c:v>delta polyphenols</c:v>
          </c:tx>
          <c:spPr>
            <a:ln w="19050">
              <a:solidFill>
                <a:schemeClr val="tx1"/>
              </a:solidFill>
            </a:ln>
          </c:spPr>
          <c:marker>
            <c:symbol val="circle"/>
            <c:size val="5"/>
            <c:spPr>
              <a:solidFill>
                <a:schemeClr val="bg1"/>
              </a:solidFill>
              <a:ln w="19050">
                <a:solidFill>
                  <a:schemeClr val="tx1"/>
                </a:solidFill>
              </a:ln>
            </c:spPr>
          </c:marker>
          <c:errBars>
            <c:errDir val="y"/>
            <c:errBarType val="minus"/>
            <c:errValType val="cust"/>
            <c:noEndCap val="0"/>
            <c:plus>
              <c:numRef>
                <c:f>'FFA repeated delta'!$B$13:$B$18</c:f>
                <c:numCache>
                  <c:formatCode>General</c:formatCode>
                  <c:ptCount val="6"/>
                  <c:pt idx="0">
                    <c:v>0.0500000000000001</c:v>
                  </c:pt>
                  <c:pt idx="1">
                    <c:v>0.0300000000000001</c:v>
                  </c:pt>
                  <c:pt idx="2">
                    <c:v>0.01</c:v>
                  </c:pt>
                  <c:pt idx="3">
                    <c:v>0.01</c:v>
                  </c:pt>
                  <c:pt idx="4">
                    <c:v>0.01</c:v>
                  </c:pt>
                </c:numCache>
              </c:numRef>
            </c:plus>
            <c:minus>
              <c:numRef>
                <c:f>'FFA repeated delta'!$B$13:$B$18</c:f>
                <c:numCache>
                  <c:formatCode>General</c:formatCode>
                  <c:ptCount val="6"/>
                  <c:pt idx="0">
                    <c:v>0.0500000000000001</c:v>
                  </c:pt>
                  <c:pt idx="1">
                    <c:v>0.0300000000000001</c:v>
                  </c:pt>
                  <c:pt idx="2">
                    <c:v>0.01</c:v>
                  </c:pt>
                  <c:pt idx="3">
                    <c:v>0.01</c:v>
                  </c:pt>
                  <c:pt idx="4">
                    <c:v>0.01</c:v>
                  </c:pt>
                </c:numCache>
              </c:numRef>
            </c:minus>
            <c:spPr>
              <a:ln w="12700">
                <a:solidFill>
                  <a:schemeClr val="tx1"/>
                </a:solidFill>
              </a:ln>
            </c:spPr>
          </c:errBars>
          <c:xVal>
            <c:numRef>
              <c:f>'FFA repeated delta'!$A$4:$A$9</c:f>
              <c:numCache>
                <c:formatCode>General</c:formatCode>
                <c:ptCount val="6"/>
                <c:pt idx="0">
                  <c:v>0.0</c:v>
                </c:pt>
                <c:pt idx="1">
                  <c:v>30.0</c:v>
                </c:pt>
                <c:pt idx="2">
                  <c:v>60.0</c:v>
                </c:pt>
                <c:pt idx="3">
                  <c:v>90.0</c:v>
                </c:pt>
                <c:pt idx="4">
                  <c:v>120.0</c:v>
                </c:pt>
              </c:numCache>
            </c:numRef>
          </c:xVal>
          <c:yVal>
            <c:numRef>
              <c:f>'FFA repeated delta'!$B$4:$B$9</c:f>
              <c:numCache>
                <c:formatCode>General</c:formatCode>
                <c:ptCount val="6"/>
                <c:pt idx="0" formatCode="0.00">
                  <c:v>-0.0500000000000001</c:v>
                </c:pt>
                <c:pt idx="1">
                  <c:v>-0.02</c:v>
                </c:pt>
                <c:pt idx="2">
                  <c:v>-0.01</c:v>
                </c:pt>
                <c:pt idx="3">
                  <c:v>-0.02</c:v>
                </c:pt>
                <c:pt idx="4">
                  <c:v>-0.01</c:v>
                </c:pt>
              </c:numCache>
            </c:numRef>
          </c:yVal>
          <c:smooth val="0"/>
        </c:ser>
        <c:ser>
          <c:idx val="1"/>
          <c:order val="1"/>
          <c:tx>
            <c:v>delta-placebo</c:v>
          </c:tx>
          <c:spPr>
            <a:ln w="19050">
              <a:solidFill>
                <a:schemeClr val="tx1"/>
              </a:solidFill>
            </a:ln>
          </c:spPr>
          <c:marker>
            <c:symbol val="triangle"/>
            <c:size val="6"/>
            <c:spPr>
              <a:solidFill>
                <a:schemeClr val="bg1"/>
              </a:solidFill>
              <a:ln w="19050">
                <a:solidFill>
                  <a:schemeClr val="tx1"/>
                </a:solidFill>
              </a:ln>
            </c:spPr>
          </c:marker>
          <c:errBars>
            <c:errDir val="y"/>
            <c:errBarType val="plus"/>
            <c:errValType val="cust"/>
            <c:noEndCap val="0"/>
            <c:plus>
              <c:numRef>
                <c:f>'FFA repeated delta'!$E$13:$E$18</c:f>
                <c:numCache>
                  <c:formatCode>General</c:formatCode>
                  <c:ptCount val="6"/>
                  <c:pt idx="0">
                    <c:v>0.0500000000000001</c:v>
                  </c:pt>
                  <c:pt idx="1">
                    <c:v>0.0300000000000001</c:v>
                  </c:pt>
                  <c:pt idx="2">
                    <c:v>0.01</c:v>
                  </c:pt>
                  <c:pt idx="3">
                    <c:v>0.01</c:v>
                  </c:pt>
                  <c:pt idx="4">
                    <c:v>0.0</c:v>
                  </c:pt>
                </c:numCache>
              </c:numRef>
            </c:plus>
            <c:minus>
              <c:numRef>
                <c:f>'FFA repeated delta'!$E$13:$E$18</c:f>
                <c:numCache>
                  <c:formatCode>General</c:formatCode>
                  <c:ptCount val="6"/>
                  <c:pt idx="0">
                    <c:v>0.0500000000000001</c:v>
                  </c:pt>
                  <c:pt idx="1">
                    <c:v>0.0300000000000001</c:v>
                  </c:pt>
                  <c:pt idx="2">
                    <c:v>0.01</c:v>
                  </c:pt>
                  <c:pt idx="3">
                    <c:v>0.01</c:v>
                  </c:pt>
                  <c:pt idx="4">
                    <c:v>0.0</c:v>
                  </c:pt>
                </c:numCache>
              </c:numRef>
            </c:minus>
            <c:spPr>
              <a:ln w="12700">
                <a:solidFill>
                  <a:schemeClr val="tx1"/>
                </a:solidFill>
              </a:ln>
            </c:spPr>
          </c:errBars>
          <c:xVal>
            <c:numRef>
              <c:f>'FFA repeated delta'!$C$4:$C$9</c:f>
              <c:numCache>
                <c:formatCode>General</c:formatCode>
                <c:ptCount val="6"/>
                <c:pt idx="0">
                  <c:v>0.0</c:v>
                </c:pt>
                <c:pt idx="1">
                  <c:v>30.0</c:v>
                </c:pt>
                <c:pt idx="2">
                  <c:v>60.0</c:v>
                </c:pt>
                <c:pt idx="3">
                  <c:v>90.0</c:v>
                </c:pt>
                <c:pt idx="4">
                  <c:v>120.0</c:v>
                </c:pt>
              </c:numCache>
            </c:numRef>
          </c:xVal>
          <c:yVal>
            <c:numRef>
              <c:f>'FFA repeated delta'!$D$4:$D$9</c:f>
              <c:numCache>
                <c:formatCode>0.00</c:formatCode>
                <c:ptCount val="6"/>
                <c:pt idx="0">
                  <c:v>-0.0500000000000001</c:v>
                </c:pt>
                <c:pt idx="1">
                  <c:v>-0.0400000000000001</c:v>
                </c:pt>
                <c:pt idx="2">
                  <c:v>-0.01</c:v>
                </c:pt>
                <c:pt idx="3">
                  <c:v>0.0</c:v>
                </c:pt>
                <c:pt idx="4">
                  <c:v>0.01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1933864"/>
        <c:axId val="477753928"/>
      </c:scatterChart>
      <c:valAx>
        <c:axId val="461933864"/>
        <c:scaling>
          <c:orientation val="minMax"/>
          <c:max val="120.0"/>
          <c:min val="-15.0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>
            <a:solidFill>
              <a:schemeClr val="tx1"/>
            </a:solidFill>
          </a:ln>
        </c:spPr>
        <c:crossAx val="477753928"/>
        <c:crosses val="autoZero"/>
        <c:crossBetween val="midCat"/>
      </c:valAx>
      <c:valAx>
        <c:axId val="47775392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000">
                <a:latin typeface="Times New Roman"/>
                <a:cs typeface="Times New Roman"/>
              </a:defRPr>
            </a:pPr>
            <a:endParaRPr lang="fr-FR"/>
          </a:p>
        </c:txPr>
        <c:crossAx val="461933864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3269834310458"/>
          <c:y val="0.0618250176000959"/>
          <c:w val="0.786604310588729"/>
          <c:h val="0.819566064019413"/>
        </c:manualLayout>
      </c:layout>
      <c:scatterChart>
        <c:scatterStyle val="lineMarker"/>
        <c:varyColors val="0"/>
        <c:ser>
          <c:idx val="0"/>
          <c:order val="0"/>
          <c:tx>
            <c:v>pre polyphenols</c:v>
          </c:tx>
          <c:spPr>
            <a:ln w="19050">
              <a:solidFill>
                <a:schemeClr val="tx1"/>
              </a:solidFill>
              <a:prstDash val="sysDash"/>
            </a:ln>
          </c:spPr>
          <c:marker>
            <c:symbol val="circle"/>
            <c:size val="5"/>
            <c:spPr>
              <a:solidFill>
                <a:schemeClr val="tx1"/>
              </a:solidFill>
              <a:ln w="19050"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'OGTT-FFA'!$B$13:$B$18</c:f>
                <c:numCache>
                  <c:formatCode>General</c:formatCode>
                  <c:ptCount val="6"/>
                  <c:pt idx="0">
                    <c:v>0.03</c:v>
                  </c:pt>
                  <c:pt idx="1">
                    <c:v>0.02</c:v>
                  </c:pt>
                  <c:pt idx="2">
                    <c:v>0.01</c:v>
                  </c:pt>
                  <c:pt idx="3">
                    <c:v>0.01</c:v>
                  </c:pt>
                  <c:pt idx="4">
                    <c:v>0.01</c:v>
                  </c:pt>
                </c:numCache>
              </c:numRef>
            </c:plus>
            <c:minus>
              <c:numRef>
                <c:f>'OGTT-FFA'!$B$13:$B$18</c:f>
                <c:numCache>
                  <c:formatCode>General</c:formatCode>
                  <c:ptCount val="6"/>
                  <c:pt idx="0">
                    <c:v>0.03</c:v>
                  </c:pt>
                  <c:pt idx="1">
                    <c:v>0.02</c:v>
                  </c:pt>
                  <c:pt idx="2">
                    <c:v>0.01</c:v>
                  </c:pt>
                  <c:pt idx="3">
                    <c:v>0.01</c:v>
                  </c:pt>
                  <c:pt idx="4">
                    <c:v>0.01</c:v>
                  </c:pt>
                </c:numCache>
              </c:numRef>
            </c:minus>
            <c:spPr>
              <a:ln w="12700">
                <a:solidFill>
                  <a:schemeClr val="tx1"/>
                </a:solidFill>
              </a:ln>
            </c:spPr>
          </c:errBars>
          <c:xVal>
            <c:numRef>
              <c:f>'OGTT-FFA'!$A$4:$A$9</c:f>
              <c:numCache>
                <c:formatCode>General</c:formatCode>
                <c:ptCount val="6"/>
                <c:pt idx="0">
                  <c:v>0.0</c:v>
                </c:pt>
                <c:pt idx="1">
                  <c:v>30.0</c:v>
                </c:pt>
                <c:pt idx="2">
                  <c:v>60.0</c:v>
                </c:pt>
                <c:pt idx="3">
                  <c:v>90.0</c:v>
                </c:pt>
                <c:pt idx="4">
                  <c:v>120.0</c:v>
                </c:pt>
              </c:numCache>
            </c:numRef>
          </c:xVal>
          <c:yVal>
            <c:numRef>
              <c:f>'OGTT-FFA'!$B$4:$B$9</c:f>
              <c:numCache>
                <c:formatCode>0.00</c:formatCode>
                <c:ptCount val="6"/>
                <c:pt idx="0">
                  <c:v>0.600000000000001</c:v>
                </c:pt>
                <c:pt idx="1">
                  <c:v>0.27</c:v>
                </c:pt>
                <c:pt idx="2">
                  <c:v>0.13</c:v>
                </c:pt>
                <c:pt idx="3">
                  <c:v>0.11</c:v>
                </c:pt>
                <c:pt idx="4">
                  <c:v>0.09</c:v>
                </c:pt>
              </c:numCache>
            </c:numRef>
          </c:yVal>
          <c:smooth val="0"/>
        </c:ser>
        <c:ser>
          <c:idx val="1"/>
          <c:order val="1"/>
          <c:tx>
            <c:v>post polyphenols</c:v>
          </c:tx>
          <c:spPr>
            <a:ln w="19050">
              <a:solidFill>
                <a:schemeClr val="tx1"/>
              </a:solidFill>
              <a:prstDash val="solid"/>
            </a:ln>
          </c:spPr>
          <c:marker>
            <c:symbol val="circle"/>
            <c:size val="5"/>
            <c:spPr>
              <a:solidFill>
                <a:schemeClr val="tx1"/>
              </a:solidFill>
              <a:ln w="19050"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'OGTT-FFA'!$B$22:$B$27</c:f>
                <c:numCache>
                  <c:formatCode>General</c:formatCode>
                  <c:ptCount val="6"/>
                  <c:pt idx="0">
                    <c:v>0.05</c:v>
                  </c:pt>
                  <c:pt idx="1">
                    <c:v>0.03</c:v>
                  </c:pt>
                  <c:pt idx="2">
                    <c:v>0.01</c:v>
                  </c:pt>
                  <c:pt idx="3">
                    <c:v>0.01</c:v>
                  </c:pt>
                  <c:pt idx="4">
                    <c:v>0.01</c:v>
                  </c:pt>
                </c:numCache>
              </c:numRef>
            </c:plus>
            <c:minus>
              <c:numRef>
                <c:f>'OGTT-FFA'!$B$22:$B$27</c:f>
                <c:numCache>
                  <c:formatCode>General</c:formatCode>
                  <c:ptCount val="6"/>
                  <c:pt idx="0">
                    <c:v>0.05</c:v>
                  </c:pt>
                  <c:pt idx="1">
                    <c:v>0.03</c:v>
                  </c:pt>
                  <c:pt idx="2">
                    <c:v>0.01</c:v>
                  </c:pt>
                  <c:pt idx="3">
                    <c:v>0.01</c:v>
                  </c:pt>
                  <c:pt idx="4">
                    <c:v>0.01</c:v>
                  </c:pt>
                </c:numCache>
              </c:numRef>
            </c:minus>
            <c:spPr>
              <a:ln w="12700">
                <a:solidFill>
                  <a:schemeClr val="tx1"/>
                </a:solidFill>
              </a:ln>
            </c:spPr>
          </c:errBars>
          <c:xVal>
            <c:numRef>
              <c:f>'OGTT-FFA'!$C$4:$C$9</c:f>
              <c:numCache>
                <c:formatCode>General</c:formatCode>
                <c:ptCount val="6"/>
                <c:pt idx="0">
                  <c:v>0.0</c:v>
                </c:pt>
                <c:pt idx="1">
                  <c:v>30.0</c:v>
                </c:pt>
                <c:pt idx="2">
                  <c:v>60.0</c:v>
                </c:pt>
                <c:pt idx="3">
                  <c:v>90.0</c:v>
                </c:pt>
                <c:pt idx="4">
                  <c:v>120.0</c:v>
                </c:pt>
              </c:numCache>
            </c:numRef>
          </c:xVal>
          <c:yVal>
            <c:numRef>
              <c:f>'OGTT-FFA'!$D$4:$D$9</c:f>
              <c:numCache>
                <c:formatCode>0.00</c:formatCode>
                <c:ptCount val="6"/>
                <c:pt idx="0">
                  <c:v>0.55</c:v>
                </c:pt>
                <c:pt idx="1">
                  <c:v>0.26</c:v>
                </c:pt>
                <c:pt idx="2">
                  <c:v>0.12</c:v>
                </c:pt>
                <c:pt idx="3">
                  <c:v>0.09</c:v>
                </c:pt>
                <c:pt idx="4">
                  <c:v>0.08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7724744"/>
        <c:axId val="521394264"/>
      </c:scatterChart>
      <c:valAx>
        <c:axId val="477724744"/>
        <c:scaling>
          <c:orientation val="minMax"/>
          <c:max val="120.0"/>
          <c:min val="0.0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000">
                <a:latin typeface="Times New Roman"/>
                <a:cs typeface="Times New Roman"/>
              </a:defRPr>
            </a:pPr>
            <a:endParaRPr lang="fr-FR"/>
          </a:p>
        </c:txPr>
        <c:crossAx val="521394264"/>
        <c:crosses val="autoZero"/>
        <c:crossBetween val="midCat"/>
        <c:majorUnit val="15.0"/>
      </c:valAx>
      <c:valAx>
        <c:axId val="52139426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100">
                <a:latin typeface="Times New Roman"/>
                <a:cs typeface="Times New Roman"/>
              </a:defRPr>
            </a:pPr>
            <a:endParaRPr lang="fr-FR"/>
          </a:p>
        </c:txPr>
        <c:crossAx val="477724744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4842191619058"/>
          <c:y val="0.0618249944484825"/>
          <c:w val="0.786913438672436"/>
          <c:h val="0.819566131586506"/>
        </c:manualLayout>
      </c:layout>
      <c:scatterChart>
        <c:scatterStyle val="lineMarker"/>
        <c:varyColors val="0"/>
        <c:ser>
          <c:idx val="2"/>
          <c:order val="0"/>
          <c:tx>
            <c:v>pre placebo</c:v>
          </c:tx>
          <c:spPr>
            <a:ln w="19050">
              <a:solidFill>
                <a:schemeClr val="tx1"/>
              </a:solidFill>
              <a:prstDash val="sysDash"/>
            </a:ln>
          </c:spPr>
          <c:marker>
            <c:symbol val="triangle"/>
            <c:size val="5"/>
            <c:spPr>
              <a:solidFill>
                <a:schemeClr val="tx1"/>
              </a:solidFill>
              <a:ln w="19050"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'OGTT-FFA'!$E$13:$E$18</c:f>
                <c:numCache>
                  <c:formatCode>General</c:formatCode>
                  <c:ptCount val="6"/>
                  <c:pt idx="0">
                    <c:v>0.05</c:v>
                  </c:pt>
                  <c:pt idx="1">
                    <c:v>0.03</c:v>
                  </c:pt>
                  <c:pt idx="2">
                    <c:v>0.02</c:v>
                  </c:pt>
                  <c:pt idx="3">
                    <c:v>0.01</c:v>
                  </c:pt>
                  <c:pt idx="4">
                    <c:v>0.01</c:v>
                  </c:pt>
                </c:numCache>
              </c:numRef>
            </c:plus>
            <c:minus>
              <c:numRef>
                <c:f>'OGTT-FFA'!$E$13:$E$18</c:f>
                <c:numCache>
                  <c:formatCode>General</c:formatCode>
                  <c:ptCount val="6"/>
                  <c:pt idx="0">
                    <c:v>0.05</c:v>
                  </c:pt>
                  <c:pt idx="1">
                    <c:v>0.03</c:v>
                  </c:pt>
                  <c:pt idx="2">
                    <c:v>0.02</c:v>
                  </c:pt>
                  <c:pt idx="3">
                    <c:v>0.01</c:v>
                  </c:pt>
                  <c:pt idx="4">
                    <c:v>0.01</c:v>
                  </c:pt>
                </c:numCache>
              </c:numRef>
            </c:minus>
            <c:spPr>
              <a:ln w="12700">
                <a:solidFill>
                  <a:schemeClr val="tx1"/>
                </a:solidFill>
              </a:ln>
            </c:spPr>
          </c:errBars>
          <c:xVal>
            <c:numRef>
              <c:f>'OGTT-FFA'!$E$4:$E$9</c:f>
              <c:numCache>
                <c:formatCode>General</c:formatCode>
                <c:ptCount val="6"/>
                <c:pt idx="0">
                  <c:v>0.0</c:v>
                </c:pt>
                <c:pt idx="1">
                  <c:v>30.0</c:v>
                </c:pt>
                <c:pt idx="2">
                  <c:v>60.0</c:v>
                </c:pt>
                <c:pt idx="3">
                  <c:v>90.0</c:v>
                </c:pt>
                <c:pt idx="4">
                  <c:v>120.0</c:v>
                </c:pt>
              </c:numCache>
            </c:numRef>
          </c:xVal>
          <c:yVal>
            <c:numRef>
              <c:f>'OGTT-FFA'!$F$4:$F$9</c:f>
              <c:numCache>
                <c:formatCode>0.00</c:formatCode>
                <c:ptCount val="6"/>
                <c:pt idx="0">
                  <c:v>0.610000000000001</c:v>
                </c:pt>
                <c:pt idx="1">
                  <c:v>0.320000000000001</c:v>
                </c:pt>
                <c:pt idx="2">
                  <c:v>0.16</c:v>
                </c:pt>
                <c:pt idx="3">
                  <c:v>0.11</c:v>
                </c:pt>
                <c:pt idx="4">
                  <c:v>0.08</c:v>
                </c:pt>
              </c:numCache>
            </c:numRef>
          </c:yVal>
          <c:smooth val="0"/>
        </c:ser>
        <c:ser>
          <c:idx val="3"/>
          <c:order val="1"/>
          <c:tx>
            <c:v>post placebo</c:v>
          </c:tx>
          <c:spPr>
            <a:ln w="19050">
              <a:solidFill>
                <a:schemeClr val="tx1"/>
              </a:solidFill>
            </a:ln>
          </c:spPr>
          <c:marker>
            <c:symbol val="triangle"/>
            <c:size val="5"/>
            <c:spPr>
              <a:solidFill>
                <a:schemeClr val="tx1"/>
              </a:solidFill>
              <a:ln w="19050"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'OGTT-FFA'!$E$22:$E$27</c:f>
                <c:numCache>
                  <c:formatCode>General</c:formatCode>
                  <c:ptCount val="6"/>
                  <c:pt idx="0">
                    <c:v>0.03</c:v>
                  </c:pt>
                  <c:pt idx="1">
                    <c:v>0.03</c:v>
                  </c:pt>
                  <c:pt idx="2">
                    <c:v>0.02</c:v>
                  </c:pt>
                  <c:pt idx="3">
                    <c:v>0.01</c:v>
                  </c:pt>
                  <c:pt idx="4">
                    <c:v>0.01</c:v>
                  </c:pt>
                </c:numCache>
              </c:numRef>
            </c:plus>
            <c:minus>
              <c:numRef>
                <c:f>'OGTT-FFA'!$E$22:$E$27</c:f>
                <c:numCache>
                  <c:formatCode>General</c:formatCode>
                  <c:ptCount val="6"/>
                  <c:pt idx="0">
                    <c:v>0.03</c:v>
                  </c:pt>
                  <c:pt idx="1">
                    <c:v>0.03</c:v>
                  </c:pt>
                  <c:pt idx="2">
                    <c:v>0.02</c:v>
                  </c:pt>
                  <c:pt idx="3">
                    <c:v>0.01</c:v>
                  </c:pt>
                  <c:pt idx="4">
                    <c:v>0.01</c:v>
                  </c:pt>
                </c:numCache>
              </c:numRef>
            </c:minus>
            <c:spPr>
              <a:ln w="12700">
                <a:solidFill>
                  <a:schemeClr val="tx1"/>
                </a:solidFill>
              </a:ln>
            </c:spPr>
          </c:errBars>
          <c:xVal>
            <c:numRef>
              <c:f>'OGTT-FFA'!$G$4:$G$9</c:f>
              <c:numCache>
                <c:formatCode>General</c:formatCode>
                <c:ptCount val="6"/>
                <c:pt idx="0">
                  <c:v>0.0</c:v>
                </c:pt>
                <c:pt idx="1">
                  <c:v>30.0</c:v>
                </c:pt>
                <c:pt idx="2">
                  <c:v>60.0</c:v>
                </c:pt>
                <c:pt idx="3">
                  <c:v>90.0</c:v>
                </c:pt>
                <c:pt idx="4">
                  <c:v>120.0</c:v>
                </c:pt>
              </c:numCache>
            </c:numRef>
          </c:xVal>
          <c:yVal>
            <c:numRef>
              <c:f>'OGTT-FFA'!$H$4:$H$9</c:f>
              <c:numCache>
                <c:formatCode>0.00</c:formatCode>
                <c:ptCount val="6"/>
                <c:pt idx="0">
                  <c:v>0.56</c:v>
                </c:pt>
                <c:pt idx="1">
                  <c:v>0.28</c:v>
                </c:pt>
                <c:pt idx="2">
                  <c:v>0.15</c:v>
                </c:pt>
                <c:pt idx="3">
                  <c:v>0.11</c:v>
                </c:pt>
                <c:pt idx="4">
                  <c:v>0.09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7579288"/>
        <c:axId val="484001208"/>
      </c:scatterChart>
      <c:valAx>
        <c:axId val="527579288"/>
        <c:scaling>
          <c:orientation val="minMax"/>
          <c:max val="120.0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000">
                <a:latin typeface="Times New Roman"/>
                <a:cs typeface="Times New Roman"/>
              </a:defRPr>
            </a:pPr>
            <a:endParaRPr lang="fr-FR"/>
          </a:p>
        </c:txPr>
        <c:crossAx val="484001208"/>
        <c:crosses val="autoZero"/>
        <c:crossBetween val="midCat"/>
        <c:majorUnit val="15.0"/>
      </c:valAx>
      <c:valAx>
        <c:axId val="48400120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000">
                <a:latin typeface="Times New Roman"/>
                <a:cs typeface="Times New Roman"/>
              </a:defRPr>
            </a:pPr>
            <a:endParaRPr lang="fr-FR"/>
          </a:p>
        </c:txPr>
        <c:crossAx val="527579288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53666" y="1934643"/>
            <a:ext cx="8541544" cy="1334933"/>
          </a:xfrm>
        </p:spPr>
        <p:txBody>
          <a:bodyPr/>
          <a:lstStyle/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07332" y="3529065"/>
            <a:ext cx="7034212" cy="15915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A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7D70-FE2D-844C-8620-A01D28A50CFE}" type="datetimeFigureOut">
              <a:rPr lang="fr-FR" smtClean="0"/>
              <a:t>17-01-11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2B34-2E9A-9A4D-A095-43AE16FA5B0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576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7D70-FE2D-844C-8620-A01D28A50CFE}" type="datetimeFigureOut">
              <a:rPr lang="fr-FR" smtClean="0"/>
              <a:t>17-01-11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2B34-2E9A-9A4D-A095-43AE16FA5B0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9335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93792" y="4001914"/>
            <a:ext cx="8541544" cy="123690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93792" y="2639593"/>
            <a:ext cx="8541544" cy="136232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7D70-FE2D-844C-8620-A01D28A50CFE}" type="datetimeFigureOut">
              <a:rPr lang="fr-FR" smtClean="0"/>
              <a:t>17-01-11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2B34-2E9A-9A4D-A095-43AE16FA5B0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7655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1941" y="2129262"/>
            <a:ext cx="2995473" cy="602305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504895" y="2129262"/>
            <a:ext cx="2997217" cy="602305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7D70-FE2D-844C-8620-A01D28A50CFE}" type="datetimeFigureOut">
              <a:rPr lang="fr-FR" smtClean="0"/>
              <a:t>17-01-11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2B34-2E9A-9A4D-A095-43AE16FA5B0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0496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2444" y="249400"/>
            <a:ext cx="9043988" cy="1037961"/>
          </a:xfrm>
        </p:spPr>
        <p:txBody>
          <a:bodyPr/>
          <a:lstStyle>
            <a:lvl1pPr>
              <a:defRPr/>
            </a:lvl1pPr>
          </a:lstStyle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02445" y="1394039"/>
            <a:ext cx="4439998" cy="58096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02445" y="1975008"/>
            <a:ext cx="4439998" cy="358817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104689" y="1394039"/>
            <a:ext cx="4441743" cy="58096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104689" y="1975008"/>
            <a:ext cx="4441743" cy="358817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7D70-FE2D-844C-8620-A01D28A50CFE}" type="datetimeFigureOut">
              <a:rPr lang="fr-FR" smtClean="0"/>
              <a:t>17-01-11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2B34-2E9A-9A4D-A095-43AE16FA5B0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2952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7D70-FE2D-844C-8620-A01D28A50CFE}" type="datetimeFigureOut">
              <a:rPr lang="fr-FR" smtClean="0"/>
              <a:t>17-01-11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2B34-2E9A-9A4D-A095-43AE16FA5B0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3899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7D70-FE2D-844C-8620-A01D28A50CFE}" type="datetimeFigureOut">
              <a:rPr lang="fr-FR" smtClean="0"/>
              <a:t>17-01-11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2B34-2E9A-9A4D-A095-43AE16FA5B0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0878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2446" y="247957"/>
            <a:ext cx="3306010" cy="105526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28831" y="247958"/>
            <a:ext cx="5617601" cy="53152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02446" y="1303218"/>
            <a:ext cx="3306010" cy="42599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7D70-FE2D-844C-8620-A01D28A50CFE}" type="datetimeFigureOut">
              <a:rPr lang="fr-FR" smtClean="0"/>
              <a:t>17-01-11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2B34-2E9A-9A4D-A095-43AE16FA5B0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0317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69650" y="4359434"/>
            <a:ext cx="6029325" cy="51465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969650" y="556463"/>
            <a:ext cx="6029325" cy="373665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69650" y="4874090"/>
            <a:ext cx="6029325" cy="73089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7D70-FE2D-844C-8620-A01D28A50CFE}" type="datetimeFigureOut">
              <a:rPr lang="fr-FR" smtClean="0"/>
              <a:t>17-01-11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2B34-2E9A-9A4D-A095-43AE16FA5B0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1465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7D70-FE2D-844C-8620-A01D28A50CFE}" type="datetimeFigureOut">
              <a:rPr lang="fr-FR" smtClean="0"/>
              <a:t>17-01-11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2B34-2E9A-9A4D-A095-43AE16FA5B0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4368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63378" y="364729"/>
            <a:ext cx="1538734" cy="7787587"/>
          </a:xfrm>
        </p:spPr>
        <p:txBody>
          <a:bodyPr vert="eaVert"/>
          <a:lstStyle/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1942" y="364729"/>
            <a:ext cx="4453956" cy="7787587"/>
          </a:xfrm>
        </p:spPr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7D70-FE2D-844C-8620-A01D28A50CFE}" type="datetimeFigureOut">
              <a:rPr lang="fr-FR" smtClean="0"/>
              <a:t>17-01-11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2B34-2E9A-9A4D-A095-43AE16FA5B0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5427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02444" y="249400"/>
            <a:ext cx="9043988" cy="10379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02444" y="1453145"/>
            <a:ext cx="9043988" cy="4110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502444" y="5772214"/>
            <a:ext cx="2344738" cy="3315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AF7D70-FE2D-844C-8620-A01D28A50CFE}" type="datetimeFigureOut">
              <a:rPr lang="fr-FR" smtClean="0"/>
              <a:t>17-01-11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433366" y="5772214"/>
            <a:ext cx="3182144" cy="3315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201694" y="5772214"/>
            <a:ext cx="2344738" cy="3315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12B34-2E9A-9A4D-A095-43AE16FA5B0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8997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r 2"/>
          <p:cNvGrpSpPr/>
          <p:nvPr/>
        </p:nvGrpSpPr>
        <p:grpSpPr>
          <a:xfrm>
            <a:off x="4006" y="349648"/>
            <a:ext cx="9841669" cy="5628568"/>
            <a:chOff x="3455" y="259207"/>
            <a:chExt cx="9943820" cy="5386755"/>
          </a:xfrm>
        </p:grpSpPr>
        <p:grpSp>
          <p:nvGrpSpPr>
            <p:cNvPr id="22" name="Grouper 21"/>
            <p:cNvGrpSpPr/>
            <p:nvPr/>
          </p:nvGrpSpPr>
          <p:grpSpPr>
            <a:xfrm>
              <a:off x="3455" y="259207"/>
              <a:ext cx="9943820" cy="5386755"/>
              <a:chOff x="3455" y="259207"/>
              <a:chExt cx="9943820" cy="5386755"/>
            </a:xfrm>
          </p:grpSpPr>
          <p:grpSp>
            <p:nvGrpSpPr>
              <p:cNvPr id="20" name="Grouper 19"/>
              <p:cNvGrpSpPr/>
              <p:nvPr/>
            </p:nvGrpSpPr>
            <p:grpSpPr>
              <a:xfrm>
                <a:off x="3455" y="259207"/>
                <a:ext cx="9943820" cy="3239827"/>
                <a:chOff x="105055" y="259207"/>
                <a:chExt cx="9943820" cy="3239827"/>
              </a:xfrm>
            </p:grpSpPr>
            <p:graphicFrame>
              <p:nvGraphicFramePr>
                <p:cNvPr id="5" name="Graphique 4"/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:p14="http://schemas.microsoft.com/office/powerpoint/2010/main" val="222578698"/>
                    </p:ext>
                  </p:extLst>
                </p:nvPr>
              </p:nvGraphicFramePr>
              <p:xfrm>
                <a:off x="7279246" y="559740"/>
                <a:ext cx="2668029" cy="2501569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2"/>
                </a:graphicData>
              </a:graphic>
            </p:graphicFrame>
            <p:sp>
              <p:nvSpPr>
                <p:cNvPr id="8" name="ZoneTexte 7"/>
                <p:cNvSpPr txBox="1"/>
                <p:nvPr/>
              </p:nvSpPr>
              <p:spPr>
                <a:xfrm>
                  <a:off x="105055" y="259207"/>
                  <a:ext cx="45720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CA" sz="1200" dirty="0" smtClean="0">
                      <a:latin typeface="Times New Roman"/>
                      <a:cs typeface="Times New Roman"/>
                    </a:rPr>
                    <a:t>(a)</a:t>
                  </a:r>
                  <a:endParaRPr lang="fr-CA" sz="1200" dirty="0">
                    <a:latin typeface="Times New Roman"/>
                    <a:cs typeface="Times New Roman"/>
                  </a:endParaRPr>
                </a:p>
              </p:txBody>
            </p:sp>
            <p:sp>
              <p:nvSpPr>
                <p:cNvPr id="16" name="ZoneTexte 15"/>
                <p:cNvSpPr txBox="1"/>
                <p:nvPr/>
              </p:nvSpPr>
              <p:spPr>
                <a:xfrm>
                  <a:off x="7777742" y="2938198"/>
                  <a:ext cx="227113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CA" sz="1000" dirty="0" smtClean="0">
                      <a:latin typeface="Times New Roman"/>
                      <a:cs typeface="Times New Roman"/>
                    </a:rPr>
                    <a:t> 0   15   30   45   60   75   90  105  120</a:t>
                  </a:r>
                  <a:endParaRPr lang="fr-CA" sz="1000" dirty="0">
                    <a:latin typeface="Times New Roman"/>
                    <a:cs typeface="Times New Roman"/>
                  </a:endParaRPr>
                </a:p>
              </p:txBody>
            </p:sp>
            <p:grpSp>
              <p:nvGrpSpPr>
                <p:cNvPr id="19" name="Grouper 18"/>
                <p:cNvGrpSpPr/>
                <p:nvPr/>
              </p:nvGrpSpPr>
              <p:grpSpPr>
                <a:xfrm>
                  <a:off x="313785" y="259207"/>
                  <a:ext cx="9463862" cy="3239827"/>
                  <a:chOff x="313785" y="259207"/>
                  <a:chExt cx="9463862" cy="3239827"/>
                </a:xfrm>
              </p:grpSpPr>
              <p:graphicFrame>
                <p:nvGraphicFramePr>
                  <p:cNvPr id="4" name="Graphique 3"/>
                  <p:cNvGraphicFramePr>
                    <a:graphicFrameLocks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604004280"/>
                      </p:ext>
                    </p:extLst>
                  </p:nvPr>
                </p:nvGraphicFramePr>
                <p:xfrm>
                  <a:off x="615889" y="566984"/>
                  <a:ext cx="2668545" cy="2670440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3"/>
                  </a:graphicData>
                </a:graphic>
              </p:graphicFrame>
              <p:graphicFrame>
                <p:nvGraphicFramePr>
                  <p:cNvPr id="6" name="Graphique 5"/>
                  <p:cNvGraphicFramePr>
                    <a:graphicFrameLocks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1855595974"/>
                      </p:ext>
                    </p:extLst>
                  </p:nvPr>
                </p:nvGraphicFramePr>
                <p:xfrm>
                  <a:off x="3854937" y="566983"/>
                  <a:ext cx="2696308" cy="2670441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4"/>
                  </a:graphicData>
                </a:graphic>
              </p:graphicFrame>
              <p:sp>
                <p:nvSpPr>
                  <p:cNvPr id="7" name="ZoneTexte 6"/>
                  <p:cNvSpPr txBox="1"/>
                  <p:nvPr/>
                </p:nvSpPr>
                <p:spPr>
                  <a:xfrm rot="16200000">
                    <a:off x="-331334" y="1540440"/>
                    <a:ext cx="1557279" cy="26704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CA" sz="1100" dirty="0" smtClean="0">
                        <a:latin typeface="Times New Roman"/>
                        <a:cs typeface="Times New Roman"/>
                      </a:rPr>
                      <a:t>FFA</a:t>
                    </a:r>
                    <a:r>
                      <a:rPr lang="fr-CA" sz="1100" b="1" dirty="0" smtClean="0">
                        <a:latin typeface="Times New Roman"/>
                        <a:cs typeface="Times New Roman"/>
                      </a:rPr>
                      <a:t> </a:t>
                    </a:r>
                    <a:r>
                      <a:rPr lang="fr-CA" sz="1100" dirty="0" smtClean="0">
                        <a:latin typeface="Times New Roman" pitchFamily="18" charset="0"/>
                        <a:cs typeface="Times New Roman" pitchFamily="18" charset="0"/>
                      </a:rPr>
                      <a:t>(</a:t>
                    </a:r>
                    <a:r>
                      <a:rPr lang="fr-CA" sz="1100" dirty="0" err="1" smtClean="0">
                        <a:latin typeface="Times New Roman" pitchFamily="18" charset="0"/>
                        <a:cs typeface="Times New Roman" pitchFamily="18" charset="0"/>
                      </a:rPr>
                      <a:t>mmol</a:t>
                    </a:r>
                    <a:r>
                      <a:rPr lang="en-CA" sz="1100" dirty="0" smtClean="0">
                        <a:latin typeface="Times New Roman" pitchFamily="18" charset="0"/>
                        <a:cs typeface="Times New Roman" pitchFamily="18" charset="0"/>
                      </a:rPr>
                      <a:t>·</a:t>
                    </a:r>
                    <a:r>
                      <a:rPr lang="fr-CA" sz="1100" dirty="0" smtClean="0">
                        <a:latin typeface="Times New Roman" pitchFamily="18" charset="0"/>
                        <a:cs typeface="Times New Roman" pitchFamily="18" charset="0"/>
                      </a:rPr>
                      <a:t>L</a:t>
                    </a:r>
                    <a:r>
                      <a:rPr lang="fr-CA" sz="1100" baseline="30000" dirty="0" smtClean="0">
                        <a:latin typeface="Times New Roman" pitchFamily="18" charset="0"/>
                        <a:cs typeface="Times New Roman" pitchFamily="18" charset="0"/>
                      </a:rPr>
                      <a:t>-1</a:t>
                    </a:r>
                    <a:r>
                      <a:rPr lang="fr-CA" sz="1100" dirty="0" smtClean="0">
                        <a:latin typeface="Times New Roman" pitchFamily="18" charset="0"/>
                        <a:cs typeface="Times New Roman" pitchFamily="18" charset="0"/>
                      </a:rPr>
                      <a:t>)</a:t>
                    </a:r>
                    <a:endParaRPr lang="fr-CA" sz="11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9" name="ZoneTexte 8"/>
                  <p:cNvSpPr txBox="1"/>
                  <p:nvPr/>
                </p:nvSpPr>
                <p:spPr>
                  <a:xfrm>
                    <a:off x="3377520" y="269554"/>
                    <a:ext cx="457201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CA" sz="1200" dirty="0" smtClean="0">
                        <a:latin typeface="Times New Roman"/>
                        <a:cs typeface="Times New Roman"/>
                      </a:rPr>
                      <a:t>(b)</a:t>
                    </a:r>
                    <a:endParaRPr lang="fr-CA" sz="1200" dirty="0">
                      <a:latin typeface="Times New Roman"/>
                      <a:cs typeface="Times New Roman"/>
                    </a:endParaRPr>
                  </a:p>
                </p:txBody>
              </p:sp>
              <p:sp>
                <p:nvSpPr>
                  <p:cNvPr id="10" name="ZoneTexte 9"/>
                  <p:cNvSpPr txBox="1"/>
                  <p:nvPr/>
                </p:nvSpPr>
                <p:spPr>
                  <a:xfrm rot="16200000">
                    <a:off x="2922561" y="1538829"/>
                    <a:ext cx="1557279" cy="26704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CA" sz="1100" dirty="0" smtClean="0">
                        <a:latin typeface="Times New Roman"/>
                        <a:cs typeface="Times New Roman"/>
                      </a:rPr>
                      <a:t>FFA </a:t>
                    </a:r>
                    <a:r>
                      <a:rPr lang="fr-CA" sz="1100" b="1" dirty="0" smtClean="0">
                        <a:latin typeface="Times New Roman"/>
                        <a:cs typeface="Times New Roman"/>
                      </a:rPr>
                      <a:t> </a:t>
                    </a:r>
                    <a:r>
                      <a:rPr lang="fr-CA" sz="1100" dirty="0" smtClean="0">
                        <a:latin typeface="Times New Roman" pitchFamily="18" charset="0"/>
                        <a:cs typeface="Times New Roman" pitchFamily="18" charset="0"/>
                      </a:rPr>
                      <a:t>(</a:t>
                    </a:r>
                    <a:r>
                      <a:rPr lang="fr-CA" sz="1100" dirty="0" err="1" smtClean="0">
                        <a:latin typeface="Times New Roman" pitchFamily="18" charset="0"/>
                        <a:cs typeface="Times New Roman" pitchFamily="18" charset="0"/>
                      </a:rPr>
                      <a:t>mmol</a:t>
                    </a:r>
                    <a:r>
                      <a:rPr lang="en-CA" sz="1100" dirty="0" smtClean="0">
                        <a:latin typeface="Times New Roman" pitchFamily="18" charset="0"/>
                        <a:cs typeface="Times New Roman" pitchFamily="18" charset="0"/>
                      </a:rPr>
                      <a:t>·</a:t>
                    </a:r>
                    <a:r>
                      <a:rPr lang="fr-CA" sz="1100" dirty="0" smtClean="0">
                        <a:latin typeface="Times New Roman" pitchFamily="18" charset="0"/>
                        <a:cs typeface="Times New Roman" pitchFamily="18" charset="0"/>
                      </a:rPr>
                      <a:t>L</a:t>
                    </a:r>
                    <a:r>
                      <a:rPr lang="fr-CA" sz="1100" baseline="30000" dirty="0" smtClean="0">
                        <a:latin typeface="Times New Roman" pitchFamily="18" charset="0"/>
                        <a:cs typeface="Times New Roman" pitchFamily="18" charset="0"/>
                      </a:rPr>
                      <a:t>-1</a:t>
                    </a:r>
                    <a:r>
                      <a:rPr lang="fr-CA" sz="1100" dirty="0" smtClean="0">
                        <a:latin typeface="Times New Roman" pitchFamily="18" charset="0"/>
                        <a:cs typeface="Times New Roman" pitchFamily="18" charset="0"/>
                      </a:rPr>
                      <a:t>)</a:t>
                    </a:r>
                    <a:endParaRPr lang="fr-CA" sz="11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1" name="ZoneTexte 10"/>
                  <p:cNvSpPr txBox="1"/>
                  <p:nvPr/>
                </p:nvSpPr>
                <p:spPr>
                  <a:xfrm>
                    <a:off x="6786322" y="259207"/>
                    <a:ext cx="457201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CA" sz="1200" dirty="0" smtClean="0">
                        <a:latin typeface="Times New Roman"/>
                        <a:cs typeface="Times New Roman"/>
                      </a:rPr>
                      <a:t>(c)</a:t>
                    </a:r>
                    <a:endParaRPr lang="fr-CA" sz="1200" dirty="0">
                      <a:latin typeface="Times New Roman"/>
                      <a:cs typeface="Times New Roman"/>
                    </a:endParaRPr>
                  </a:p>
                </p:txBody>
              </p:sp>
              <p:sp>
                <p:nvSpPr>
                  <p:cNvPr id="12" name="ZoneTexte 11"/>
                  <p:cNvSpPr txBox="1"/>
                  <p:nvPr/>
                </p:nvSpPr>
                <p:spPr>
                  <a:xfrm rot="16200000">
                    <a:off x="5954417" y="1596523"/>
                    <a:ext cx="2214298" cy="43535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CA" sz="1100" dirty="0" smtClean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rPr>
                      <a:t>Changes </a:t>
                    </a:r>
                    <a:r>
                      <a:rPr lang="fr-CA" sz="1100" dirty="0" err="1" smtClean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rPr>
                      <a:t>from</a:t>
                    </a:r>
                    <a:r>
                      <a:rPr lang="fr-CA" sz="1100" dirty="0" smtClean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rPr>
                      <a:t> </a:t>
                    </a:r>
                    <a:r>
                      <a:rPr lang="fr-CA" sz="1100" dirty="0" err="1" smtClean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rPr>
                      <a:t>baseline</a:t>
                    </a:r>
                    <a:r>
                      <a:rPr lang="fr-CA" sz="1100" dirty="0" smtClean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rPr>
                      <a:t> for </a:t>
                    </a:r>
                    <a:r>
                      <a:rPr lang="fr-CA" sz="1100" dirty="0" smtClean="0">
                        <a:latin typeface="Times New Roman"/>
                        <a:cs typeface="Times New Roman"/>
                      </a:rPr>
                      <a:t>FFA</a:t>
                    </a:r>
                    <a:r>
                      <a:rPr lang="fr-CA" sz="1100" b="1" dirty="0" smtClean="0">
                        <a:latin typeface="Times New Roman"/>
                        <a:cs typeface="Times New Roman"/>
                      </a:rPr>
                      <a:t> </a:t>
                    </a:r>
                    <a:r>
                      <a:rPr lang="fr-CA" sz="1100" dirty="0" smtClean="0">
                        <a:latin typeface="Times New Roman" pitchFamily="18" charset="0"/>
                        <a:cs typeface="Times New Roman" pitchFamily="18" charset="0"/>
                      </a:rPr>
                      <a:t>(</a:t>
                    </a:r>
                    <a:r>
                      <a:rPr lang="fr-CA" sz="1100" dirty="0" err="1" smtClean="0">
                        <a:latin typeface="Times New Roman" pitchFamily="18" charset="0"/>
                        <a:cs typeface="Times New Roman" pitchFamily="18" charset="0"/>
                      </a:rPr>
                      <a:t>mmol</a:t>
                    </a:r>
                    <a:r>
                      <a:rPr lang="en-CA" sz="1100" dirty="0" smtClean="0">
                        <a:latin typeface="Times New Roman" pitchFamily="18" charset="0"/>
                        <a:cs typeface="Times New Roman" pitchFamily="18" charset="0"/>
                      </a:rPr>
                      <a:t>·</a:t>
                    </a:r>
                    <a:r>
                      <a:rPr lang="fr-CA" sz="1100" dirty="0" smtClean="0">
                        <a:latin typeface="Times New Roman" pitchFamily="18" charset="0"/>
                        <a:cs typeface="Times New Roman" pitchFamily="18" charset="0"/>
                      </a:rPr>
                      <a:t>L</a:t>
                    </a:r>
                    <a:r>
                      <a:rPr lang="fr-CA" sz="1100" baseline="30000" dirty="0" smtClean="0">
                        <a:latin typeface="Times New Roman" pitchFamily="18" charset="0"/>
                        <a:cs typeface="Times New Roman" pitchFamily="18" charset="0"/>
                      </a:rPr>
                      <a:t>-1</a:t>
                    </a:r>
                    <a:r>
                      <a:rPr lang="fr-CA" sz="1100" dirty="0" smtClean="0">
                        <a:latin typeface="Times New Roman" pitchFamily="18" charset="0"/>
                        <a:cs typeface="Times New Roman" pitchFamily="18" charset="0"/>
                      </a:rPr>
                      <a:t>)</a:t>
                    </a:r>
                    <a:endParaRPr lang="fr-CA" sz="11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3" name="ZoneTexte 12"/>
                  <p:cNvSpPr txBox="1"/>
                  <p:nvPr/>
                </p:nvSpPr>
                <p:spPr>
                  <a:xfrm>
                    <a:off x="1292030" y="3229124"/>
                    <a:ext cx="1557278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CA" sz="1100" dirty="0" smtClean="0">
                        <a:latin typeface="Times New Roman"/>
                        <a:cs typeface="Times New Roman"/>
                      </a:rPr>
                      <a:t>Time (min)</a:t>
                    </a:r>
                    <a:endParaRPr lang="fr-CA" sz="1100" dirty="0">
                      <a:latin typeface="Times New Roman"/>
                      <a:cs typeface="Times New Roman"/>
                    </a:endParaRPr>
                  </a:p>
                </p:txBody>
              </p:sp>
              <p:sp>
                <p:nvSpPr>
                  <p:cNvPr id="14" name="ZoneTexte 13"/>
                  <p:cNvSpPr txBox="1"/>
                  <p:nvPr/>
                </p:nvSpPr>
                <p:spPr>
                  <a:xfrm>
                    <a:off x="4600574" y="3229124"/>
                    <a:ext cx="1557278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CA" sz="1100" dirty="0" smtClean="0">
                        <a:latin typeface="Times New Roman"/>
                        <a:cs typeface="Times New Roman"/>
                      </a:rPr>
                      <a:t>Time (min)</a:t>
                    </a:r>
                    <a:endParaRPr lang="fr-CA" sz="1100" dirty="0">
                      <a:latin typeface="Times New Roman"/>
                      <a:cs typeface="Times New Roman"/>
                    </a:endParaRPr>
                  </a:p>
                </p:txBody>
              </p:sp>
              <p:sp>
                <p:nvSpPr>
                  <p:cNvPr id="15" name="ZoneTexte 14"/>
                  <p:cNvSpPr txBox="1"/>
                  <p:nvPr/>
                </p:nvSpPr>
                <p:spPr>
                  <a:xfrm>
                    <a:off x="8220369" y="3237424"/>
                    <a:ext cx="1557278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CA" sz="1100" dirty="0" smtClean="0">
                        <a:latin typeface="Times New Roman"/>
                        <a:cs typeface="Times New Roman"/>
                      </a:rPr>
                      <a:t>Time (min)</a:t>
                    </a:r>
                    <a:endParaRPr lang="fr-CA" sz="1100" dirty="0">
                      <a:latin typeface="Times New Roman"/>
                      <a:cs typeface="Times New Roman"/>
                    </a:endParaRPr>
                  </a:p>
                </p:txBody>
              </p:sp>
              <p:sp>
                <p:nvSpPr>
                  <p:cNvPr id="17" name="ZoneTexte 16"/>
                  <p:cNvSpPr txBox="1"/>
                  <p:nvPr/>
                </p:nvSpPr>
                <p:spPr>
                  <a:xfrm>
                    <a:off x="1639720" y="471350"/>
                    <a:ext cx="869950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1200" dirty="0" smtClean="0">
                        <a:latin typeface="Times New Roman"/>
                        <a:cs typeface="Times New Roman"/>
                      </a:rPr>
                      <a:t>SCP</a:t>
                    </a:r>
                    <a:endParaRPr lang="fr-FR" sz="1200" dirty="0">
                      <a:latin typeface="Times New Roman"/>
                      <a:cs typeface="Times New Roman"/>
                    </a:endParaRPr>
                  </a:p>
                </p:txBody>
              </p:sp>
              <p:sp>
                <p:nvSpPr>
                  <p:cNvPr id="18" name="ZoneTexte 17"/>
                  <p:cNvSpPr txBox="1"/>
                  <p:nvPr/>
                </p:nvSpPr>
                <p:spPr>
                  <a:xfrm>
                    <a:off x="4934556" y="471350"/>
                    <a:ext cx="869950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1200" dirty="0" smtClean="0">
                        <a:latin typeface="Times New Roman"/>
                        <a:cs typeface="Times New Roman"/>
                      </a:rPr>
                      <a:t>Control</a:t>
                    </a:r>
                    <a:endParaRPr lang="fr-FR" sz="1200" dirty="0">
                      <a:latin typeface="Times New Roman"/>
                      <a:cs typeface="Times New Roman"/>
                    </a:endParaRPr>
                  </a:p>
                </p:txBody>
              </p:sp>
            </p:grpSp>
          </p:grpSp>
          <p:sp>
            <p:nvSpPr>
              <p:cNvPr id="2" name="ZoneTexte 1"/>
              <p:cNvSpPr txBox="1"/>
              <p:nvPr/>
            </p:nvSpPr>
            <p:spPr>
              <a:xfrm>
                <a:off x="178434" y="3911600"/>
                <a:ext cx="966724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fr-FR" dirty="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212184" y="3716634"/>
                <a:ext cx="9667875" cy="1929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CA" sz="1200" b="1" dirty="0">
                    <a:latin typeface="Times New Roman"/>
                    <a:cs typeface="Times New Roman"/>
                  </a:rPr>
                  <a:t>Supplemental Fig. 2.</a:t>
                </a:r>
                <a:r>
                  <a:rPr lang="en-CA" sz="1200" dirty="0">
                    <a:latin typeface="Times New Roman"/>
                    <a:cs typeface="Times New Roman"/>
                  </a:rPr>
                  <a:t> Responses of serum </a:t>
                </a:r>
                <a:r>
                  <a:rPr lang="en-CA" sz="1200" dirty="0" smtClean="0">
                    <a:latin typeface="Times New Roman"/>
                    <a:cs typeface="Times New Roman"/>
                  </a:rPr>
                  <a:t>FFA </a:t>
                </a:r>
                <a:r>
                  <a:rPr lang="en-CA" sz="1200" dirty="0">
                    <a:latin typeface="Times New Roman"/>
                    <a:cs typeface="Times New Roman"/>
                  </a:rPr>
                  <a:t>at 0, 30, 60, 90 and 120 min during the </a:t>
                </a:r>
                <a:r>
                  <a:rPr lang="en-CA" sz="1200" dirty="0" err="1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hyperinsulinemic</a:t>
                </a:r>
                <a:r>
                  <a:rPr lang="en-CA" sz="1200" dirty="0" err="1">
                    <a:latin typeface="Times New Roman"/>
                    <a:cs typeface="Times New Roman"/>
                  </a:rPr>
                  <a:t>-euglycemic</a:t>
                </a:r>
                <a:r>
                  <a:rPr lang="en-CA" sz="1200" dirty="0">
                    <a:latin typeface="Times New Roman"/>
                    <a:cs typeface="Times New Roman"/>
                  </a:rPr>
                  <a:t> clamp before (Pre) and after (Post) 6-week consumption of </a:t>
                </a:r>
                <a:r>
                  <a:rPr lang="en-CA" sz="1200" dirty="0" smtClean="0">
                    <a:latin typeface="Times New Roman"/>
                    <a:cs typeface="Times New Roman"/>
                  </a:rPr>
                  <a:t>(a) strawberry </a:t>
                </a:r>
                <a:r>
                  <a:rPr lang="en-CA" sz="1200" dirty="0">
                    <a:latin typeface="Times New Roman"/>
                    <a:cs typeface="Times New Roman"/>
                  </a:rPr>
                  <a:t>and cranberry polyphenols (SCP) or </a:t>
                </a:r>
                <a:r>
                  <a:rPr lang="en-CA" sz="1200" dirty="0" smtClean="0">
                    <a:latin typeface="Times New Roman"/>
                    <a:cs typeface="Times New Roman"/>
                  </a:rPr>
                  <a:t>(b) </a:t>
                </a:r>
                <a:r>
                  <a:rPr lang="en-CA" sz="1200" dirty="0">
                    <a:latin typeface="Times New Roman"/>
                    <a:cs typeface="Times New Roman"/>
                  </a:rPr>
                  <a:t>Control, in insulin-resistant human subjects. </a:t>
                </a:r>
                <a:r>
                  <a:rPr lang="en-CA" sz="1200" dirty="0" smtClean="0">
                    <a:latin typeface="Times New Roman"/>
                    <a:cs typeface="Times New Roman"/>
                  </a:rPr>
                  <a:t>(c)</a:t>
                </a:r>
                <a:r>
                  <a:rPr lang="en-CA" sz="1200" dirty="0" smtClean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lang="en-CA" sz="1200" dirty="0" smtClean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Changes from baseline (</a:t>
                </a:r>
                <a:r>
                  <a:rPr lang="en-CA" sz="1200" dirty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Post </a:t>
                </a:r>
                <a:r>
                  <a:rPr lang="en-CA" sz="1200" i="1" dirty="0" err="1" smtClean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vs</a:t>
                </a:r>
                <a:r>
                  <a:rPr lang="en-CA" sz="1200" dirty="0" smtClean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lang="en-CA" sz="1200" dirty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Pre) in serum </a:t>
                </a:r>
                <a:r>
                  <a:rPr lang="en-CA" sz="1200" dirty="0" smtClean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FFA </a:t>
                </a:r>
                <a:r>
                  <a:rPr lang="en-CA" sz="1200" dirty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at 0, 30, 60, 90 and 120 min during the </a:t>
                </a:r>
                <a:r>
                  <a:rPr lang="en-CA" sz="1200" dirty="0" err="1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hyperinsulinemic-euglycemic</a:t>
                </a:r>
                <a:r>
                  <a:rPr lang="en-CA" sz="1200" dirty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 clamp before (Pre) and after (Post) 6 week consumption of SCP or Control. Repeated measures ANOVA showed no significant difference in the </a:t>
                </a:r>
                <a:r>
                  <a:rPr lang="en-CA" sz="1200" dirty="0" smtClean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changes from baseline (Post </a:t>
                </a:r>
                <a:r>
                  <a:rPr lang="en-CA" sz="1200" i="1" dirty="0" err="1" smtClean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vs</a:t>
                </a:r>
                <a:r>
                  <a:rPr lang="en-CA" sz="1200" dirty="0" smtClean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 Pre) </a:t>
                </a:r>
                <a:r>
                  <a:rPr lang="en-CA" sz="1200" dirty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between the 2 groups. </a:t>
                </a:r>
                <a:r>
                  <a:rPr lang="en-US" sz="1200" dirty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Values are means with their standard errors represented by vertical bars, </a:t>
                </a:r>
                <a:r>
                  <a:rPr lang="en-US" sz="1200" i="1" dirty="0" smtClean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n </a:t>
                </a:r>
                <a:r>
                  <a:rPr lang="en-US" sz="1200" dirty="0" smtClean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39</a:t>
                </a:r>
                <a:r>
                  <a:rPr lang="en-CA" sz="1200" dirty="0" smtClean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.</a:t>
                </a:r>
                <a:endParaRPr lang="fr-CA" sz="1200" dirty="0">
                  <a:solidFill>
                    <a:srgbClr val="000000"/>
                  </a:solidFill>
                  <a:latin typeface="Times New Roman"/>
                  <a:cs typeface="Times New Roman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1200" dirty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---●---, </a:t>
                </a:r>
                <a:r>
                  <a:rPr lang="en-CA" sz="1200" dirty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SCP Pre values; </a:t>
                </a:r>
                <a:r>
                  <a:rPr lang="en-US" sz="1200" dirty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—●—</a:t>
                </a:r>
                <a:r>
                  <a:rPr lang="en-CA" sz="1200" dirty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, SCP Post values; </a:t>
                </a:r>
                <a:r>
                  <a:rPr lang="en-US" sz="1200" dirty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---▲---</a:t>
                </a:r>
                <a:r>
                  <a:rPr lang="en-CA" sz="1200" dirty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, Control Pre values; </a:t>
                </a:r>
                <a:r>
                  <a:rPr lang="en-US" sz="1200" dirty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—▲—,</a:t>
                </a:r>
                <a:r>
                  <a:rPr lang="en-CA" sz="1200" dirty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 Control Post values; </a:t>
                </a:r>
                <a:r>
                  <a:rPr lang="en-US" sz="1200" dirty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—</a:t>
                </a:r>
                <a:r>
                  <a:rPr lang="fr-CA" sz="1200" dirty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○</a:t>
                </a:r>
                <a:r>
                  <a:rPr lang="en-US" sz="1200" dirty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—, </a:t>
                </a:r>
                <a:r>
                  <a:rPr lang="en-US" sz="1200" dirty="0" smtClean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SCP </a:t>
                </a:r>
                <a:r>
                  <a:rPr lang="en-CA" sz="1200" dirty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(Post </a:t>
                </a:r>
                <a:r>
                  <a:rPr lang="en-CA" sz="1200" i="1" dirty="0" err="1" smtClean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vs</a:t>
                </a:r>
                <a:r>
                  <a:rPr lang="en-CA" sz="1200" dirty="0" smtClean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 Pre </a:t>
                </a:r>
                <a:r>
                  <a:rPr lang="en-CA" sz="1200" dirty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values)</a:t>
                </a:r>
                <a:r>
                  <a:rPr lang="fr-CA" sz="1200" dirty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lang="en-US" sz="1200" dirty="0" smtClean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;  </a:t>
                </a:r>
                <a:r>
                  <a:rPr lang="en-US" sz="1200" dirty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—∆—, </a:t>
                </a:r>
                <a:r>
                  <a:rPr lang="en-US" sz="1200" dirty="0" smtClean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Control </a:t>
                </a:r>
                <a:r>
                  <a:rPr lang="en-CA" sz="1200" dirty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(Post </a:t>
                </a:r>
                <a:r>
                  <a:rPr lang="en-CA" sz="1200" i="1" dirty="0" err="1" smtClean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vs</a:t>
                </a:r>
                <a:r>
                  <a:rPr lang="en-CA" sz="1200" dirty="0" smtClean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 Pre </a:t>
                </a:r>
                <a:r>
                  <a:rPr lang="en-CA" sz="1200" dirty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values)</a:t>
                </a:r>
                <a:r>
                  <a:rPr lang="fr-CA" sz="1200" dirty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lang="en-US" sz="1200" dirty="0" smtClean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.</a:t>
                </a:r>
                <a:endParaRPr lang="fr-CA" sz="1200" dirty="0">
                  <a:solidFill>
                    <a:srgbClr val="000000"/>
                  </a:solidFill>
                  <a:latin typeface="Times New Roman"/>
                  <a:cs typeface="Times New Roman"/>
                </a:endParaRPr>
              </a:p>
            </p:txBody>
          </p:sp>
        </p:grpSp>
        <p:sp>
          <p:nvSpPr>
            <p:cNvPr id="23" name="ZoneTexte 22"/>
            <p:cNvSpPr txBox="1"/>
            <p:nvPr/>
          </p:nvSpPr>
          <p:spPr>
            <a:xfrm>
              <a:off x="8427056" y="471350"/>
              <a:ext cx="8699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200" i="1" dirty="0">
                  <a:latin typeface="Times New Roman"/>
                  <a:cs typeface="Times New Roman"/>
                </a:rPr>
                <a:t>P</a:t>
              </a:r>
              <a:r>
                <a:rPr lang="en-CA" sz="1200" dirty="0">
                  <a:latin typeface="Times New Roman"/>
                  <a:cs typeface="Times New Roman"/>
                </a:rPr>
                <a:t> = 0·95</a:t>
              </a:r>
              <a:endParaRPr lang="fr-FR" sz="1200" dirty="0">
                <a:latin typeface="Times New Roman"/>
                <a:cs typeface="Times New Roman"/>
              </a:endParaRPr>
            </a:p>
          </p:txBody>
        </p:sp>
      </p:grpSp>
      <p:sp>
        <p:nvSpPr>
          <p:cNvPr id="26" name="Rectangle 25"/>
          <p:cNvSpPr/>
          <p:nvPr/>
        </p:nvSpPr>
        <p:spPr>
          <a:xfrm>
            <a:off x="509593" y="671241"/>
            <a:ext cx="277807" cy="2313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ZoneTexte 26"/>
          <p:cNvSpPr txBox="1"/>
          <p:nvPr/>
        </p:nvSpPr>
        <p:spPr>
          <a:xfrm>
            <a:off x="452504" y="2666004"/>
            <a:ext cx="4476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Times New Roman"/>
                <a:cs typeface="Times New Roman"/>
              </a:rPr>
              <a:t> 0</a:t>
            </a:r>
            <a:r>
              <a:rPr lang="en-CA" sz="1000" dirty="0" smtClean="0"/>
              <a:t>·</a:t>
            </a:r>
            <a:r>
              <a:rPr lang="fr-FR" sz="1000" dirty="0"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452504" y="2327958"/>
            <a:ext cx="4476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Times New Roman"/>
                <a:cs typeface="Times New Roman"/>
              </a:rPr>
              <a:t> 0</a:t>
            </a:r>
            <a:r>
              <a:rPr lang="en-CA" sz="1000" dirty="0" smtClean="0"/>
              <a:t>·</a:t>
            </a:r>
            <a:r>
              <a:rPr lang="fr-FR" sz="1000" dirty="0" smtClean="0">
                <a:latin typeface="Times New Roman"/>
                <a:cs typeface="Times New Roman"/>
              </a:rPr>
              <a:t>2</a:t>
            </a:r>
            <a:endParaRPr lang="fr-FR" sz="1000" dirty="0">
              <a:latin typeface="Times New Roman"/>
              <a:cs typeface="Times New Roman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452504" y="2004802"/>
            <a:ext cx="4476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Times New Roman"/>
                <a:cs typeface="Times New Roman"/>
              </a:rPr>
              <a:t> 0</a:t>
            </a:r>
            <a:r>
              <a:rPr lang="en-CA" sz="1000" dirty="0" smtClean="0"/>
              <a:t>·</a:t>
            </a:r>
            <a:r>
              <a:rPr lang="fr-FR" sz="1000" dirty="0">
                <a:latin typeface="Times New Roman"/>
                <a:cs typeface="Times New Roman"/>
              </a:rPr>
              <a:t>3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449490" y="1661902"/>
            <a:ext cx="4476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Times New Roman"/>
                <a:cs typeface="Times New Roman"/>
              </a:rPr>
              <a:t> 0</a:t>
            </a:r>
            <a:r>
              <a:rPr lang="en-CA" sz="1000" dirty="0" smtClean="0"/>
              <a:t>·</a:t>
            </a:r>
            <a:r>
              <a:rPr lang="fr-FR" sz="1000" dirty="0"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449490" y="1344324"/>
            <a:ext cx="4476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Times New Roman"/>
                <a:cs typeface="Times New Roman"/>
              </a:rPr>
              <a:t> 0</a:t>
            </a:r>
            <a:r>
              <a:rPr lang="en-CA" sz="1000" dirty="0" smtClean="0"/>
              <a:t>·</a:t>
            </a:r>
            <a:r>
              <a:rPr lang="fr-FR" sz="1000" dirty="0">
                <a:latin typeface="Times New Roman"/>
                <a:cs typeface="Times New Roman"/>
              </a:rPr>
              <a:t>5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449490" y="1023651"/>
            <a:ext cx="4476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Times New Roman"/>
                <a:cs typeface="Times New Roman"/>
              </a:rPr>
              <a:t> 0</a:t>
            </a:r>
            <a:r>
              <a:rPr lang="en-CA" sz="1000" dirty="0" smtClean="0"/>
              <a:t>·</a:t>
            </a:r>
            <a:r>
              <a:rPr lang="fr-FR" sz="1000" dirty="0">
                <a:latin typeface="Times New Roman"/>
                <a:cs typeface="Times New Roman"/>
              </a:rPr>
              <a:t>6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452504" y="716031"/>
            <a:ext cx="4476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Times New Roman"/>
                <a:cs typeface="Times New Roman"/>
              </a:rPr>
              <a:t> 0</a:t>
            </a:r>
            <a:r>
              <a:rPr lang="en-CA" sz="1000" dirty="0" smtClean="0"/>
              <a:t>·</a:t>
            </a:r>
            <a:r>
              <a:rPr lang="fr-FR" sz="1000" dirty="0">
                <a:latin typeface="Times New Roman"/>
                <a:cs typeface="Times New Roman"/>
              </a:rPr>
              <a:t>7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715367" y="716031"/>
            <a:ext cx="272433" cy="219619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ZoneTexte 35"/>
          <p:cNvSpPr txBox="1"/>
          <p:nvPr/>
        </p:nvSpPr>
        <p:spPr>
          <a:xfrm>
            <a:off x="3624891" y="2666004"/>
            <a:ext cx="4476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Times New Roman"/>
                <a:cs typeface="Times New Roman"/>
              </a:rPr>
              <a:t> 0</a:t>
            </a:r>
            <a:r>
              <a:rPr lang="en-CA" sz="1000" dirty="0" smtClean="0"/>
              <a:t>·</a:t>
            </a:r>
            <a:r>
              <a:rPr lang="fr-FR" sz="1000" dirty="0"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3624891" y="2327958"/>
            <a:ext cx="4476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Times New Roman"/>
                <a:cs typeface="Times New Roman"/>
              </a:rPr>
              <a:t> 0</a:t>
            </a:r>
            <a:r>
              <a:rPr lang="en-CA" sz="1000" dirty="0" smtClean="0"/>
              <a:t>·</a:t>
            </a:r>
            <a:r>
              <a:rPr lang="fr-FR" sz="1000" dirty="0" smtClean="0">
                <a:latin typeface="Times New Roman"/>
                <a:cs typeface="Times New Roman"/>
              </a:rPr>
              <a:t>2</a:t>
            </a:r>
            <a:endParaRPr lang="fr-FR" sz="1000" dirty="0">
              <a:latin typeface="Times New Roman"/>
              <a:cs typeface="Times New Roman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3624891" y="2004802"/>
            <a:ext cx="4476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Times New Roman"/>
                <a:cs typeface="Times New Roman"/>
              </a:rPr>
              <a:t> 0</a:t>
            </a:r>
            <a:r>
              <a:rPr lang="en-CA" sz="1000" dirty="0" smtClean="0"/>
              <a:t>·</a:t>
            </a:r>
            <a:r>
              <a:rPr lang="fr-FR" sz="1000" dirty="0">
                <a:latin typeface="Times New Roman"/>
                <a:cs typeface="Times New Roman"/>
              </a:rPr>
              <a:t>3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3624891" y="1661902"/>
            <a:ext cx="4476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Times New Roman"/>
                <a:cs typeface="Times New Roman"/>
              </a:rPr>
              <a:t> 0</a:t>
            </a:r>
            <a:r>
              <a:rPr lang="en-CA" sz="1000" dirty="0" smtClean="0"/>
              <a:t>·</a:t>
            </a:r>
            <a:r>
              <a:rPr lang="fr-FR" sz="1000" dirty="0"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3624891" y="1344324"/>
            <a:ext cx="4476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Times New Roman"/>
                <a:cs typeface="Times New Roman"/>
              </a:rPr>
              <a:t> 0</a:t>
            </a:r>
            <a:r>
              <a:rPr lang="en-CA" sz="1000" dirty="0" smtClean="0"/>
              <a:t>·</a:t>
            </a:r>
            <a:r>
              <a:rPr lang="fr-FR" sz="1000" dirty="0">
                <a:latin typeface="Times New Roman"/>
                <a:cs typeface="Times New Roman"/>
              </a:rPr>
              <a:t>5</a:t>
            </a:r>
          </a:p>
        </p:txBody>
      </p:sp>
      <p:sp>
        <p:nvSpPr>
          <p:cNvPr id="41" name="ZoneTexte 40"/>
          <p:cNvSpPr txBox="1"/>
          <p:nvPr/>
        </p:nvSpPr>
        <p:spPr>
          <a:xfrm>
            <a:off x="3624891" y="1023650"/>
            <a:ext cx="4476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Times New Roman"/>
                <a:cs typeface="Times New Roman"/>
              </a:rPr>
              <a:t> 0</a:t>
            </a:r>
            <a:r>
              <a:rPr lang="en-CA" sz="1000" dirty="0" smtClean="0"/>
              <a:t>·</a:t>
            </a:r>
            <a:r>
              <a:rPr lang="fr-FR" sz="1000" dirty="0">
                <a:latin typeface="Times New Roman"/>
                <a:cs typeface="Times New Roman"/>
              </a:rPr>
              <a:t>6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3624891" y="717068"/>
            <a:ext cx="4476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Times New Roman"/>
                <a:cs typeface="Times New Roman"/>
              </a:rPr>
              <a:t> 0</a:t>
            </a:r>
            <a:r>
              <a:rPr lang="en-CA" sz="1000" dirty="0" smtClean="0"/>
              <a:t>·</a:t>
            </a:r>
            <a:r>
              <a:rPr lang="fr-FR" sz="1000" dirty="0">
                <a:latin typeface="Times New Roman"/>
                <a:cs typeface="Times New Roman"/>
              </a:rPr>
              <a:t>7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069142" y="717068"/>
            <a:ext cx="528731" cy="24518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ZoneTexte 43"/>
          <p:cNvSpPr txBox="1"/>
          <p:nvPr/>
        </p:nvSpPr>
        <p:spPr>
          <a:xfrm>
            <a:off x="7057874" y="716031"/>
            <a:ext cx="539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Times New Roman"/>
                <a:cs typeface="Times New Roman"/>
              </a:rPr>
              <a:t> 0</a:t>
            </a:r>
            <a:r>
              <a:rPr lang="en-CA" sz="1000" dirty="0" smtClean="0"/>
              <a:t>·0</a:t>
            </a:r>
            <a:r>
              <a:rPr lang="fr-FR" sz="1000" dirty="0" smtClean="0">
                <a:latin typeface="Times New Roman"/>
                <a:cs typeface="Times New Roman"/>
              </a:rPr>
              <a:t>2</a:t>
            </a:r>
            <a:endParaRPr lang="fr-FR" sz="1000" dirty="0">
              <a:latin typeface="Times New Roman"/>
              <a:cs typeface="Times New Roman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104498" y="1344324"/>
            <a:ext cx="379016" cy="19332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ZoneTexte 45"/>
          <p:cNvSpPr txBox="1"/>
          <p:nvPr/>
        </p:nvSpPr>
        <p:spPr>
          <a:xfrm>
            <a:off x="7057874" y="1283584"/>
            <a:ext cx="539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Times New Roman"/>
                <a:cs typeface="Times New Roman"/>
              </a:rPr>
              <a:t> -0</a:t>
            </a:r>
            <a:r>
              <a:rPr lang="en-CA" sz="1000" dirty="0" smtClean="0"/>
              <a:t>·0</a:t>
            </a:r>
            <a:r>
              <a:rPr lang="fr-FR" sz="1000" dirty="0" smtClean="0">
                <a:latin typeface="Times New Roman"/>
                <a:cs typeface="Times New Roman"/>
              </a:rPr>
              <a:t>2</a:t>
            </a:r>
            <a:endParaRPr lang="fr-FR" sz="1000" dirty="0">
              <a:latin typeface="Times New Roman"/>
              <a:cs typeface="Times New Roman"/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7057199" y="1667835"/>
            <a:ext cx="539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Times New Roman"/>
                <a:cs typeface="Times New Roman"/>
              </a:rPr>
              <a:t> -0</a:t>
            </a:r>
            <a:r>
              <a:rPr lang="en-CA" sz="1000" dirty="0" smtClean="0"/>
              <a:t>·0</a:t>
            </a:r>
            <a:r>
              <a:rPr lang="fr-FR" sz="1000" dirty="0"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48" name="ZoneTexte 47"/>
          <p:cNvSpPr txBox="1"/>
          <p:nvPr/>
        </p:nvSpPr>
        <p:spPr>
          <a:xfrm>
            <a:off x="7057199" y="2003004"/>
            <a:ext cx="539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Times New Roman"/>
                <a:cs typeface="Times New Roman"/>
              </a:rPr>
              <a:t> -0</a:t>
            </a:r>
            <a:r>
              <a:rPr lang="en-CA" sz="1000" dirty="0" smtClean="0"/>
              <a:t>·0</a:t>
            </a:r>
            <a:r>
              <a:rPr lang="fr-FR" sz="1000" dirty="0">
                <a:latin typeface="Times New Roman"/>
                <a:cs typeface="Times New Roman"/>
              </a:rPr>
              <a:t>6</a:t>
            </a:r>
          </a:p>
        </p:txBody>
      </p:sp>
      <p:sp>
        <p:nvSpPr>
          <p:cNvPr id="49" name="ZoneTexte 48"/>
          <p:cNvSpPr txBox="1"/>
          <p:nvPr/>
        </p:nvSpPr>
        <p:spPr>
          <a:xfrm>
            <a:off x="7057199" y="2341670"/>
            <a:ext cx="539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Times New Roman"/>
                <a:cs typeface="Times New Roman"/>
              </a:rPr>
              <a:t> -0</a:t>
            </a:r>
            <a:r>
              <a:rPr lang="en-CA" sz="1000" dirty="0" smtClean="0"/>
              <a:t>·08</a:t>
            </a:r>
            <a:endParaRPr lang="fr-FR" sz="1000" dirty="0">
              <a:latin typeface="Times New Roman"/>
              <a:cs typeface="Times New Roman"/>
            </a:endParaRPr>
          </a:p>
        </p:txBody>
      </p:sp>
      <p:sp>
        <p:nvSpPr>
          <p:cNvPr id="50" name="ZoneTexte 49"/>
          <p:cNvSpPr txBox="1"/>
          <p:nvPr/>
        </p:nvSpPr>
        <p:spPr>
          <a:xfrm>
            <a:off x="7057199" y="2666004"/>
            <a:ext cx="539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Times New Roman"/>
                <a:cs typeface="Times New Roman"/>
              </a:rPr>
              <a:t> -0</a:t>
            </a:r>
            <a:r>
              <a:rPr lang="en-CA" sz="1000" dirty="0" smtClean="0"/>
              <a:t>·10</a:t>
            </a:r>
            <a:endParaRPr lang="fr-FR" sz="1000" dirty="0">
              <a:latin typeface="Times New Roman"/>
              <a:cs typeface="Times New Roman"/>
            </a:endParaRPr>
          </a:p>
        </p:txBody>
      </p:sp>
      <p:sp>
        <p:nvSpPr>
          <p:cNvPr id="51" name="ZoneTexte 50"/>
          <p:cNvSpPr txBox="1"/>
          <p:nvPr/>
        </p:nvSpPr>
        <p:spPr>
          <a:xfrm>
            <a:off x="7057199" y="2985384"/>
            <a:ext cx="539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Times New Roman"/>
                <a:cs typeface="Times New Roman"/>
              </a:rPr>
              <a:t> -0</a:t>
            </a:r>
            <a:r>
              <a:rPr lang="en-CA" sz="1000" dirty="0" smtClean="0"/>
              <a:t>·1</a:t>
            </a:r>
            <a:r>
              <a:rPr lang="fr-FR" sz="1000" dirty="0" smtClean="0">
                <a:latin typeface="Times New Roman"/>
                <a:cs typeface="Times New Roman"/>
              </a:rPr>
              <a:t>2</a:t>
            </a:r>
            <a:endParaRPr lang="fr-FR" sz="1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0329743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652</TotalTime>
  <Words>362</Words>
  <Application>Microsoft Macintosh PowerPoint</Application>
  <PresentationFormat>Personnalisé</PresentationFormat>
  <Paragraphs>36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>Ulaval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Julie Marois</dc:creator>
  <cp:lastModifiedBy>Julie Marois</cp:lastModifiedBy>
  <cp:revision>31</cp:revision>
  <dcterms:created xsi:type="dcterms:W3CDTF">2016-04-05T18:51:42Z</dcterms:created>
  <dcterms:modified xsi:type="dcterms:W3CDTF">2017-01-11T15:08:15Z</dcterms:modified>
</cp:coreProperties>
</file>