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"/>
  </p:notesMasterIdLst>
  <p:sldIdLst>
    <p:sldId id="289" r:id="rId2"/>
  </p:sldIdLst>
  <p:sldSz cx="9144000" cy="6858000" type="screen4x3"/>
  <p:notesSz cx="6858000" cy="9144000"/>
  <p:defaultTextStyle>
    <a:defPPr>
      <a:defRPr lang="ja-JP"/>
    </a:defPPr>
    <a:lvl1pPr marL="0" algn="l" defTabSz="4572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uthor" initials="A" lastIdx="1" clrIdx="0">
    <p:extLst/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=""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2450" autoAdjust="0"/>
  </p:normalViewPr>
  <p:slideViewPr>
    <p:cSldViewPr snapToGrid="0" snapToObjects="1">
      <p:cViewPr varScale="1">
        <p:scale>
          <a:sx n="127" d="100"/>
          <a:sy n="127" d="100"/>
        </p:scale>
        <p:origin x="-2728" y="-33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4" Type="http://schemas.openxmlformats.org/officeDocument/2006/relationships/printerSettings" Target="printerSettings/printerSettings1.bin"/><Relationship Id="rId5" Type="http://schemas.openxmlformats.org/officeDocument/2006/relationships/commentAuthors" Target="commentAuthors.xml"/><Relationship Id="rId6" Type="http://schemas.openxmlformats.org/officeDocument/2006/relationships/presProps" Target="presProps.xml"/><Relationship Id="rId7" Type="http://schemas.openxmlformats.org/officeDocument/2006/relationships/viewProps" Target="viewProps.xml"/><Relationship Id="rId8" Type="http://schemas.openxmlformats.org/officeDocument/2006/relationships/theme" Target="theme/theme1.xml"/><Relationship Id="rId9" Type="http://schemas.openxmlformats.org/officeDocument/2006/relationships/tableStyles" Target="tableStyles.xml"/><Relationship Id="rId10" Type="http://schemas.microsoft.com/office/2015/10/relationships/revisionInfo" Target="revisionInfo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6957CA2-856C-8840-AF4D-103958BB8518}" type="datetimeFigureOut">
              <a:rPr kumimoji="1" lang="ja-JP" altLang="en-US" smtClean="0"/>
              <a:t>18/01/24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3988166-4C37-5242-925B-D5069F3DE19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8197909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GB" altLang="ja-JP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Supplementary Material 1. An example diet for the Health Tourism weight loss program</a:t>
            </a:r>
            <a:endParaRPr kumimoji="1" lang="ja-JP" altLang="ja-JP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kumimoji="1" lang="en-GB" altLang="ja-JP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(a) Breakfast (150 kcal): Green </a:t>
            </a:r>
            <a:r>
              <a:rPr kumimoji="1" lang="en-GB" altLang="ja-JP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smoothie</a:t>
            </a:r>
            <a:r>
              <a:rPr kumimoji="1" lang="en-GB" altLang="ja-JP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  <a:endParaRPr kumimoji="1" lang="ja-JP" altLang="ja-JP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kumimoji="1" lang="en-GB" altLang="ja-JP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(b) Lunch (350 kcal): Low carbohydrate bread; salad with chicken; clam chowder style soup.</a:t>
            </a:r>
            <a:endParaRPr kumimoji="1" lang="ja-JP" altLang="ja-JP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kumimoji="1" lang="en-GB" altLang="ja-JP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(c) Dinner (500-900 kcal): lean beef and vegetables grilled on a hot plate; bonito </a:t>
            </a:r>
            <a:r>
              <a:rPr kumimoji="1" lang="en-GB" altLang="ja-JP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tataki</a:t>
            </a:r>
            <a:r>
              <a:rPr kumimoji="1" lang="en-GB" altLang="ja-JP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; chicken mixed with grated mushroom; </a:t>
            </a:r>
            <a:r>
              <a:rPr kumimoji="1" lang="en-GB" altLang="ja-JP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namul</a:t>
            </a:r>
            <a:r>
              <a:rPr kumimoji="1" lang="en-GB" altLang="ja-JP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with </a:t>
            </a:r>
            <a:r>
              <a:rPr kumimoji="1" lang="en-GB" altLang="ja-JP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greenstuff</a:t>
            </a:r>
            <a:r>
              <a:rPr kumimoji="1" lang="en-GB" altLang="ja-JP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and bean sprout; milk </a:t>
            </a:r>
            <a:r>
              <a:rPr kumimoji="1" lang="en-GB" altLang="ja-JP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chawanmushi</a:t>
            </a:r>
            <a:r>
              <a:rPr kumimoji="1" lang="en-GB" altLang="ja-JP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which is steamed egg custard with assorted ingredients; clear soup with </a:t>
            </a:r>
            <a:r>
              <a:rPr kumimoji="1" lang="en-GB" altLang="ja-JP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cladosiphon</a:t>
            </a:r>
            <a:r>
              <a:rPr kumimoji="1" lang="en-GB" altLang="ja-JP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and shiitake mushroom; rape blossoms </a:t>
            </a:r>
            <a:r>
              <a:rPr kumimoji="1" lang="en-GB" altLang="ja-JP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chirashi-zushi</a:t>
            </a:r>
            <a:r>
              <a:rPr kumimoji="1" lang="en-GB" altLang="ja-JP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which is a style of sushi where the topping is placed on a bed of rice; pickle; dessert (yogurt and coconut milk with Chinese wolfberry fruit).</a:t>
            </a:r>
            <a:r>
              <a:rPr lang="ja-JP" altLang="ja-JP" dirty="0" smtClean="0">
                <a:effectLst/>
              </a:rPr>
              <a:t> </a:t>
            </a:r>
            <a:endParaRPr kumimoji="1" lang="ja-JP" altLang="ja-JP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988166-4C37-5242-925B-D5069F3DE197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9900198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D86874-323C-CA43-8383-7DA16B934E93}" type="datetimeFigureOut">
              <a:rPr kumimoji="1" lang="ja-JP" altLang="en-US" smtClean="0"/>
              <a:t>18/01/24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FF29ED-B523-9C48-8B1A-897DC68E9BD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423278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D86874-323C-CA43-8383-7DA16B934E93}" type="datetimeFigureOut">
              <a:rPr kumimoji="1" lang="ja-JP" altLang="en-US" smtClean="0"/>
              <a:t>18/01/24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FF29ED-B523-9C48-8B1A-897DC68E9BD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7415948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D86874-323C-CA43-8383-7DA16B934E93}" type="datetimeFigureOut">
              <a:rPr kumimoji="1" lang="ja-JP" altLang="en-US" smtClean="0"/>
              <a:t>18/01/24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FF29ED-B523-9C48-8B1A-897DC68E9BD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112766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D86874-323C-CA43-8383-7DA16B934E93}" type="datetimeFigureOut">
              <a:rPr kumimoji="1" lang="ja-JP" altLang="en-US" smtClean="0"/>
              <a:t>18/01/24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FF29ED-B523-9C48-8B1A-897DC68E9BD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629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D86874-323C-CA43-8383-7DA16B934E93}" type="datetimeFigureOut">
              <a:rPr kumimoji="1" lang="ja-JP" altLang="en-US" smtClean="0"/>
              <a:t>18/01/24</a:t>
            </a:fld>
            <a:endParaRPr kumimoji="1" lang="ja-JP" altLang="en-US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FF29ED-B523-9C48-8B1A-897DC68E9BD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633446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D86874-323C-CA43-8383-7DA16B934E93}" type="datetimeFigureOut">
              <a:rPr kumimoji="1" lang="ja-JP" altLang="en-US" smtClean="0"/>
              <a:t>18/01/24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FF29ED-B523-9C48-8B1A-897DC68E9BD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5464969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D86874-323C-CA43-8383-7DA16B934E93}" type="datetimeFigureOut">
              <a:rPr kumimoji="1" lang="ja-JP" altLang="en-US" smtClean="0"/>
              <a:t>18/01/24</a:t>
            </a:fld>
            <a:endParaRPr kumimoji="1" lang="ja-JP" altLang="en-US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FF29ED-B523-9C48-8B1A-897DC68E9BD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674360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D86874-323C-CA43-8383-7DA16B934E93}" type="datetimeFigureOut">
              <a:rPr kumimoji="1" lang="ja-JP" altLang="en-US" smtClean="0"/>
              <a:t>18/01/24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FF29ED-B523-9C48-8B1A-897DC68E9BD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118441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D86874-323C-CA43-8383-7DA16B934E93}" type="datetimeFigureOut">
              <a:rPr kumimoji="1" lang="ja-JP" altLang="en-US" smtClean="0"/>
              <a:t>18/01/24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FF29ED-B523-9C48-8B1A-897DC68E9BD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011562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D86874-323C-CA43-8383-7DA16B934E93}" type="datetimeFigureOut">
              <a:rPr kumimoji="1" lang="ja-JP" altLang="en-US" smtClean="0"/>
              <a:t>18/01/24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FF29ED-B523-9C48-8B1A-897DC68E9BD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9542357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D86874-323C-CA43-8383-7DA16B934E93}" type="datetimeFigureOut">
              <a:rPr kumimoji="1" lang="ja-JP" altLang="en-US" smtClean="0"/>
              <a:t>18/01/24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FF29ED-B523-9C48-8B1A-897DC68E9BD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398023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4D86874-323C-CA43-8383-7DA16B934E93}" type="datetimeFigureOut">
              <a:rPr kumimoji="1" lang="ja-JP" altLang="en-US" smtClean="0"/>
              <a:t>18/01/24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FF29ED-B523-9C48-8B1A-897DC68E9BD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081885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4" Type="http://schemas.openxmlformats.org/officeDocument/2006/relationships/image" Target="../media/image2.jpeg"/><Relationship Id="rId5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385" t="13662" r="3913" b="14264"/>
          <a:stretch/>
        </p:blipFill>
        <p:spPr>
          <a:xfrm>
            <a:off x="751890" y="695386"/>
            <a:ext cx="1588044" cy="2076174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テキスト ボックス 3"/>
          <p:cNvSpPr txBox="1"/>
          <p:nvPr/>
        </p:nvSpPr>
        <p:spPr>
          <a:xfrm>
            <a:off x="2158519" y="4465"/>
            <a:ext cx="577594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1400" dirty="0" smtClean="0">
                <a:solidFill>
                  <a:srgbClr val="000000"/>
                </a:solidFill>
                <a:latin typeface="Times New Roman"/>
                <a:cs typeface="Times New Roman"/>
              </a:rPr>
              <a:t>Supplemental 1: </a:t>
            </a:r>
            <a:r>
              <a:rPr lang="en-US" altLang="ja-JP" sz="1400" dirty="0">
                <a:solidFill>
                  <a:srgbClr val="000000"/>
                </a:solidFill>
                <a:latin typeface="Times New Roman"/>
                <a:cs typeface="Times New Roman"/>
              </a:rPr>
              <a:t>An example diet for the Health Tourism weight loss program</a:t>
            </a:r>
          </a:p>
        </p:txBody>
      </p:sp>
      <p:pic>
        <p:nvPicPr>
          <p:cNvPr id="5" name="図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71318" y="656867"/>
            <a:ext cx="4836449" cy="24182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図 5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47056" y="3177636"/>
            <a:ext cx="5849888" cy="3630523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テキスト ボックス 6"/>
          <p:cNvSpPr txBox="1"/>
          <p:nvPr/>
        </p:nvSpPr>
        <p:spPr>
          <a:xfrm>
            <a:off x="242244" y="553337"/>
            <a:ext cx="52625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400" dirty="0" smtClean="0">
                <a:solidFill>
                  <a:srgbClr val="000000"/>
                </a:solidFill>
                <a:latin typeface="Times New Roman"/>
                <a:cs typeface="Times New Roman"/>
              </a:rPr>
              <a:t>(a)</a:t>
            </a:r>
            <a:endParaRPr kumimoji="1" lang="ja-JP" altLang="en-US" sz="2400" dirty="0">
              <a:solidFill>
                <a:srgbClr val="000000"/>
              </a:solidFill>
              <a:latin typeface="Times New Roman"/>
              <a:cs typeface="Times New Roman"/>
            </a:endParaRPr>
          </a:p>
        </p:txBody>
      </p:sp>
      <p:sp>
        <p:nvSpPr>
          <p:cNvPr id="8" name="テキスト ボックス 7"/>
          <p:cNvSpPr txBox="1"/>
          <p:nvPr/>
        </p:nvSpPr>
        <p:spPr>
          <a:xfrm>
            <a:off x="3427780" y="528269"/>
            <a:ext cx="54353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2400" dirty="0" smtClean="0">
                <a:solidFill>
                  <a:srgbClr val="000000"/>
                </a:solidFill>
                <a:latin typeface="Times New Roman"/>
                <a:cs typeface="Times New Roman"/>
              </a:rPr>
              <a:t>(b)</a:t>
            </a:r>
            <a:endParaRPr kumimoji="1" lang="ja-JP" altLang="en-US" sz="2400" dirty="0">
              <a:solidFill>
                <a:srgbClr val="000000"/>
              </a:solidFill>
              <a:latin typeface="Times New Roman"/>
              <a:cs typeface="Times New Roman"/>
            </a:endParaRPr>
          </a:p>
        </p:txBody>
      </p:sp>
      <p:sp>
        <p:nvSpPr>
          <p:cNvPr id="9" name="テキスト ボックス 8"/>
          <p:cNvSpPr txBox="1"/>
          <p:nvPr/>
        </p:nvSpPr>
        <p:spPr>
          <a:xfrm>
            <a:off x="1120800" y="3066049"/>
            <a:ext cx="52625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2400" dirty="0" smtClean="0">
                <a:solidFill>
                  <a:srgbClr val="000000"/>
                </a:solidFill>
                <a:latin typeface="Times New Roman"/>
                <a:cs typeface="Times New Roman"/>
              </a:rPr>
              <a:t>(c)</a:t>
            </a:r>
            <a:endParaRPr kumimoji="1" lang="ja-JP" altLang="en-US" sz="2400" dirty="0">
              <a:solidFill>
                <a:srgbClr val="000000"/>
              </a:solidFill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298060000"/>
      </p:ext>
    </p:extLst>
  </p:cSld>
  <p:clrMapOvr>
    <a:masterClrMapping/>
  </p:clrMapOvr>
</p:sld>
</file>

<file path=ppt/theme/theme1.xml><?xml version="1.0" encoding="utf-8"?>
<a:theme xmlns:a="http://schemas.openxmlformats.org/drawingml/2006/main" name="ホワイ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ホワイ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3158</TotalTime>
  <Words>165</Words>
  <Application>Microsoft Macintosh PowerPoint</Application>
  <PresentationFormat>画面に合わせる (4:3)</PresentationFormat>
  <Paragraphs>9</Paragraphs>
  <Slides>1</Slides>
  <Notes>1</Notes>
  <HiddenSlides>0</HiddenSlides>
  <MMClips>0</MMClips>
  <ScaleCrop>false</ScaleCrop>
  <HeadingPairs>
    <vt:vector size="4" baseType="variant"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2" baseType="lpstr">
      <vt:lpstr>ホワイト</vt:lpstr>
      <vt:lpstr>PowerPoint プレゼンテーション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Hiroyuki Sagayama</dc:creator>
  <cp:lastModifiedBy>Hiroyuki Sagayama</cp:lastModifiedBy>
  <cp:revision>116</cp:revision>
  <dcterms:created xsi:type="dcterms:W3CDTF">2016-06-02T22:36:46Z</dcterms:created>
  <dcterms:modified xsi:type="dcterms:W3CDTF">2018-01-24T09:51:24Z</dcterms:modified>
</cp:coreProperties>
</file>