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8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99" autoAdjust="0"/>
  </p:normalViewPr>
  <p:slideViewPr>
    <p:cSldViewPr snapToGrid="0" snapToObjects="1">
      <p:cViewPr varScale="1">
        <p:scale>
          <a:sx n="138" d="100"/>
          <a:sy n="138" d="100"/>
        </p:scale>
        <p:origin x="-24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gayamaHiroyuki:Google%20&#12489;&#12521;&#12452;&#12502;:Obesity:data:3cmodel&#35036;&#27491;_Okinawa%20stud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gayamaHiroyuki:Google%20&#12489;&#12521;&#12452;&#12502;:Obesity:data:3cmodel&#35036;&#27491;_Okinawa%20stud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gayamaHiroyuki:Google%20&#12489;&#12521;&#12452;&#12502;:Obesity:data:3cmodel&#35036;&#27491;_Okinawa%20stud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gayamaHiroyuki:Google%20&#12489;&#12521;&#12452;&#12502;:Obesity:data:3cmodel&#35036;&#27491;_Okinawa%20stud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dirty="0"/>
              <a:t>FFM (kg</a:t>
            </a:r>
            <a:r>
              <a:rPr lang="en-US" dirty="0" smtClean="0"/>
              <a:t>)</a:t>
            </a:r>
            <a:endParaRPr lang="ja-JP" dirty="0"/>
          </a:p>
        </c:rich>
      </c:tx>
      <c:layout>
        <c:manualLayout>
          <c:xMode val="edge"/>
          <c:yMode val="edge"/>
          <c:x val="0.381645644607904"/>
          <c:y val="0.0311284046692607"/>
        </c:manualLayout>
      </c:layout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0.160899958038161"/>
                  <c:y val="-0.0436621832776739"/>
                </c:manualLayout>
              </c:layout>
              <c:tx>
                <c:rich>
                  <a:bodyPr/>
                  <a:lstStyle/>
                  <a:p>
                    <a:pPr>
                      <a:defRPr lang="ja-JP" sz="1100"/>
                    </a:pPr>
                    <a:r>
                      <a:rPr lang="en-US" altLang="ja-JP" sz="1100" baseline="0"/>
                      <a:t>y = 0.9674x + 1.6741
R² = 0.99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R = 0.99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P &lt; 0.01</a:t>
                    </a:r>
                    <a:endParaRPr lang="ja-JP" altLang="en-US" sz="1100" baseline="0"/>
                  </a:p>
                </c:rich>
              </c:tx>
              <c:numFmt formatCode="General" sourceLinked="0"/>
            </c:trendlineLbl>
          </c:trendline>
          <c:xVal>
            <c:numRef>
              <c:f>Sheet1!$I$48:$I$55</c:f>
              <c:numCache>
                <c:formatCode>0.0</c:formatCode>
                <c:ptCount val="8"/>
                <c:pt idx="0">
                  <c:v>54.65825153740963</c:v>
                </c:pt>
                <c:pt idx="1">
                  <c:v>42.04948117497035</c:v>
                </c:pt>
                <c:pt idx="2">
                  <c:v>52.87306274399914</c:v>
                </c:pt>
                <c:pt idx="3">
                  <c:v>32.8569402174269</c:v>
                </c:pt>
                <c:pt idx="4">
                  <c:v>57.8299407801475</c:v>
                </c:pt>
                <c:pt idx="5">
                  <c:v>63.66106062028965</c:v>
                </c:pt>
                <c:pt idx="6">
                  <c:v>45.84882021847405</c:v>
                </c:pt>
                <c:pt idx="7">
                  <c:v>43.14049257341424</c:v>
                </c:pt>
              </c:numCache>
            </c:numRef>
          </c:xVal>
          <c:yVal>
            <c:numRef>
              <c:f>Sheet1!$L$48:$L$55</c:f>
              <c:numCache>
                <c:formatCode>0.0</c:formatCode>
                <c:ptCount val="8"/>
                <c:pt idx="0">
                  <c:v>55.10322870144275</c:v>
                </c:pt>
                <c:pt idx="1">
                  <c:v>42.16322562409552</c:v>
                </c:pt>
                <c:pt idx="2">
                  <c:v>52.20475052637578</c:v>
                </c:pt>
                <c:pt idx="3">
                  <c:v>32.37687040775318</c:v>
                </c:pt>
                <c:pt idx="4">
                  <c:v>59.1642726013231</c:v>
                </c:pt>
                <c:pt idx="5">
                  <c:v>61.52900606365637</c:v>
                </c:pt>
                <c:pt idx="6">
                  <c:v>46.3969173430359</c:v>
                </c:pt>
                <c:pt idx="7">
                  <c:v>44.54693933297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marker>
            <c:symbol val="none"/>
          </c:marker>
          <c:trendline>
            <c:spPr>
              <a:ln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Sheet1!$B$109:$B$110</c:f>
              <c:numCache>
                <c:formatCode>General</c:formatCode>
                <c:ptCount val="2"/>
                <c:pt idx="0">
                  <c:v>0.0</c:v>
                </c:pt>
                <c:pt idx="1">
                  <c:v>80.0</c:v>
                </c:pt>
              </c:numCache>
            </c:numRef>
          </c:xVal>
          <c:yVal>
            <c:numRef>
              <c:f>Sheet1!$B$109:$B$110</c:f>
              <c:numCache>
                <c:formatCode>General</c:formatCode>
                <c:ptCount val="2"/>
                <c:pt idx="0">
                  <c:v>0.0</c:v>
                </c:pt>
                <c:pt idx="1">
                  <c:v>80.0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4422792"/>
        <c:axId val="-2138525016"/>
      </c:scatterChart>
      <c:valAx>
        <c:axId val="-2134422792"/>
        <c:scaling>
          <c:orientation val="minMax"/>
          <c:max val="80.0"/>
          <c:min val="20.0"/>
        </c:scaling>
        <c:delete val="0"/>
        <c:axPos val="b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altLang="ja-JP" dirty="0" smtClean="0"/>
                  <a:t>2</a:t>
                </a:r>
                <a:r>
                  <a:rPr lang="en-US" altLang="ja-JP" sz="1400" b="1" i="0" u="none" strike="noStrike" baseline="0" dirty="0" smtClean="0">
                    <a:effectLst/>
                  </a:rPr>
                  <a:t>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38525016"/>
        <c:crosses val="autoZero"/>
        <c:crossBetween val="midCat"/>
        <c:majorUnit val="10.0"/>
      </c:valAx>
      <c:valAx>
        <c:axId val="-2138525016"/>
        <c:scaling>
          <c:orientation val="minMax"/>
          <c:max val="80.0"/>
          <c:min val="2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 altLang="ja-JP" dirty="0" smtClean="0"/>
                  <a:t>3</a:t>
                </a:r>
                <a:r>
                  <a:rPr lang="en-US" altLang="ja-JP" sz="1400" b="1" i="0" u="none" strike="noStrike" baseline="0" dirty="0" smtClean="0">
                    <a:effectLst/>
                  </a:rPr>
                  <a:t>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34422792"/>
        <c:crosses val="autoZero"/>
        <c:crossBetween val="midCat"/>
        <c:majorUnit val="10.0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  <a:cs typeface="Times New Roman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dirty="0"/>
              <a:t>FM (kg</a:t>
            </a:r>
            <a:r>
              <a:rPr lang="en-US" dirty="0" smtClean="0"/>
              <a:t>)</a:t>
            </a:r>
            <a:endParaRPr lang="ja-JP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0.128133932318021"/>
                  <c:y val="-0.0635871197034223"/>
                </c:manualLayout>
              </c:layout>
              <c:tx>
                <c:rich>
                  <a:bodyPr/>
                  <a:lstStyle/>
                  <a:p>
                    <a:pPr>
                      <a:defRPr lang="ja-JP" sz="1100"/>
                    </a:pPr>
                    <a:r>
                      <a:rPr lang="en-US" altLang="ja-JP" sz="1100" baseline="0"/>
                      <a:t>y = 0.9298x + 1.0894
R² = 0.97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R = 0.98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P &lt; 0.01</a:t>
                    </a:r>
                    <a:endParaRPr lang="ja-JP" altLang="en-US" sz="1100"/>
                  </a:p>
                </c:rich>
              </c:tx>
              <c:numFmt formatCode="General" sourceLinked="0"/>
            </c:trendlineLbl>
          </c:trendline>
          <c:xVal>
            <c:numRef>
              <c:f>Sheet1!$A$48:$A$55</c:f>
              <c:numCache>
                <c:formatCode>0.0</c:formatCode>
                <c:ptCount val="8"/>
                <c:pt idx="0">
                  <c:v>15.94174846259037</c:v>
                </c:pt>
                <c:pt idx="1">
                  <c:v>19.94051882502962</c:v>
                </c:pt>
                <c:pt idx="2">
                  <c:v>18.82693725600086</c:v>
                </c:pt>
                <c:pt idx="3">
                  <c:v>15.55305978257308</c:v>
                </c:pt>
                <c:pt idx="4">
                  <c:v>28.6800592198525</c:v>
                </c:pt>
                <c:pt idx="5">
                  <c:v>8.838939379710357</c:v>
                </c:pt>
                <c:pt idx="6">
                  <c:v>15.91117978152595</c:v>
                </c:pt>
                <c:pt idx="7">
                  <c:v>8.619507426585666</c:v>
                </c:pt>
              </c:numCache>
            </c:numRef>
          </c:xVal>
          <c:yVal>
            <c:numRef>
              <c:f>Sheet1!$D$48:$D$55</c:f>
              <c:numCache>
                <c:formatCode>0.0</c:formatCode>
                <c:ptCount val="8"/>
                <c:pt idx="0">
                  <c:v>15.49677129855723</c:v>
                </c:pt>
                <c:pt idx="1">
                  <c:v>19.82677437590448</c:v>
                </c:pt>
                <c:pt idx="2">
                  <c:v>19.49524947362407</c:v>
                </c:pt>
                <c:pt idx="3">
                  <c:v>16.03312959224662</c:v>
                </c:pt>
                <c:pt idx="4">
                  <c:v>27.34572739867691</c:v>
                </c:pt>
                <c:pt idx="5">
                  <c:v>10.97099393634348</c:v>
                </c:pt>
                <c:pt idx="6">
                  <c:v>15.3630826569641</c:v>
                </c:pt>
                <c:pt idx="7">
                  <c:v>7.21306066702999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marker>
            <c:symbol val="none"/>
          </c:marker>
          <c:trendline>
            <c:spPr>
              <a:ln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Sheet1!$B$109:$B$110</c:f>
              <c:numCache>
                <c:formatCode>General</c:formatCode>
                <c:ptCount val="2"/>
                <c:pt idx="0">
                  <c:v>0.0</c:v>
                </c:pt>
                <c:pt idx="1">
                  <c:v>80.0</c:v>
                </c:pt>
              </c:numCache>
            </c:numRef>
          </c:xVal>
          <c:yVal>
            <c:numRef>
              <c:f>Sheet1!$B$109:$B$110</c:f>
              <c:numCache>
                <c:formatCode>General</c:formatCode>
                <c:ptCount val="2"/>
                <c:pt idx="0">
                  <c:v>0.0</c:v>
                </c:pt>
                <c:pt idx="1">
                  <c:v>80.0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05288424"/>
        <c:axId val="-2100901592"/>
      </c:scatterChart>
      <c:valAx>
        <c:axId val="-2005288424"/>
        <c:scaling>
          <c:orientation val="minMax"/>
          <c:max val="40.0"/>
        </c:scaling>
        <c:delete val="0"/>
        <c:axPos val="b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altLang="ja-JP" dirty="0" smtClean="0"/>
                  <a:t>2</a:t>
                </a:r>
                <a:r>
                  <a:rPr lang="en-US" altLang="ja-JP" sz="1400" b="1" i="0" u="none" strike="noStrike" baseline="0" dirty="0" smtClean="0">
                    <a:effectLst/>
                  </a:rPr>
                  <a:t>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00901592"/>
        <c:crosses val="autoZero"/>
        <c:crossBetween val="midCat"/>
        <c:majorUnit val="10.0"/>
      </c:valAx>
      <c:valAx>
        <c:axId val="-2100901592"/>
        <c:scaling>
          <c:orientation val="minMax"/>
          <c:max val="4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 altLang="ja-JP" dirty="0" smtClean="0"/>
                  <a:t>3</a:t>
                </a:r>
                <a:r>
                  <a:rPr lang="en-US" altLang="ja-JP" sz="1400" b="1" i="0" u="none" strike="noStrike" baseline="0" dirty="0" smtClean="0">
                    <a:effectLst/>
                  </a:rPr>
                  <a:t>-compartment</a:t>
                </a:r>
                <a:r>
                  <a:rPr lang="ja-JP" altLang="ja-JP" sz="1400" b="1" i="0" u="none" strike="noStrike" baseline="0" dirty="0" smtClean="0">
                    <a:effectLst/>
                  </a:rPr>
                  <a:t> </a:t>
                </a:r>
                <a:r>
                  <a:rPr lang="en-US" altLang="ja-JP" sz="1400" b="1" i="0" u="none" strike="noStrike" baseline="0" dirty="0" smtClean="0">
                    <a:effectLst/>
                  </a:rPr>
                  <a:t> model</a:t>
                </a:r>
                <a:endParaRPr lang="ja-JP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005288424"/>
        <c:crosses val="autoZero"/>
        <c:crossBetween val="midCat"/>
        <c:majorUnit val="10.0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  <a:cs typeface="Times New Roman"/>
        </a:defRPr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altLang="ja-JP"/>
              <a:t>Change in FM (kg)</a:t>
            </a:r>
            <a:endParaRPr lang="ja-JP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0.185248483283852"/>
                  <c:y val="0.00670608780906278"/>
                </c:manualLayout>
              </c:layout>
              <c:tx>
                <c:rich>
                  <a:bodyPr/>
                  <a:lstStyle/>
                  <a:p>
                    <a:pPr>
                      <a:defRPr lang="ja-JP" sz="1100"/>
                    </a:pPr>
                    <a:r>
                      <a:rPr lang="en-US" altLang="ja-JP" sz="1100" baseline="0"/>
                      <a:t>y = 1.1912x + 0.6576
R² = 0.82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R = 0.90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P &lt; 0.01</a:t>
                    </a:r>
                    <a:endParaRPr lang="ja-JP" altLang="en-US" sz="1100"/>
                  </a:p>
                </c:rich>
              </c:tx>
              <c:numFmt formatCode="General" sourceLinked="0"/>
            </c:trendlineLbl>
          </c:trendline>
          <c:xVal>
            <c:numRef>
              <c:f>Sheet1!$F$48:$F$55</c:f>
              <c:numCache>
                <c:formatCode>0.0</c:formatCode>
                <c:ptCount val="8"/>
                <c:pt idx="0">
                  <c:v>-1.387973229121073</c:v>
                </c:pt>
                <c:pt idx="1">
                  <c:v>-1.887570157946854</c:v>
                </c:pt>
                <c:pt idx="2">
                  <c:v>-2.980825556069647</c:v>
                </c:pt>
                <c:pt idx="3">
                  <c:v>-1.929314416309374</c:v>
                </c:pt>
                <c:pt idx="4">
                  <c:v>-3.329791061653331</c:v>
                </c:pt>
                <c:pt idx="5">
                  <c:v>-2.489555467603395</c:v>
                </c:pt>
                <c:pt idx="6">
                  <c:v>-3.39495160751312</c:v>
                </c:pt>
                <c:pt idx="7">
                  <c:v>-1.832133986198905</c:v>
                </c:pt>
              </c:numCache>
            </c:numRef>
          </c:xVal>
          <c:yVal>
            <c:numRef>
              <c:f>Sheet1!$C$48:$C$55</c:f>
              <c:numCache>
                <c:formatCode>0.0</c:formatCode>
                <c:ptCount val="8"/>
                <c:pt idx="0">
                  <c:v>-1.514064217096797</c:v>
                </c:pt>
                <c:pt idx="1">
                  <c:v>-1.308329134385236</c:v>
                </c:pt>
                <c:pt idx="2">
                  <c:v>-3.02587372049032</c:v>
                </c:pt>
                <c:pt idx="3">
                  <c:v>-1.03478840127241</c:v>
                </c:pt>
                <c:pt idx="4">
                  <c:v>-3.323909138288549</c:v>
                </c:pt>
                <c:pt idx="5">
                  <c:v>-1.784922151264613</c:v>
                </c:pt>
                <c:pt idx="6">
                  <c:v>-3.689848715997909</c:v>
                </c:pt>
                <c:pt idx="7">
                  <c:v>-1.967351980227171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marker>
            <c:symbol val="none"/>
          </c:marker>
          <c:trendline>
            <c:spPr>
              <a:ln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Sheet1!$A$81:$A$82</c:f>
              <c:numCache>
                <c:formatCode>General</c:formatCode>
                <c:ptCount val="2"/>
                <c:pt idx="0">
                  <c:v>0.0</c:v>
                </c:pt>
                <c:pt idx="1">
                  <c:v>-10.0</c:v>
                </c:pt>
              </c:numCache>
            </c:numRef>
          </c:xVal>
          <c:yVal>
            <c:numRef>
              <c:f>Sheet1!$B$81:$B$82</c:f>
              <c:numCache>
                <c:formatCode>General</c:formatCode>
                <c:ptCount val="2"/>
                <c:pt idx="0">
                  <c:v>0.0</c:v>
                </c:pt>
                <c:pt idx="1">
                  <c:v>-10.0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5588984"/>
        <c:axId val="-2100967384"/>
      </c:scatterChart>
      <c:valAx>
        <c:axId val="-2135588984"/>
        <c:scaling>
          <c:orientation val="minMax"/>
          <c:min val="-5.0"/>
        </c:scaling>
        <c:delete val="0"/>
        <c:axPos val="b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altLang="ja-JP" sz="1400" b="1" i="0" u="none" strike="noStrike" baseline="0" dirty="0" smtClean="0">
                    <a:effectLst/>
                  </a:rPr>
                  <a:t>2-compartment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280981024912869"/>
              <c:y val="0.880155948405282"/>
            </c:manualLayout>
          </c:layout>
          <c:overlay val="0"/>
        </c:title>
        <c:numFmt formatCode="0.0" sourceLinked="1"/>
        <c:majorTickMark val="out"/>
        <c:minorTickMark val="none"/>
        <c:tickLblPos val="high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00967384"/>
        <c:crosses val="autoZero"/>
        <c:crossBetween val="midCat"/>
      </c:valAx>
      <c:valAx>
        <c:axId val="-2100967384"/>
        <c:scaling>
          <c:orientation val="minMax"/>
          <c:min val="-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 altLang="ja-JP" sz="1400" b="1" i="0" u="none" strike="noStrike" baseline="0" dirty="0" smtClean="0">
                    <a:effectLst/>
                  </a:rPr>
                  <a:t>3-compartment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00655737704918033"/>
              <c:y val="0.283028279052667"/>
            </c:manualLayout>
          </c:layout>
          <c:overlay val="0"/>
        </c:title>
        <c:numFmt formatCode="0.0" sourceLinked="1"/>
        <c:majorTickMark val="out"/>
        <c:minorTickMark val="none"/>
        <c:tickLblPos val="high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35588984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  <a:cs typeface="Times New Roman"/>
        </a:defRPr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altLang="ja-JP"/>
              <a:t>Change in FFM (kg)</a:t>
            </a:r>
            <a:endParaRPr lang="ja-JP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0.133038853749839"/>
                  <c:y val="-0.0409133245503845"/>
                </c:manualLayout>
              </c:layout>
              <c:tx>
                <c:rich>
                  <a:bodyPr/>
                  <a:lstStyle/>
                  <a:p>
                    <a:pPr>
                      <a:defRPr lang="ja-JP" sz="1100"/>
                    </a:pPr>
                    <a:r>
                      <a:rPr lang="en-US" altLang="ja-JP" sz="1100" baseline="0"/>
                      <a:t>y = 0.9734x + 0.1899
R² = 0.88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R = 0.94</a:t>
                    </a:r>
                  </a:p>
                  <a:p>
                    <a:pPr>
                      <a:defRPr lang="ja-JP" sz="1100"/>
                    </a:pPr>
                    <a:r>
                      <a:rPr lang="en-US" altLang="ja-JP" sz="1100" baseline="0"/>
                      <a:t>P &lt; 0.01</a:t>
                    </a:r>
                  </a:p>
                  <a:p>
                    <a:pPr>
                      <a:defRPr lang="ja-JP" sz="1100"/>
                    </a:pPr>
                    <a:endParaRPr lang="ja-JP" altLang="en-US" sz="1100"/>
                  </a:p>
                </c:rich>
              </c:tx>
              <c:numFmt formatCode="General" sourceLinked="0"/>
            </c:trendlineLbl>
          </c:trendline>
          <c:xVal>
            <c:numRef>
              <c:f>Sheet1!$K$48:$K$55</c:f>
              <c:numCache>
                <c:formatCode>0.0</c:formatCode>
                <c:ptCount val="8"/>
                <c:pt idx="0">
                  <c:v>-1.505935782903201</c:v>
                </c:pt>
                <c:pt idx="1">
                  <c:v>1.098329134385231</c:v>
                </c:pt>
                <c:pt idx="2">
                  <c:v>-0.374126279509689</c:v>
                </c:pt>
                <c:pt idx="3">
                  <c:v>-0.245211598727586</c:v>
                </c:pt>
                <c:pt idx="4">
                  <c:v>-1.766090861711454</c:v>
                </c:pt>
                <c:pt idx="5">
                  <c:v>-1.225077848735395</c:v>
                </c:pt>
                <c:pt idx="6">
                  <c:v>1.879848715997916</c:v>
                </c:pt>
                <c:pt idx="7">
                  <c:v>-0.252648019772835</c:v>
                </c:pt>
              </c:numCache>
            </c:numRef>
          </c:xVal>
          <c:yVal>
            <c:numRef>
              <c:f>Sheet1!$N$48:$N$55</c:f>
              <c:numCache>
                <c:formatCode>0.0</c:formatCode>
                <c:ptCount val="8"/>
                <c:pt idx="0">
                  <c:v>-1.632026770878923</c:v>
                </c:pt>
                <c:pt idx="1">
                  <c:v>1.677570157946853</c:v>
                </c:pt>
                <c:pt idx="2">
                  <c:v>-0.419174443930359</c:v>
                </c:pt>
                <c:pt idx="3">
                  <c:v>0.64931441630938</c:v>
                </c:pt>
                <c:pt idx="4">
                  <c:v>-1.760208938346672</c:v>
                </c:pt>
                <c:pt idx="5">
                  <c:v>-0.52044453239661</c:v>
                </c:pt>
                <c:pt idx="6">
                  <c:v>1.584951607513126</c:v>
                </c:pt>
                <c:pt idx="7">
                  <c:v>-0.387866013801094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marker>
            <c:symbol val="none"/>
          </c:marker>
          <c:trendline>
            <c:spPr>
              <a:ln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Sheet1!$F$81:$F$82</c:f>
              <c:numCache>
                <c:formatCode>General</c:formatCode>
                <c:ptCount val="2"/>
                <c:pt idx="0">
                  <c:v>10.0</c:v>
                </c:pt>
                <c:pt idx="1">
                  <c:v>-10.0</c:v>
                </c:pt>
              </c:numCache>
            </c:numRef>
          </c:xVal>
          <c:yVal>
            <c:numRef>
              <c:f>Sheet1!$F$81:$F$82</c:f>
              <c:numCache>
                <c:formatCode>General</c:formatCode>
                <c:ptCount val="2"/>
                <c:pt idx="0">
                  <c:v>10.0</c:v>
                </c:pt>
                <c:pt idx="1">
                  <c:v>-10.0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8511272"/>
        <c:axId val="-2138259144"/>
      </c:scatterChart>
      <c:valAx>
        <c:axId val="-2138511272"/>
        <c:scaling>
          <c:orientation val="minMax"/>
          <c:max val="5.0"/>
          <c:min val="-5.0"/>
        </c:scaling>
        <c:delete val="0"/>
        <c:axPos val="b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altLang="ja-JP" sz="1400" b="1" i="0" u="none" strike="noStrike" baseline="0" dirty="0" smtClean="0">
                    <a:effectLst/>
                  </a:rPr>
                  <a:t>2-compartment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369466115915838"/>
              <c:y val="0.903502251907228"/>
            </c:manualLayout>
          </c:layout>
          <c:overlay val="0"/>
        </c:title>
        <c:numFmt formatCode="0.0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38259144"/>
        <c:crosses val="autoZero"/>
        <c:crossBetween val="midCat"/>
      </c:valAx>
      <c:valAx>
        <c:axId val="-2138259144"/>
        <c:scaling>
          <c:orientation val="minMax"/>
          <c:max val="5.0"/>
          <c:min val="-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 altLang="ja-JP" sz="1400" b="1" i="0" u="none" strike="noStrike" baseline="0" dirty="0" smtClean="0">
                    <a:effectLst/>
                  </a:rPr>
                  <a:t>3-compartment  model</a:t>
                </a:r>
                <a:r>
                  <a:rPr lang="en-US" altLang="ja-JP" sz="1400" b="1" i="0" u="none" strike="noStrike" baseline="0" dirty="0" smtClean="0"/>
                  <a:t> 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0327868852459016"/>
              <c:y val="0.220044731762615"/>
            </c:manualLayout>
          </c:layout>
          <c:overlay val="0"/>
        </c:title>
        <c:numFmt formatCode="0.0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-2138511272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  <a:cs typeface="Times New Roman"/>
        </a:defRPr>
      </a:pPr>
      <a:endParaRPr lang="ja-JP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57CA2-856C-8840-AF4D-103958BB8518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8166-4C37-5242-925B-D5069F3DE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979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GB" altLang="ja-JP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Material 2. Relationship between the 2-compartment and 3-compartment models in the subgroup of subjects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FM, fat mass; FFM, fat-free mass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were analysed using Pearson’s R correlation.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8166-4C37-5242-925B-D5069F3DE19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261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32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15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27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34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64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43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84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15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42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80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8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89704" y="-31652"/>
            <a:ext cx="8364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Supplemental 2: 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Relationship between the 2-compartment and 3-compartment models in the subgroup of </a:t>
            </a:r>
            <a:r>
              <a:rPr lang="en-US" altLang="ja-JP" sz="1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subjects</a:t>
            </a:r>
            <a:endParaRPr kumimoji="1" lang="ja-JP" altLang="en-US" sz="1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610747"/>
              </p:ext>
            </p:extLst>
          </p:nvPr>
        </p:nvGraphicFramePr>
        <p:xfrm>
          <a:off x="4929695" y="385467"/>
          <a:ext cx="4051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293881"/>
              </p:ext>
            </p:extLst>
          </p:nvPr>
        </p:nvGraphicFramePr>
        <p:xfrm>
          <a:off x="57084" y="402164"/>
          <a:ext cx="4051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2875415"/>
              </p:ext>
            </p:extLst>
          </p:nvPr>
        </p:nvGraphicFramePr>
        <p:xfrm>
          <a:off x="368300" y="3594100"/>
          <a:ext cx="38735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816385"/>
              </p:ext>
            </p:extLst>
          </p:nvPr>
        </p:nvGraphicFramePr>
        <p:xfrm>
          <a:off x="4974112" y="3621949"/>
          <a:ext cx="38735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0057" y="392501"/>
            <a:ext cx="52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(a)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84262" y="399889"/>
            <a:ext cx="54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(b)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874" y="3621949"/>
            <a:ext cx="52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(c)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66628" y="3594100"/>
            <a:ext cx="54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(d)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50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3165</TotalTime>
  <Words>123</Words>
  <Application>Microsoft Macintosh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Hiroyuki Sagayama</dc:creator>
  <cp:lastModifiedBy>Hiroyuki Sagayama</cp:lastModifiedBy>
  <cp:revision>113</cp:revision>
  <dcterms:created xsi:type="dcterms:W3CDTF">2016-06-02T22:36:46Z</dcterms:created>
  <dcterms:modified xsi:type="dcterms:W3CDTF">2018-01-24T09:47:29Z</dcterms:modified>
</cp:coreProperties>
</file>