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467" autoAdjust="0"/>
  </p:normalViewPr>
  <p:slideViewPr>
    <p:cSldViewPr>
      <p:cViewPr>
        <p:scale>
          <a:sx n="93" d="100"/>
          <a:sy n="93" d="100"/>
        </p:scale>
        <p:origin x="-2940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4A0BE-E231-412D-9658-0DDBA81BEF50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3E12A-62E1-4A81-8F1E-E5465FDDB1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634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F5228-BE9D-4383-9501-F00226598818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fr-FR" dirty="0"/>
              <a:t>Chez les 647 hommes de </a:t>
            </a:r>
            <a:r>
              <a:rPr lang="en-US" altLang="fr-FR" dirty="0" err="1"/>
              <a:t>l’échantillon</a:t>
            </a:r>
            <a:r>
              <a:rPr lang="en-US" altLang="fr-FR" dirty="0"/>
              <a:t>, nous </a:t>
            </a:r>
            <a:r>
              <a:rPr lang="en-US" altLang="fr-FR" dirty="0" err="1"/>
              <a:t>avons</a:t>
            </a:r>
            <a:r>
              <a:rPr lang="en-US" altLang="fr-FR" dirty="0"/>
              <a:t> </a:t>
            </a:r>
            <a:r>
              <a:rPr lang="en-US" altLang="fr-FR" dirty="0" err="1"/>
              <a:t>identifié</a:t>
            </a:r>
            <a:r>
              <a:rPr lang="en-US" altLang="fr-FR" dirty="0"/>
              <a:t> 5 clusters qui </a:t>
            </a:r>
            <a:r>
              <a:rPr lang="en-US" altLang="fr-FR" dirty="0" err="1"/>
              <a:t>ont</a:t>
            </a:r>
            <a:r>
              <a:rPr lang="en-US" altLang="fr-FR" dirty="0"/>
              <a:t> un </a:t>
            </a:r>
            <a:r>
              <a:rPr lang="en-US" altLang="fr-FR" dirty="0" err="1"/>
              <a:t>profil</a:t>
            </a:r>
            <a:r>
              <a:rPr lang="en-US" altLang="fr-FR" dirty="0"/>
              <a:t> de </a:t>
            </a:r>
            <a:r>
              <a:rPr lang="en-US" altLang="fr-FR" dirty="0" err="1"/>
              <a:t>consommation</a:t>
            </a:r>
            <a:r>
              <a:rPr lang="en-US" altLang="fr-FR" dirty="0"/>
              <a:t> </a:t>
            </a:r>
            <a:r>
              <a:rPr lang="en-US" altLang="fr-FR" dirty="0" err="1"/>
              <a:t>alimentaire</a:t>
            </a:r>
            <a:r>
              <a:rPr lang="en-US" altLang="fr-FR" dirty="0"/>
              <a:t> </a:t>
            </a:r>
            <a:r>
              <a:rPr lang="en-US" altLang="fr-FR" dirty="0" err="1"/>
              <a:t>similaire</a:t>
            </a:r>
            <a:r>
              <a:rPr lang="en-US" altLang="fr-FR" dirty="0"/>
              <a:t>. </a:t>
            </a:r>
            <a:r>
              <a:rPr lang="en-US" altLang="fr-FR" dirty="0" err="1"/>
              <a:t>Voici</a:t>
            </a:r>
            <a:r>
              <a:rPr lang="en-US" altLang="fr-FR" dirty="0"/>
              <a:t> la description de la </a:t>
            </a:r>
            <a:r>
              <a:rPr lang="en-US" altLang="fr-FR" dirty="0" err="1"/>
              <a:t>consommation</a:t>
            </a:r>
            <a:r>
              <a:rPr lang="en-US" altLang="fr-FR" dirty="0"/>
              <a:t> de </a:t>
            </a:r>
            <a:r>
              <a:rPr lang="en-US" altLang="fr-FR" dirty="0" err="1"/>
              <a:t>chaque</a:t>
            </a:r>
            <a:r>
              <a:rPr lang="en-US" altLang="fr-FR" dirty="0"/>
              <a:t> </a:t>
            </a:r>
            <a:r>
              <a:rPr lang="en-US" altLang="fr-FR" dirty="0" err="1"/>
              <a:t>groupe</a:t>
            </a:r>
            <a:r>
              <a:rPr lang="en-US" altLang="fr-FR" dirty="0"/>
              <a:t> </a:t>
            </a:r>
            <a:r>
              <a:rPr lang="en-US" altLang="fr-FR" dirty="0" err="1"/>
              <a:t>d’aliments</a:t>
            </a:r>
            <a:r>
              <a:rPr lang="en-US" altLang="fr-FR" dirty="0"/>
              <a:t> par cluster, </a:t>
            </a:r>
            <a:r>
              <a:rPr lang="en-US" altLang="fr-FR" dirty="0" err="1"/>
              <a:t>exprimé</a:t>
            </a:r>
            <a:r>
              <a:rPr lang="en-US" altLang="fr-FR" dirty="0"/>
              <a:t> </a:t>
            </a:r>
            <a:r>
              <a:rPr lang="en-US" altLang="fr-FR" dirty="0" err="1"/>
              <a:t>en</a:t>
            </a:r>
            <a:r>
              <a:rPr lang="en-US" altLang="fr-FR" dirty="0"/>
              <a:t> </a:t>
            </a:r>
            <a:r>
              <a:rPr lang="en-US" altLang="fr-FR" dirty="0" err="1"/>
              <a:t>différentiel</a:t>
            </a:r>
            <a:r>
              <a:rPr lang="en-US" altLang="fr-FR" dirty="0"/>
              <a:t>  par rapport à la </a:t>
            </a:r>
            <a:r>
              <a:rPr lang="en-US" altLang="fr-FR" dirty="0" err="1"/>
              <a:t>moyenne</a:t>
            </a:r>
            <a:r>
              <a:rPr lang="en-US" altLang="fr-FR" dirty="0"/>
              <a:t> </a:t>
            </a:r>
            <a:r>
              <a:rPr lang="en-US" altLang="fr-FR" dirty="0" err="1"/>
              <a:t>globale</a:t>
            </a:r>
            <a:r>
              <a:rPr lang="en-US" altLang="fr-FR" dirty="0"/>
              <a:t> de </a:t>
            </a:r>
            <a:r>
              <a:rPr lang="en-US" altLang="fr-FR" dirty="0" err="1"/>
              <a:t>conso</a:t>
            </a:r>
            <a:r>
              <a:rPr lang="en-US" altLang="fr-FR" dirty="0"/>
              <a:t> et pour 1 </a:t>
            </a:r>
            <a:r>
              <a:rPr lang="en-US" altLang="fr-FR" dirty="0" err="1"/>
              <a:t>écart</a:t>
            </a:r>
            <a:r>
              <a:rPr lang="en-US" altLang="fr-FR" dirty="0"/>
              <a:t> type. Pour </a:t>
            </a:r>
            <a:r>
              <a:rPr lang="en-US" altLang="fr-FR" dirty="0" err="1"/>
              <a:t>chaque</a:t>
            </a:r>
            <a:r>
              <a:rPr lang="en-US" altLang="fr-FR" dirty="0"/>
              <a:t> </a:t>
            </a:r>
            <a:r>
              <a:rPr lang="en-US" altLang="fr-FR" dirty="0" err="1"/>
              <a:t>graphique</a:t>
            </a:r>
            <a:r>
              <a:rPr lang="en-US" altLang="fr-FR" dirty="0"/>
              <a:t>, </a:t>
            </a:r>
            <a:r>
              <a:rPr lang="en-US" altLang="fr-FR" dirty="0" err="1"/>
              <a:t>l’abcisse</a:t>
            </a:r>
            <a:r>
              <a:rPr lang="en-US" altLang="fr-FR" dirty="0"/>
              <a:t> 0 correspond </a:t>
            </a:r>
            <a:r>
              <a:rPr lang="en-US" altLang="fr-FR" dirty="0" err="1"/>
              <a:t>donc</a:t>
            </a:r>
            <a:r>
              <a:rPr lang="en-US" altLang="fr-FR" dirty="0"/>
              <a:t> à </a:t>
            </a:r>
            <a:r>
              <a:rPr lang="en-US" altLang="fr-FR" dirty="0" err="1"/>
              <a:t>une</a:t>
            </a:r>
            <a:r>
              <a:rPr lang="en-US" altLang="fr-FR" dirty="0"/>
              <a:t> </a:t>
            </a:r>
            <a:r>
              <a:rPr lang="en-US" altLang="fr-FR" dirty="0" err="1"/>
              <a:t>conso</a:t>
            </a:r>
            <a:r>
              <a:rPr lang="en-US" altLang="fr-FR" dirty="0"/>
              <a:t> </a:t>
            </a:r>
            <a:r>
              <a:rPr lang="en-US" altLang="fr-FR" dirty="0" err="1"/>
              <a:t>égale</a:t>
            </a:r>
            <a:r>
              <a:rPr lang="en-US" altLang="fr-FR" dirty="0"/>
              <a:t> à la </a:t>
            </a:r>
            <a:r>
              <a:rPr lang="en-US" altLang="fr-FR" dirty="0" err="1"/>
              <a:t>moyenne</a:t>
            </a:r>
            <a:r>
              <a:rPr lang="en-US" altLang="fr-FR" dirty="0"/>
              <a:t> </a:t>
            </a:r>
            <a:r>
              <a:rPr lang="en-US" altLang="fr-FR" dirty="0" err="1"/>
              <a:t>globale</a:t>
            </a:r>
            <a:r>
              <a:rPr lang="en-US" altLang="fr-FR" dirty="0"/>
              <a:t>, </a:t>
            </a:r>
            <a:r>
              <a:rPr lang="en-US" altLang="fr-FR" dirty="0" err="1"/>
              <a:t>une</a:t>
            </a:r>
            <a:r>
              <a:rPr lang="en-US" altLang="fr-FR" dirty="0"/>
              <a:t> </a:t>
            </a:r>
            <a:r>
              <a:rPr lang="en-US" altLang="fr-FR" dirty="0" err="1"/>
              <a:t>abcisse</a:t>
            </a:r>
            <a:r>
              <a:rPr lang="en-US" altLang="fr-FR" dirty="0"/>
              <a:t> </a:t>
            </a:r>
            <a:r>
              <a:rPr lang="en-US" altLang="fr-FR" dirty="0" err="1"/>
              <a:t>négative</a:t>
            </a:r>
            <a:r>
              <a:rPr lang="en-US" altLang="fr-FR" dirty="0"/>
              <a:t> à </a:t>
            </a:r>
            <a:r>
              <a:rPr lang="en-US" altLang="fr-FR" dirty="0" err="1"/>
              <a:t>une</a:t>
            </a:r>
            <a:r>
              <a:rPr lang="en-US" altLang="fr-FR" dirty="0"/>
              <a:t> </a:t>
            </a:r>
            <a:r>
              <a:rPr lang="en-US" altLang="fr-FR" dirty="0" err="1"/>
              <a:t>conso</a:t>
            </a:r>
            <a:r>
              <a:rPr lang="en-US" altLang="fr-FR" dirty="0"/>
              <a:t> </a:t>
            </a:r>
            <a:r>
              <a:rPr lang="en-US" altLang="fr-FR" dirty="0" err="1"/>
              <a:t>inférieure</a:t>
            </a:r>
            <a:r>
              <a:rPr lang="en-US" altLang="fr-FR" dirty="0"/>
              <a:t> à la </a:t>
            </a:r>
            <a:r>
              <a:rPr lang="en-US" altLang="fr-FR" dirty="0" err="1"/>
              <a:t>moyenne</a:t>
            </a:r>
            <a:r>
              <a:rPr lang="en-US" altLang="fr-FR" dirty="0"/>
              <a:t> et </a:t>
            </a:r>
            <a:r>
              <a:rPr lang="en-US" altLang="fr-FR" dirty="0" err="1"/>
              <a:t>une</a:t>
            </a:r>
            <a:r>
              <a:rPr lang="en-US" altLang="fr-FR" dirty="0"/>
              <a:t> </a:t>
            </a:r>
            <a:r>
              <a:rPr lang="en-US" altLang="fr-FR" dirty="0" err="1"/>
              <a:t>abcisse</a:t>
            </a:r>
            <a:r>
              <a:rPr lang="en-US" altLang="fr-FR" dirty="0"/>
              <a:t> positive à </a:t>
            </a:r>
            <a:r>
              <a:rPr lang="en-US" altLang="fr-FR" dirty="0" err="1"/>
              <a:t>une</a:t>
            </a:r>
            <a:r>
              <a:rPr lang="en-US" altLang="fr-FR" dirty="0"/>
              <a:t> </a:t>
            </a:r>
            <a:r>
              <a:rPr lang="en-US" altLang="fr-FR" dirty="0" err="1"/>
              <a:t>conso</a:t>
            </a:r>
            <a:r>
              <a:rPr lang="en-US" altLang="fr-FR" dirty="0"/>
              <a:t> </a:t>
            </a:r>
            <a:r>
              <a:rPr lang="en-US" altLang="fr-FR" dirty="0" err="1"/>
              <a:t>supérieure</a:t>
            </a:r>
            <a:r>
              <a:rPr lang="en-US" altLang="fr-FR" dirty="0"/>
              <a:t> à la </a:t>
            </a:r>
            <a:r>
              <a:rPr lang="en-US" altLang="fr-FR" dirty="0" err="1"/>
              <a:t>moyenne</a:t>
            </a:r>
            <a:r>
              <a:rPr lang="en-US" altLang="fr-FR" dirty="0"/>
              <a:t>.</a:t>
            </a:r>
          </a:p>
          <a:p>
            <a:r>
              <a:rPr lang="en-US" altLang="fr-FR" dirty="0"/>
              <a:t>Le premier cluster </a:t>
            </a:r>
            <a:r>
              <a:rPr lang="en-US" altLang="fr-FR" dirty="0" err="1"/>
              <a:t>était</a:t>
            </a:r>
            <a:r>
              <a:rPr lang="en-US" altLang="fr-FR" dirty="0"/>
              <a:t> </a:t>
            </a:r>
            <a:r>
              <a:rPr lang="en-US" altLang="fr-FR" dirty="0" err="1"/>
              <a:t>caractérisé</a:t>
            </a:r>
            <a:r>
              <a:rPr lang="en-US" altLang="fr-FR" dirty="0"/>
              <a:t> par 1 </a:t>
            </a:r>
            <a:r>
              <a:rPr lang="en-US" altLang="fr-FR" dirty="0" err="1"/>
              <a:t>conso</a:t>
            </a:r>
            <a:r>
              <a:rPr lang="en-US" altLang="fr-FR" dirty="0"/>
              <a:t> </a:t>
            </a:r>
            <a:r>
              <a:rPr lang="en-US" altLang="fr-FR" dirty="0" err="1"/>
              <a:t>inférieure</a:t>
            </a:r>
            <a:r>
              <a:rPr lang="en-US" altLang="fr-FR" dirty="0"/>
              <a:t> à la </a:t>
            </a:r>
            <a:r>
              <a:rPr lang="en-US" altLang="fr-FR" dirty="0" err="1"/>
              <a:t>moyenne</a:t>
            </a:r>
            <a:r>
              <a:rPr lang="en-US" altLang="fr-FR" dirty="0"/>
              <a:t> de </a:t>
            </a:r>
            <a:r>
              <a:rPr lang="en-US" altLang="fr-FR" dirty="0" err="1"/>
              <a:t>tous</a:t>
            </a:r>
            <a:r>
              <a:rPr lang="en-US" altLang="fr-FR" dirty="0"/>
              <a:t> les </a:t>
            </a:r>
            <a:r>
              <a:rPr lang="en-US" altLang="fr-FR" dirty="0" err="1"/>
              <a:t>groupes</a:t>
            </a:r>
            <a:r>
              <a:rPr lang="en-US" altLang="fr-FR" dirty="0"/>
              <a:t> </a:t>
            </a:r>
            <a:r>
              <a:rPr lang="en-US" altLang="fr-FR" dirty="0" err="1"/>
              <a:t>d’aliments</a:t>
            </a:r>
            <a:r>
              <a:rPr lang="en-US" altLang="fr-FR" dirty="0"/>
              <a:t>, nous </a:t>
            </a:r>
            <a:r>
              <a:rPr lang="en-US" altLang="fr-FR" dirty="0" err="1"/>
              <a:t>avons</a:t>
            </a:r>
            <a:r>
              <a:rPr lang="en-US" altLang="fr-FR" dirty="0"/>
              <a:t> </a:t>
            </a:r>
            <a:r>
              <a:rPr lang="en-US" altLang="fr-FR" dirty="0" err="1"/>
              <a:t>donc</a:t>
            </a:r>
            <a:r>
              <a:rPr lang="en-US" altLang="fr-FR" dirty="0"/>
              <a:t> </a:t>
            </a:r>
            <a:r>
              <a:rPr lang="en-US" altLang="fr-FR" dirty="0" err="1"/>
              <a:t>qualifié</a:t>
            </a:r>
            <a:r>
              <a:rPr lang="en-US" altLang="fr-FR" dirty="0"/>
              <a:t> les </a:t>
            </a:r>
            <a:r>
              <a:rPr lang="en-US" altLang="fr-FR" dirty="0" err="1"/>
              <a:t>sujets</a:t>
            </a:r>
            <a:r>
              <a:rPr lang="en-US" altLang="fr-FR" dirty="0"/>
              <a:t> de </a:t>
            </a:r>
            <a:r>
              <a:rPr lang="en-US" altLang="fr-FR" dirty="0" err="1"/>
              <a:t>ce</a:t>
            </a:r>
            <a:r>
              <a:rPr lang="en-US" altLang="fr-FR" dirty="0"/>
              <a:t> cluster de “</a:t>
            </a:r>
            <a:r>
              <a:rPr lang="en-US" altLang="fr-FR" dirty="0" err="1"/>
              <a:t>petits</a:t>
            </a:r>
            <a:r>
              <a:rPr lang="en-US" altLang="fr-FR" dirty="0"/>
              <a:t> </a:t>
            </a:r>
            <a:r>
              <a:rPr lang="en-US" altLang="fr-FR" dirty="0" err="1"/>
              <a:t>mangeurs</a:t>
            </a:r>
            <a:r>
              <a:rPr lang="en-US" altLang="fr-FR" dirty="0"/>
              <a:t>”.</a:t>
            </a:r>
          </a:p>
          <a:p>
            <a:endParaRPr lang="en-US" altLang="fr-FR" dirty="0"/>
          </a:p>
          <a:p>
            <a:r>
              <a:rPr lang="en-US" altLang="fr-FR" dirty="0"/>
              <a:t>Le 3° cluster a </a:t>
            </a:r>
            <a:r>
              <a:rPr lang="en-US" altLang="fr-FR" dirty="0" err="1"/>
              <a:t>été</a:t>
            </a:r>
            <a:r>
              <a:rPr lang="en-US" altLang="fr-FR" dirty="0"/>
              <a:t> </a:t>
            </a:r>
            <a:r>
              <a:rPr lang="en-US" altLang="fr-FR" dirty="0" err="1"/>
              <a:t>qualifié</a:t>
            </a:r>
            <a:r>
              <a:rPr lang="en-US" altLang="fr-FR" dirty="0"/>
              <a:t> de “cluster </a:t>
            </a:r>
            <a:r>
              <a:rPr lang="en-US" altLang="fr-FR" dirty="0" err="1"/>
              <a:t>sain</a:t>
            </a:r>
            <a:r>
              <a:rPr lang="en-US" altLang="fr-FR" dirty="0"/>
              <a:t>” car </a:t>
            </a:r>
            <a:r>
              <a:rPr lang="en-US" altLang="fr-FR" dirty="0" err="1"/>
              <a:t>il</a:t>
            </a:r>
            <a:r>
              <a:rPr lang="en-US" altLang="fr-FR" dirty="0"/>
              <a:t> </a:t>
            </a:r>
            <a:r>
              <a:rPr lang="en-US" altLang="fr-FR" dirty="0" err="1"/>
              <a:t>était</a:t>
            </a:r>
            <a:r>
              <a:rPr lang="en-US" altLang="fr-FR" dirty="0"/>
              <a:t> </a:t>
            </a:r>
            <a:r>
              <a:rPr lang="en-US" altLang="fr-FR" dirty="0" err="1"/>
              <a:t>caractérisé</a:t>
            </a:r>
            <a:r>
              <a:rPr lang="en-US" altLang="fr-FR" dirty="0"/>
              <a:t> par </a:t>
            </a:r>
            <a:r>
              <a:rPr lang="en-US" altLang="fr-FR" dirty="0" err="1"/>
              <a:t>une</a:t>
            </a:r>
            <a:r>
              <a:rPr lang="en-US" altLang="fr-FR" dirty="0"/>
              <a:t> </a:t>
            </a:r>
            <a:r>
              <a:rPr lang="en-US" altLang="fr-FR" dirty="0" err="1"/>
              <a:t>conso</a:t>
            </a:r>
            <a:r>
              <a:rPr lang="en-US" altLang="fr-FR" dirty="0"/>
              <a:t> </a:t>
            </a:r>
            <a:r>
              <a:rPr lang="en-US" altLang="fr-FR" dirty="0" err="1"/>
              <a:t>relativement</a:t>
            </a:r>
            <a:r>
              <a:rPr lang="en-US" altLang="fr-FR" dirty="0"/>
              <a:t> </a:t>
            </a:r>
            <a:r>
              <a:rPr lang="en-US" altLang="fr-FR" dirty="0" err="1"/>
              <a:t>élevée</a:t>
            </a:r>
            <a:r>
              <a:rPr lang="en-US" altLang="fr-FR" dirty="0"/>
              <a:t> de crud, fruits et </a:t>
            </a:r>
            <a:r>
              <a:rPr lang="en-US" altLang="fr-FR" dirty="0" err="1"/>
              <a:t>poisson</a:t>
            </a:r>
            <a:r>
              <a:rPr lang="en-US" altLang="fr-FR" dirty="0"/>
              <a:t> par rapport à la </a:t>
            </a:r>
            <a:r>
              <a:rPr lang="en-US" altLang="fr-FR" dirty="0" err="1"/>
              <a:t>moy</a:t>
            </a:r>
            <a:r>
              <a:rPr lang="en-US" altLang="fr-FR" dirty="0"/>
              <a:t> et </a:t>
            </a:r>
            <a:r>
              <a:rPr lang="en-US" altLang="fr-FR" dirty="0" err="1"/>
              <a:t>une</a:t>
            </a:r>
            <a:r>
              <a:rPr lang="en-US" altLang="fr-FR" dirty="0"/>
              <a:t> </a:t>
            </a:r>
            <a:r>
              <a:rPr lang="en-US" altLang="fr-FR" dirty="0" err="1"/>
              <a:t>conso</a:t>
            </a:r>
            <a:r>
              <a:rPr lang="en-US" altLang="fr-FR" dirty="0"/>
              <a:t> </a:t>
            </a:r>
            <a:r>
              <a:rPr lang="en-US" altLang="fr-FR" dirty="0" err="1"/>
              <a:t>faible</a:t>
            </a:r>
            <a:r>
              <a:rPr lang="en-US" altLang="fr-FR" dirty="0"/>
              <a:t> de </a:t>
            </a:r>
            <a:r>
              <a:rPr lang="en-US" altLang="fr-FR" dirty="0" err="1"/>
              <a:t>féculents</a:t>
            </a:r>
            <a:r>
              <a:rPr lang="en-US" altLang="fr-FR" dirty="0"/>
              <a:t> et </a:t>
            </a:r>
            <a:r>
              <a:rPr lang="en-US" altLang="fr-FR" dirty="0" err="1"/>
              <a:t>viande</a:t>
            </a:r>
            <a:r>
              <a:rPr lang="en-US" altLang="fr-FR" dirty="0"/>
              <a:t>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50616-5CB8-4FD9-A81B-C569978050C6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fr-FR"/>
              <a:t>Chez les femmes, on retrouvait le cluster “petits mangeurs” qui représentait tjs 1/3 de l’éch.</a:t>
            </a:r>
          </a:p>
          <a:p>
            <a:r>
              <a:rPr lang="en-US" altLang="fr-FR"/>
              <a:t>Un cluster “biscuits grignotage” était tjs individualisé</a:t>
            </a:r>
          </a:p>
          <a:p>
            <a:r>
              <a:rPr lang="en-US" altLang="fr-FR"/>
              <a:t>Un cluster “sain” :  crudités, légumes cuits, poisson, thé sans féculents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14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40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05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74156A4-D8A8-4CC0-9178-CAD6AA90A5C8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4878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07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46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90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86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4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19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16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93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C56DC-B69F-48AA-8859-C69F4FD5F6CF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DEED7-7DAF-4305-AC7E-2DFD64256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29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e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e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4" name="Text Box 4"/>
          <p:cNvSpPr txBox="1">
            <a:spLocks noChangeArrowheads="1"/>
          </p:cNvSpPr>
          <p:nvPr/>
        </p:nvSpPr>
        <p:spPr bwMode="auto">
          <a:xfrm>
            <a:off x="8604250" y="6524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400">
                <a:solidFill>
                  <a:schemeClr val="bg1"/>
                </a:solidFill>
              </a:rPr>
              <a:t>1/21</a:t>
            </a:r>
          </a:p>
        </p:txBody>
      </p:sp>
      <p:sp>
        <p:nvSpPr>
          <p:cNvPr id="732165" name="Text Box 5"/>
          <p:cNvSpPr txBox="1">
            <a:spLocks noChangeArrowheads="1"/>
          </p:cNvSpPr>
          <p:nvPr/>
        </p:nvSpPr>
        <p:spPr bwMode="auto">
          <a:xfrm>
            <a:off x="1" y="6524625"/>
            <a:ext cx="9144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intake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(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group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/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SD)</a:t>
            </a:r>
            <a:endParaRPr lang="fr-FR" altLang="fr-FR" sz="1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2172" name="Line 12"/>
          <p:cNvSpPr>
            <a:spLocks noChangeShapeType="1"/>
          </p:cNvSpPr>
          <p:nvPr/>
        </p:nvSpPr>
        <p:spPr bwMode="auto">
          <a:xfrm>
            <a:off x="1122967" y="1773238"/>
            <a:ext cx="3240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2173" name="Line 13"/>
          <p:cNvSpPr>
            <a:spLocks noChangeShapeType="1"/>
          </p:cNvSpPr>
          <p:nvPr/>
        </p:nvSpPr>
        <p:spPr bwMode="auto">
          <a:xfrm>
            <a:off x="1194405" y="6308725"/>
            <a:ext cx="7489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aphicFrame>
        <p:nvGraphicFramePr>
          <p:cNvPr id="732176" name="Object 16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06753196"/>
              </p:ext>
            </p:extLst>
          </p:nvPr>
        </p:nvGraphicFramePr>
        <p:xfrm>
          <a:off x="5875942" y="1773238"/>
          <a:ext cx="1225550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Graphique" r:id="rId4" imgW="5943600" imgH="5476875" progId="Excel.Chart.8">
                  <p:embed/>
                </p:oleObj>
              </mc:Choice>
              <mc:Fallback>
                <p:oleObj name="Graphique" r:id="rId4" imgW="5943600" imgH="54768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8600" t="15417" r="61855" b="7292"/>
                      <a:stretch>
                        <a:fillRect/>
                      </a:stretch>
                    </p:blipFill>
                    <p:spPr bwMode="auto">
                      <a:xfrm>
                        <a:off x="5875942" y="1773238"/>
                        <a:ext cx="1225550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2177" name="Object 1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862333743"/>
              </p:ext>
            </p:extLst>
          </p:nvPr>
        </p:nvGraphicFramePr>
        <p:xfrm>
          <a:off x="4291617" y="1773238"/>
          <a:ext cx="1238250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Graphique" r:id="rId6" imgW="5934075" imgH="5467350" progId="Excel.Chart.8">
                  <p:embed/>
                </p:oleObj>
              </mc:Choice>
              <mc:Fallback>
                <p:oleObj name="Graphique" r:id="rId6" imgW="5934075" imgH="54673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6978" t="15501" r="63237" b="6964"/>
                      <a:stretch>
                        <a:fillRect/>
                      </a:stretch>
                    </p:blipFill>
                    <p:spPr bwMode="auto">
                      <a:xfrm>
                        <a:off x="4291617" y="1773238"/>
                        <a:ext cx="1238250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907067" y="1249596"/>
            <a:ext cx="7777164" cy="542037"/>
            <a:chOff x="539750" y="1249596"/>
            <a:chExt cx="7777164" cy="542037"/>
          </a:xfrm>
        </p:grpSpPr>
        <p:sp>
          <p:nvSpPr>
            <p:cNvPr id="732178" name="Text Box 18"/>
            <p:cNvSpPr txBox="1">
              <a:spLocks noChangeArrowheads="1"/>
            </p:cNvSpPr>
            <p:nvPr/>
          </p:nvSpPr>
          <p:spPr bwMode="auto">
            <a:xfrm>
              <a:off x="539750" y="1268413"/>
              <a:ext cx="194468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Small </a:t>
              </a:r>
              <a:r>
                <a:rPr lang="fr-FR" altLang="fr-FR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eaters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(31 %)</a:t>
              </a:r>
            </a:p>
          </p:txBody>
        </p:sp>
        <p:sp>
          <p:nvSpPr>
            <p:cNvPr id="732179" name="Text Box 19"/>
            <p:cNvSpPr txBox="1">
              <a:spLocks noChangeArrowheads="1"/>
            </p:cNvSpPr>
            <p:nvPr/>
          </p:nvSpPr>
          <p:spPr bwMode="auto">
            <a:xfrm>
              <a:off x="2051050" y="1268413"/>
              <a:ext cx="194468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Biscuits</a:t>
              </a:r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snacking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(9 %)</a:t>
              </a:r>
            </a:p>
          </p:txBody>
        </p:sp>
        <p:sp>
          <p:nvSpPr>
            <p:cNvPr id="732180" name="Text Box 20"/>
            <p:cNvSpPr txBox="1">
              <a:spLocks noChangeArrowheads="1"/>
            </p:cNvSpPr>
            <p:nvPr/>
          </p:nvSpPr>
          <p:spPr bwMode="auto">
            <a:xfrm>
              <a:off x="3635375" y="1268413"/>
              <a:ext cx="194468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fr-FR" altLang="fr-FR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Healthy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(24 %)</a:t>
              </a:r>
            </a:p>
          </p:txBody>
        </p:sp>
        <p:sp>
          <p:nvSpPr>
            <p:cNvPr id="732181" name="Text Box 21"/>
            <p:cNvSpPr txBox="1">
              <a:spLocks noChangeArrowheads="1"/>
            </p:cNvSpPr>
            <p:nvPr/>
          </p:nvSpPr>
          <p:spPr bwMode="auto">
            <a:xfrm>
              <a:off x="5003800" y="1249596"/>
              <a:ext cx="223202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harcuterie</a:t>
              </a:r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fr-FR" altLang="fr-FR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meat</a:t>
              </a:r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fr-FR" altLang="fr-FR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alcohol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(15 %)</a:t>
              </a:r>
            </a:p>
          </p:txBody>
        </p:sp>
        <p:sp>
          <p:nvSpPr>
            <p:cNvPr id="732182" name="Text Box 22"/>
            <p:cNvSpPr txBox="1">
              <a:spLocks noChangeArrowheads="1"/>
            </p:cNvSpPr>
            <p:nvPr/>
          </p:nvSpPr>
          <p:spPr bwMode="auto">
            <a:xfrm>
              <a:off x="7235826" y="1268413"/>
              <a:ext cx="108108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Pasta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(21 %)</a:t>
              </a:r>
            </a:p>
          </p:txBody>
        </p:sp>
      </p:grpSp>
      <p:sp>
        <p:nvSpPr>
          <p:cNvPr id="732183" name="Text Box 23"/>
          <p:cNvSpPr txBox="1">
            <a:spLocks noChangeArrowheads="1"/>
          </p:cNvSpPr>
          <p:nvPr/>
        </p:nvSpPr>
        <p:spPr bwMode="auto">
          <a:xfrm>
            <a:off x="1051530" y="6308725"/>
            <a:ext cx="1800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 dirty="0"/>
              <a:t>-1  -0,5    0    0,5    1     1,5</a:t>
            </a:r>
          </a:p>
        </p:txBody>
      </p:sp>
      <p:sp>
        <p:nvSpPr>
          <p:cNvPr id="732186" name="Text Box 26"/>
          <p:cNvSpPr txBox="1">
            <a:spLocks noChangeArrowheads="1"/>
          </p:cNvSpPr>
          <p:nvPr/>
        </p:nvSpPr>
        <p:spPr bwMode="auto">
          <a:xfrm>
            <a:off x="2562830" y="6308725"/>
            <a:ext cx="1800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/>
              <a:t>      -0,5    0    0,5    1     1,5</a:t>
            </a:r>
          </a:p>
        </p:txBody>
      </p:sp>
      <p:sp>
        <p:nvSpPr>
          <p:cNvPr id="732187" name="Text Box 27"/>
          <p:cNvSpPr txBox="1">
            <a:spLocks noChangeArrowheads="1"/>
          </p:cNvSpPr>
          <p:nvPr/>
        </p:nvSpPr>
        <p:spPr bwMode="auto">
          <a:xfrm>
            <a:off x="4147155" y="6308725"/>
            <a:ext cx="1800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/>
              <a:t>     -0,5    0    0,5    1     1,5</a:t>
            </a:r>
          </a:p>
        </p:txBody>
      </p:sp>
      <p:sp>
        <p:nvSpPr>
          <p:cNvPr id="732188" name="Text Box 28"/>
          <p:cNvSpPr txBox="1">
            <a:spLocks noChangeArrowheads="1"/>
          </p:cNvSpPr>
          <p:nvPr/>
        </p:nvSpPr>
        <p:spPr bwMode="auto">
          <a:xfrm>
            <a:off x="5731480" y="6308725"/>
            <a:ext cx="1800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/>
              <a:t>   -0,5    0     0,5      1     1,5</a:t>
            </a:r>
          </a:p>
        </p:txBody>
      </p:sp>
      <p:sp>
        <p:nvSpPr>
          <p:cNvPr id="732189" name="Text Box 29"/>
          <p:cNvSpPr txBox="1">
            <a:spLocks noChangeArrowheads="1"/>
          </p:cNvSpPr>
          <p:nvPr/>
        </p:nvSpPr>
        <p:spPr bwMode="auto">
          <a:xfrm>
            <a:off x="7315805" y="6308725"/>
            <a:ext cx="14398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/>
              <a:t>    -0,5    0    0,5    1     1,5</a:t>
            </a:r>
          </a:p>
        </p:txBody>
      </p:sp>
      <p:graphicFrame>
        <p:nvGraphicFramePr>
          <p:cNvPr id="732190" name="Object 3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91015653"/>
              </p:ext>
            </p:extLst>
          </p:nvPr>
        </p:nvGraphicFramePr>
        <p:xfrm>
          <a:off x="2707292" y="1773238"/>
          <a:ext cx="1296988" cy="446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Graphique" r:id="rId8" imgW="5943600" imgH="5476875" progId="Excel.Chart.8">
                  <p:embed/>
                </p:oleObj>
              </mc:Choice>
              <mc:Fallback>
                <p:oleObj name="Graphique" r:id="rId8" imgW="5943600" imgH="54768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6582" t="15672" r="63428" b="9732"/>
                      <a:stretch>
                        <a:fillRect/>
                      </a:stretch>
                    </p:blipFill>
                    <p:spPr bwMode="auto">
                      <a:xfrm>
                        <a:off x="2707292" y="1773238"/>
                        <a:ext cx="1296988" cy="446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2193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656426"/>
              </p:ext>
            </p:extLst>
          </p:nvPr>
        </p:nvGraphicFramePr>
        <p:xfrm>
          <a:off x="7460267" y="1773238"/>
          <a:ext cx="1211263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Graphique" r:id="rId10" imgW="5953125" imgH="5486400" progId="Excel.Chart.8">
                  <p:embed/>
                </p:oleObj>
              </mc:Choice>
              <mc:Fallback>
                <p:oleObj name="Graphique" r:id="rId10" imgW="5953125" imgH="54864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7332" t="15741" r="63306" b="6828"/>
                      <a:stretch>
                        <a:fillRect/>
                      </a:stretch>
                    </p:blipFill>
                    <p:spPr bwMode="auto">
                      <a:xfrm>
                        <a:off x="7460267" y="1773238"/>
                        <a:ext cx="1211263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2194" name="Object 3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87708115"/>
              </p:ext>
            </p:extLst>
          </p:nvPr>
        </p:nvGraphicFramePr>
        <p:xfrm>
          <a:off x="1194405" y="1773238"/>
          <a:ext cx="1346200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Graphique" r:id="rId12" imgW="5943600" imgH="5476875" progId="Excel.Chart.8">
                  <p:embed/>
                </p:oleObj>
              </mc:Choice>
              <mc:Fallback>
                <p:oleObj name="Graphique" r:id="rId12" imgW="5943600" imgH="54768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6606" t="15660" r="62646" b="9732"/>
                      <a:stretch>
                        <a:fillRect/>
                      </a:stretch>
                    </p:blipFill>
                    <p:spPr bwMode="auto">
                      <a:xfrm>
                        <a:off x="1194405" y="1773238"/>
                        <a:ext cx="1346200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2195" name="Line 35"/>
          <p:cNvSpPr>
            <a:spLocks noChangeShapeType="1"/>
          </p:cNvSpPr>
          <p:nvPr/>
        </p:nvSpPr>
        <p:spPr bwMode="auto">
          <a:xfrm>
            <a:off x="1194405" y="1773238"/>
            <a:ext cx="7489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2203" name="Line 43"/>
          <p:cNvSpPr>
            <a:spLocks noChangeShapeType="1"/>
          </p:cNvSpPr>
          <p:nvPr/>
        </p:nvSpPr>
        <p:spPr bwMode="auto">
          <a:xfrm>
            <a:off x="8684230" y="1773238"/>
            <a:ext cx="0" cy="4535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5" name="Group 4"/>
          <p:cNvGrpSpPr/>
          <p:nvPr/>
        </p:nvGrpSpPr>
        <p:grpSpPr>
          <a:xfrm>
            <a:off x="344763" y="1711841"/>
            <a:ext cx="1546320" cy="4607954"/>
            <a:chOff x="-22554" y="1711841"/>
            <a:chExt cx="1546320" cy="4607954"/>
          </a:xfrm>
        </p:grpSpPr>
        <p:sp>
          <p:nvSpPr>
            <p:cNvPr id="3" name="TextBox 2"/>
            <p:cNvSpPr txBox="1"/>
            <p:nvPr/>
          </p:nvSpPr>
          <p:spPr>
            <a:xfrm>
              <a:off x="-8643" y="1711841"/>
              <a:ext cx="12596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Raw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veg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-22554" y="1922267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Cooked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veg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-6028" y="2143889"/>
              <a:ext cx="9836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Pasta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-6029" y="2420888"/>
              <a:ext cx="7590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Rice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-6030" y="2645378"/>
              <a:ext cx="8312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Potatoes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-22554" y="2852936"/>
              <a:ext cx="7755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Pulses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-3412" y="3074777"/>
              <a:ext cx="762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Fruits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6019" y="3296017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Eggs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-22554" y="3518076"/>
              <a:ext cx="9226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Poultry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-6019" y="3747159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Meat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-3412" y="4005064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Fish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0" y="4220929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Pizza, sandwich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-8643" y="4437111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Charcuterie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43" y="4658925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Biscuit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-3413" y="4879843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Sweet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-13629" y="5096217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Dairy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products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-3412" y="5312240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Cereals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-6019" y="5528265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Alcohol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235" y="5781072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Coffe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-11652" y="6042796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Tea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0" y="33265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ietary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pattern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older men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in Bordeaux, France, the Three-City Study,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2002 (n=647)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1" name="Text Box 3"/>
          <p:cNvSpPr txBox="1">
            <a:spLocks noChangeArrowheads="1"/>
          </p:cNvSpPr>
          <p:nvPr/>
        </p:nvSpPr>
        <p:spPr bwMode="auto">
          <a:xfrm>
            <a:off x="8604250" y="6524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400">
                <a:solidFill>
                  <a:schemeClr val="bg1"/>
                </a:solidFill>
              </a:rPr>
              <a:t>1/21</a:t>
            </a:r>
          </a:p>
        </p:txBody>
      </p:sp>
      <p:sp>
        <p:nvSpPr>
          <p:cNvPr id="734212" name="Text Box 4"/>
          <p:cNvSpPr txBox="1">
            <a:spLocks noChangeArrowheads="1"/>
          </p:cNvSpPr>
          <p:nvPr/>
        </p:nvSpPr>
        <p:spPr bwMode="auto">
          <a:xfrm>
            <a:off x="250825" y="6521450"/>
            <a:ext cx="8893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400" b="1">
                <a:solidFill>
                  <a:schemeClr val="bg1"/>
                </a:solidFill>
                <a:latin typeface="Arial Unicode MS" pitchFamily="34" charset="-128"/>
              </a:rPr>
              <a:t>Cécilia SAMIERI, équipe Epidémiologie de la nutrition et des comportements alimentaires, Inserm U897</a:t>
            </a:r>
            <a:endParaRPr lang="fr-FR" altLang="fr-FR" sz="1400" b="1" i="1">
              <a:solidFill>
                <a:schemeClr val="bg1"/>
              </a:solidFill>
              <a:latin typeface="Arial Unicode MS" pitchFamily="34" charset="-128"/>
            </a:endParaRPr>
          </a:p>
        </p:txBody>
      </p:sp>
      <p:graphicFrame>
        <p:nvGraphicFramePr>
          <p:cNvPr id="734218" name="Object 10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01149610"/>
              </p:ext>
            </p:extLst>
          </p:nvPr>
        </p:nvGraphicFramePr>
        <p:xfrm>
          <a:off x="35496" y="1773238"/>
          <a:ext cx="2124075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Graphique" r:id="rId4" imgW="6410325" imgH="5867400" progId="Excel.Chart.8">
                  <p:embed/>
                </p:oleObj>
              </mc:Choice>
              <mc:Fallback>
                <p:oleObj name="Graphique" r:id="rId4" imgW="6410325" imgH="58674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23" t="14647" r="60788" b="12102"/>
                      <a:stretch>
                        <a:fillRect/>
                      </a:stretch>
                    </p:blipFill>
                    <p:spPr bwMode="auto">
                      <a:xfrm>
                        <a:off x="35496" y="1773238"/>
                        <a:ext cx="2124075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4219" name="Object 1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68538" y="1773238"/>
          <a:ext cx="1295400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Graphique" r:id="rId6" imgW="5953125" imgH="5486400" progId="Excel.Chart.8">
                  <p:embed/>
                </p:oleObj>
              </mc:Choice>
              <mc:Fallback>
                <p:oleObj name="Graphique" r:id="rId6" imgW="5953125" imgH="54864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6649" t="15735" r="62346" b="5791"/>
                      <a:stretch>
                        <a:fillRect/>
                      </a:stretch>
                    </p:blipFill>
                    <p:spPr bwMode="auto">
                      <a:xfrm>
                        <a:off x="2268538" y="1773238"/>
                        <a:ext cx="1295400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4220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708400" y="1773238"/>
          <a:ext cx="1223963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Graphique" r:id="rId8" imgW="5962650" imgH="5495925" progId="Excel.Chart.8">
                  <p:embed/>
                </p:oleObj>
              </mc:Choice>
              <mc:Fallback>
                <p:oleObj name="Graphique" r:id="rId8" imgW="5962650" imgH="549592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3332" t="15674" r="66837" b="5855"/>
                      <a:stretch>
                        <a:fillRect/>
                      </a:stretch>
                    </p:blipFill>
                    <p:spPr bwMode="auto">
                      <a:xfrm>
                        <a:off x="3708400" y="1773238"/>
                        <a:ext cx="1223963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4221" name="Object 1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148263" y="1773238"/>
          <a:ext cx="1441450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Graphique" r:id="rId10" imgW="5981700" imgH="5514975" progId="Excel.Chart.8">
                  <p:embed/>
                </p:oleObj>
              </mc:Choice>
              <mc:Fallback>
                <p:oleObj name="Graphique" r:id="rId10" imgW="5981700" imgH="55149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8404" t="19818" r="60750" b="10104"/>
                      <a:stretch>
                        <a:fillRect/>
                      </a:stretch>
                    </p:blipFill>
                    <p:spPr bwMode="auto">
                      <a:xfrm>
                        <a:off x="5148263" y="1773238"/>
                        <a:ext cx="1441450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4222" name="Object 14"/>
          <p:cNvGraphicFramePr>
            <a:graphicFrameLocks noChangeAspect="1"/>
          </p:cNvGraphicFramePr>
          <p:nvPr/>
        </p:nvGraphicFramePr>
        <p:xfrm>
          <a:off x="6804025" y="1773238"/>
          <a:ext cx="2230438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Graphique" r:id="rId12" imgW="5981700" imgH="5514975" progId="Excel.Chart.8">
                  <p:embed/>
                </p:oleObj>
              </mc:Choice>
              <mc:Fallback>
                <p:oleObj name="Graphique" r:id="rId12" imgW="5981700" imgH="55149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7224" t="15865" r="48291" b="9329"/>
                      <a:stretch>
                        <a:fillRect/>
                      </a:stretch>
                    </p:blipFill>
                    <p:spPr bwMode="auto">
                      <a:xfrm>
                        <a:off x="6804025" y="1773238"/>
                        <a:ext cx="2230438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4230" name="Text Box 22"/>
          <p:cNvSpPr txBox="1">
            <a:spLocks noChangeArrowheads="1"/>
          </p:cNvSpPr>
          <p:nvPr/>
        </p:nvSpPr>
        <p:spPr bwMode="auto">
          <a:xfrm>
            <a:off x="684213" y="6308725"/>
            <a:ext cx="1800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/>
              <a:t>-1  -0,5    0    0,5    1     1,5</a:t>
            </a:r>
          </a:p>
        </p:txBody>
      </p:sp>
      <p:sp>
        <p:nvSpPr>
          <p:cNvPr id="734231" name="Line 23"/>
          <p:cNvSpPr>
            <a:spLocks noChangeShapeType="1"/>
          </p:cNvSpPr>
          <p:nvPr/>
        </p:nvSpPr>
        <p:spPr bwMode="auto">
          <a:xfrm>
            <a:off x="827088" y="1773238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4232" name="Line 24"/>
          <p:cNvSpPr>
            <a:spLocks noChangeShapeType="1"/>
          </p:cNvSpPr>
          <p:nvPr/>
        </p:nvSpPr>
        <p:spPr bwMode="auto">
          <a:xfrm>
            <a:off x="2124075" y="1773238"/>
            <a:ext cx="6911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4237" name="Line 29"/>
          <p:cNvSpPr>
            <a:spLocks noChangeShapeType="1"/>
          </p:cNvSpPr>
          <p:nvPr/>
        </p:nvSpPr>
        <p:spPr bwMode="auto">
          <a:xfrm>
            <a:off x="827088" y="6308725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4238" name="Text Box 30"/>
          <p:cNvSpPr txBox="1">
            <a:spLocks noChangeArrowheads="1"/>
          </p:cNvSpPr>
          <p:nvPr/>
        </p:nvSpPr>
        <p:spPr bwMode="auto">
          <a:xfrm>
            <a:off x="2124075" y="6308725"/>
            <a:ext cx="1800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/>
              <a:t>      -0,5    0    0,5    1     1,5   </a:t>
            </a:r>
          </a:p>
        </p:txBody>
      </p:sp>
      <p:sp>
        <p:nvSpPr>
          <p:cNvPr id="734239" name="Text Box 31"/>
          <p:cNvSpPr txBox="1">
            <a:spLocks noChangeArrowheads="1"/>
          </p:cNvSpPr>
          <p:nvPr/>
        </p:nvSpPr>
        <p:spPr bwMode="auto">
          <a:xfrm>
            <a:off x="3563938" y="6308725"/>
            <a:ext cx="1800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/>
              <a:t>     -0,5    0    0,5    1     1,5</a:t>
            </a:r>
          </a:p>
        </p:txBody>
      </p:sp>
      <p:sp>
        <p:nvSpPr>
          <p:cNvPr id="734240" name="Text Box 32"/>
          <p:cNvSpPr txBox="1">
            <a:spLocks noChangeArrowheads="1"/>
          </p:cNvSpPr>
          <p:nvPr/>
        </p:nvSpPr>
        <p:spPr bwMode="auto">
          <a:xfrm>
            <a:off x="5076825" y="6308725"/>
            <a:ext cx="1800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/>
              <a:t>    -0,5    0     0,5      1     1,5</a:t>
            </a:r>
          </a:p>
        </p:txBody>
      </p:sp>
      <p:sp>
        <p:nvSpPr>
          <p:cNvPr id="734241" name="Text Box 33"/>
          <p:cNvSpPr txBox="1">
            <a:spLocks noChangeArrowheads="1"/>
          </p:cNvSpPr>
          <p:nvPr/>
        </p:nvSpPr>
        <p:spPr bwMode="auto">
          <a:xfrm>
            <a:off x="6624638" y="6308725"/>
            <a:ext cx="25193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800"/>
              <a:t>     -0,5    0    0,5    1     1,5     2     2,5    3     3,5</a:t>
            </a:r>
          </a:p>
        </p:txBody>
      </p:sp>
      <p:sp>
        <p:nvSpPr>
          <p:cNvPr id="734244" name="Line 36"/>
          <p:cNvSpPr>
            <a:spLocks noChangeShapeType="1"/>
          </p:cNvSpPr>
          <p:nvPr/>
        </p:nvSpPr>
        <p:spPr bwMode="auto">
          <a:xfrm>
            <a:off x="9036050" y="1773238"/>
            <a:ext cx="0" cy="4535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3" name="Group 32"/>
          <p:cNvGrpSpPr/>
          <p:nvPr/>
        </p:nvGrpSpPr>
        <p:grpSpPr>
          <a:xfrm>
            <a:off x="827088" y="1302787"/>
            <a:ext cx="8047036" cy="542037"/>
            <a:chOff x="539750" y="1249596"/>
            <a:chExt cx="8047036" cy="542037"/>
          </a:xfrm>
        </p:grpSpPr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539750" y="1268413"/>
              <a:ext cx="194468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Small </a:t>
              </a:r>
              <a:r>
                <a:rPr lang="fr-FR" altLang="fr-FR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eaters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(31 %)</a:t>
              </a:r>
            </a:p>
          </p:txBody>
        </p: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2051050" y="1268413"/>
              <a:ext cx="194468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Biscuits</a:t>
              </a:r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snacking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(15 </a:t>
              </a:r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%)</a:t>
              </a: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3635375" y="1268413"/>
              <a:ext cx="194468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fr-FR" altLang="fr-FR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Healthy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 </a:t>
              </a:r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%)</a:t>
              </a:r>
            </a:p>
          </p:txBody>
        </p:sp>
        <p:sp>
          <p:nvSpPr>
            <p:cNvPr id="37" name="Text Box 21"/>
            <p:cNvSpPr txBox="1">
              <a:spLocks noChangeArrowheads="1"/>
            </p:cNvSpPr>
            <p:nvPr/>
          </p:nvSpPr>
          <p:spPr bwMode="auto">
            <a:xfrm>
              <a:off x="5003800" y="1249596"/>
              <a:ext cx="223202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fr-FR" altLang="fr-FR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Charcuterie,starchy</a:t>
              </a:r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altLang="fr-FR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foods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(25 </a:t>
              </a:r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%)</a:t>
              </a:r>
            </a:p>
          </p:txBody>
        </p:sp>
        <p:sp>
          <p:nvSpPr>
            <p:cNvPr id="38" name="Text Box 22"/>
            <p:cNvSpPr txBox="1">
              <a:spLocks noChangeArrowheads="1"/>
            </p:cNvSpPr>
            <p:nvPr/>
          </p:nvSpPr>
          <p:spPr bwMode="auto">
            <a:xfrm>
              <a:off x="7164981" y="1268413"/>
              <a:ext cx="142180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Pizza, sandwich</a:t>
              </a:r>
              <a:endPara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fr-FR" altLang="fr-F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(4 </a:t>
              </a:r>
              <a:r>
                <a:rPr lang="fr-FR" alt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%)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1773238"/>
            <a:ext cx="827088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en-GB" dirty="0"/>
          </a:p>
        </p:txBody>
      </p:sp>
      <p:grpSp>
        <p:nvGrpSpPr>
          <p:cNvPr id="39" name="Group 38"/>
          <p:cNvGrpSpPr/>
          <p:nvPr/>
        </p:nvGrpSpPr>
        <p:grpSpPr>
          <a:xfrm>
            <a:off x="-70664" y="1700808"/>
            <a:ext cx="1546320" cy="4607954"/>
            <a:chOff x="-22554" y="1711841"/>
            <a:chExt cx="1546320" cy="4607954"/>
          </a:xfrm>
        </p:grpSpPr>
        <p:sp>
          <p:nvSpPr>
            <p:cNvPr id="40" name="TextBox 39"/>
            <p:cNvSpPr txBox="1"/>
            <p:nvPr/>
          </p:nvSpPr>
          <p:spPr>
            <a:xfrm>
              <a:off x="-8643" y="1711841"/>
              <a:ext cx="12596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Raw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veg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-22554" y="1922267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Cooked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veg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-6028" y="2143889"/>
              <a:ext cx="9836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Pasta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-6029" y="2420888"/>
              <a:ext cx="7590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Rice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-6030" y="2645378"/>
              <a:ext cx="8312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Potatoes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-22554" y="2852936"/>
              <a:ext cx="7755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Pulses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-3412" y="3074777"/>
              <a:ext cx="762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Fruits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-6019" y="3296017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Eggs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22554" y="3518076"/>
              <a:ext cx="9226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Poultry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-6019" y="3747159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Meat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-3412" y="4005064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Fish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0" y="4220929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Pizza, sandwich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-8643" y="4437111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Charcuterie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43" y="4658925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Biscuit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-3413" y="4879843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Sweet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-13629" y="5096217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Dairy</a:t>
              </a:r>
              <a:r>
                <a:rPr lang="fr-F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products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-3412" y="5312240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Cereals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-6019" y="5528265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Alcohol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235" y="5781072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Coffe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-11652" y="6042796"/>
              <a:ext cx="1518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Tea</a:t>
              </a:r>
              <a:endParaRPr lang="en-GB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0" y="33265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ietary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pattern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older women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in Bordeaux, France, the Three-City Study,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2002 (n=1077)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208052" y="6524625"/>
            <a:ext cx="88931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fr-FR" alt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intake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(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group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/ </a:t>
            </a:r>
            <a:r>
              <a:rPr lang="fr-FR" alt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fr-FR" alt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SD)</a:t>
            </a:r>
            <a:endParaRPr lang="fr-FR" altLang="fr-FR" sz="1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1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477</Words>
  <Application>Microsoft Office PowerPoint</Application>
  <PresentationFormat>On-screen Show (4:3)</PresentationFormat>
  <Paragraphs>102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Thème Office</vt:lpstr>
      <vt:lpstr>Graphique</vt:lpstr>
      <vt:lpstr>PowerPoint Presentation</vt:lpstr>
      <vt:lpstr>PowerPoint Presentation</vt:lpstr>
    </vt:vector>
  </TitlesOfParts>
  <Company>ISPED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SAMIERI Cécilia</dc:creator>
  <cp:lastModifiedBy>Sophie Pilleron</cp:lastModifiedBy>
  <cp:revision>7</cp:revision>
  <dcterms:created xsi:type="dcterms:W3CDTF">2016-11-28T08:53:50Z</dcterms:created>
  <dcterms:modified xsi:type="dcterms:W3CDTF">2018-01-09T14:44:06Z</dcterms:modified>
</cp:coreProperties>
</file>