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12192000" cy="107997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3" clrIdx="0">
    <p:extLst>
      <p:ext uri="{19B8F6BF-5375-455C-9EA6-DF929625EA0E}">
        <p15:presenceInfo xmlns:p15="http://schemas.microsoft.com/office/powerpoint/2012/main" userId="USER" providerId="None"/>
      </p:ext>
    </p:extLst>
  </p:cmAuthor>
  <p:cmAuthor id="2" name="Windows User" initials="WU" lastIdx="1" clrIdx="1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368" autoAdjust="0"/>
    <p:restoredTop sz="93638" autoAdjust="0"/>
  </p:normalViewPr>
  <p:slideViewPr>
    <p:cSldViewPr snapToGrid="0">
      <p:cViewPr varScale="1">
        <p:scale>
          <a:sx n="68" d="100"/>
          <a:sy n="68" d="100"/>
        </p:scale>
        <p:origin x="138" y="84"/>
      </p:cViewPr>
      <p:guideLst>
        <p:guide orient="horz" pos="340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F8948-72D5-479C-AD39-B7BD4C592347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508125" y="1241425"/>
            <a:ext cx="378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D14EE-EDB3-43F7-A7A1-CC3E584D9C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846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67463"/>
            <a:ext cx="10363200" cy="3759917"/>
          </a:xfrm>
        </p:spPr>
        <p:txBody>
          <a:bodyPr anchor="b"/>
          <a:lstStyle>
            <a:lvl1pPr algn="ctr">
              <a:defRPr sz="799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672377"/>
            <a:ext cx="9144000" cy="2607441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40" indent="0" algn="ctr">
              <a:buNone/>
              <a:defRPr sz="2666"/>
            </a:lvl2pPr>
            <a:lvl3pPr marL="1219081" indent="0" algn="ctr">
              <a:buNone/>
              <a:defRPr sz="2400"/>
            </a:lvl3pPr>
            <a:lvl4pPr marL="1828619" indent="0" algn="ctr">
              <a:buNone/>
              <a:defRPr sz="2132"/>
            </a:lvl4pPr>
            <a:lvl5pPr marL="2438160" indent="0" algn="ctr">
              <a:buNone/>
              <a:defRPr sz="2132"/>
            </a:lvl5pPr>
            <a:lvl6pPr marL="3047700" indent="0" algn="ctr">
              <a:buNone/>
              <a:defRPr sz="2132"/>
            </a:lvl6pPr>
            <a:lvl7pPr marL="3657240" indent="0" algn="ctr">
              <a:buNone/>
              <a:defRPr sz="2132"/>
            </a:lvl7pPr>
            <a:lvl8pPr marL="4266779" indent="0" algn="ctr">
              <a:buNone/>
              <a:defRPr sz="2132"/>
            </a:lvl8pPr>
            <a:lvl9pPr marL="4876321" indent="0" algn="ctr">
              <a:buNone/>
              <a:defRPr sz="2132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56C1-F167-46B6-A4D2-C0A382EA111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46E-EA3A-4CA5-AFAE-FD0401148C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003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56C1-F167-46B6-A4D2-C0A382EA111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46E-EA3A-4CA5-AFAE-FD0401148C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697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574988"/>
            <a:ext cx="2628900" cy="915230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574988"/>
            <a:ext cx="7734300" cy="915230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56C1-F167-46B6-A4D2-C0A382EA111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46E-EA3A-4CA5-AFAE-FD0401148C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834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56C1-F167-46B6-A4D2-C0A382EA111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46E-EA3A-4CA5-AFAE-FD0401148C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08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692446"/>
            <a:ext cx="10515600" cy="4492400"/>
          </a:xfrm>
        </p:spPr>
        <p:txBody>
          <a:bodyPr anchor="b"/>
          <a:lstStyle>
            <a:lvl1pPr>
              <a:defRPr sz="799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7227347"/>
            <a:ext cx="10515600" cy="236244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40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2pPr>
            <a:lvl3pPr marL="121908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619" indent="0">
              <a:buNone/>
              <a:defRPr sz="2132">
                <a:solidFill>
                  <a:schemeClr val="tx1">
                    <a:tint val="75000"/>
                  </a:schemeClr>
                </a:solidFill>
              </a:defRPr>
            </a:lvl4pPr>
            <a:lvl5pPr marL="2438160" indent="0">
              <a:buNone/>
              <a:defRPr sz="2132">
                <a:solidFill>
                  <a:schemeClr val="tx1">
                    <a:tint val="75000"/>
                  </a:schemeClr>
                </a:solidFill>
              </a:defRPr>
            </a:lvl5pPr>
            <a:lvl6pPr marL="3047700" indent="0">
              <a:buNone/>
              <a:defRPr sz="2132">
                <a:solidFill>
                  <a:schemeClr val="tx1">
                    <a:tint val="75000"/>
                  </a:schemeClr>
                </a:solidFill>
              </a:defRPr>
            </a:lvl6pPr>
            <a:lvl7pPr marL="3657240" indent="0">
              <a:buNone/>
              <a:defRPr sz="2132">
                <a:solidFill>
                  <a:schemeClr val="tx1">
                    <a:tint val="75000"/>
                  </a:schemeClr>
                </a:solidFill>
              </a:defRPr>
            </a:lvl7pPr>
            <a:lvl8pPr marL="4266779" indent="0">
              <a:buNone/>
              <a:defRPr sz="2132">
                <a:solidFill>
                  <a:schemeClr val="tx1">
                    <a:tint val="75000"/>
                  </a:schemeClr>
                </a:solidFill>
              </a:defRPr>
            </a:lvl8pPr>
            <a:lvl9pPr marL="4876321" indent="0">
              <a:buNone/>
              <a:defRPr sz="21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56C1-F167-46B6-A4D2-C0A382EA111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46E-EA3A-4CA5-AFAE-FD0401148C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806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874937"/>
            <a:ext cx="5181600" cy="6852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874937"/>
            <a:ext cx="5181600" cy="6852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56C1-F167-46B6-A4D2-C0A382EA111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46E-EA3A-4CA5-AFAE-FD0401148C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202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74991"/>
            <a:ext cx="10515600" cy="208745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1" y="2647446"/>
            <a:ext cx="5157787" cy="129747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40" indent="0">
              <a:buNone/>
              <a:defRPr sz="2666" b="1"/>
            </a:lvl2pPr>
            <a:lvl3pPr marL="1219081" indent="0">
              <a:buNone/>
              <a:defRPr sz="2400" b="1"/>
            </a:lvl3pPr>
            <a:lvl4pPr marL="1828619" indent="0">
              <a:buNone/>
              <a:defRPr sz="2132" b="1"/>
            </a:lvl4pPr>
            <a:lvl5pPr marL="2438160" indent="0">
              <a:buNone/>
              <a:defRPr sz="2132" b="1"/>
            </a:lvl5pPr>
            <a:lvl6pPr marL="3047700" indent="0">
              <a:buNone/>
              <a:defRPr sz="2132" b="1"/>
            </a:lvl6pPr>
            <a:lvl7pPr marL="3657240" indent="0">
              <a:buNone/>
              <a:defRPr sz="2132" b="1"/>
            </a:lvl7pPr>
            <a:lvl8pPr marL="4266779" indent="0">
              <a:buNone/>
              <a:defRPr sz="2132" b="1"/>
            </a:lvl8pPr>
            <a:lvl9pPr marL="4876321" indent="0">
              <a:buNone/>
              <a:defRPr sz="2132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1" y="3944914"/>
            <a:ext cx="5157787" cy="580237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647446"/>
            <a:ext cx="5183188" cy="129747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40" indent="0">
              <a:buNone/>
              <a:defRPr sz="2666" b="1"/>
            </a:lvl2pPr>
            <a:lvl3pPr marL="1219081" indent="0">
              <a:buNone/>
              <a:defRPr sz="2400" b="1"/>
            </a:lvl3pPr>
            <a:lvl4pPr marL="1828619" indent="0">
              <a:buNone/>
              <a:defRPr sz="2132" b="1"/>
            </a:lvl4pPr>
            <a:lvl5pPr marL="2438160" indent="0">
              <a:buNone/>
              <a:defRPr sz="2132" b="1"/>
            </a:lvl5pPr>
            <a:lvl6pPr marL="3047700" indent="0">
              <a:buNone/>
              <a:defRPr sz="2132" b="1"/>
            </a:lvl6pPr>
            <a:lvl7pPr marL="3657240" indent="0">
              <a:buNone/>
              <a:defRPr sz="2132" b="1"/>
            </a:lvl7pPr>
            <a:lvl8pPr marL="4266779" indent="0">
              <a:buNone/>
              <a:defRPr sz="2132" b="1"/>
            </a:lvl8pPr>
            <a:lvl9pPr marL="4876321" indent="0">
              <a:buNone/>
              <a:defRPr sz="2132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944914"/>
            <a:ext cx="5183188" cy="580237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56C1-F167-46B6-A4D2-C0A382EA111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46E-EA3A-4CA5-AFAE-FD0401148C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2578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56C1-F167-46B6-A4D2-C0A382EA111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46E-EA3A-4CA5-AFAE-FD0401148C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845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56C1-F167-46B6-A4D2-C0A382EA111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46E-EA3A-4CA5-AFAE-FD0401148C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225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2" y="719985"/>
            <a:ext cx="3932237" cy="2519944"/>
          </a:xfrm>
        </p:spPr>
        <p:txBody>
          <a:bodyPr anchor="b"/>
          <a:lstStyle>
            <a:lvl1pPr>
              <a:defRPr sz="4266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554970"/>
            <a:ext cx="6172200" cy="7674832"/>
          </a:xfrm>
        </p:spPr>
        <p:txBody>
          <a:bodyPr/>
          <a:lstStyle>
            <a:lvl1pPr>
              <a:defRPr sz="4266"/>
            </a:lvl1pPr>
            <a:lvl2pPr>
              <a:defRPr sz="3732"/>
            </a:lvl2pPr>
            <a:lvl3pPr>
              <a:defRPr sz="3200"/>
            </a:lvl3pPr>
            <a:lvl4pPr>
              <a:defRPr sz="2666"/>
            </a:lvl4pPr>
            <a:lvl5pPr>
              <a:defRPr sz="2666"/>
            </a:lvl5pPr>
            <a:lvl6pPr>
              <a:defRPr sz="2666"/>
            </a:lvl6pPr>
            <a:lvl7pPr>
              <a:defRPr sz="2666"/>
            </a:lvl7pPr>
            <a:lvl8pPr>
              <a:defRPr sz="2666"/>
            </a:lvl8pPr>
            <a:lvl9pPr>
              <a:defRPr sz="2666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2" y="3239931"/>
            <a:ext cx="3932237" cy="6002369"/>
          </a:xfrm>
        </p:spPr>
        <p:txBody>
          <a:bodyPr/>
          <a:lstStyle>
            <a:lvl1pPr marL="0" indent="0">
              <a:buNone/>
              <a:defRPr sz="2132"/>
            </a:lvl1pPr>
            <a:lvl2pPr marL="609540" indent="0">
              <a:buNone/>
              <a:defRPr sz="1868"/>
            </a:lvl2pPr>
            <a:lvl3pPr marL="1219081" indent="0">
              <a:buNone/>
              <a:defRPr sz="1601"/>
            </a:lvl3pPr>
            <a:lvl4pPr marL="1828619" indent="0">
              <a:buNone/>
              <a:defRPr sz="1334"/>
            </a:lvl4pPr>
            <a:lvl5pPr marL="2438160" indent="0">
              <a:buNone/>
              <a:defRPr sz="1334"/>
            </a:lvl5pPr>
            <a:lvl6pPr marL="3047700" indent="0">
              <a:buNone/>
              <a:defRPr sz="1334"/>
            </a:lvl6pPr>
            <a:lvl7pPr marL="3657240" indent="0">
              <a:buNone/>
              <a:defRPr sz="1334"/>
            </a:lvl7pPr>
            <a:lvl8pPr marL="4266779" indent="0">
              <a:buNone/>
              <a:defRPr sz="1334"/>
            </a:lvl8pPr>
            <a:lvl9pPr marL="4876321" indent="0">
              <a:buNone/>
              <a:defRPr sz="1334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56C1-F167-46B6-A4D2-C0A382EA111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46E-EA3A-4CA5-AFAE-FD0401148C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618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2" y="719985"/>
            <a:ext cx="3932237" cy="2519944"/>
          </a:xfrm>
        </p:spPr>
        <p:txBody>
          <a:bodyPr anchor="b"/>
          <a:lstStyle>
            <a:lvl1pPr>
              <a:defRPr sz="4266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554970"/>
            <a:ext cx="6172200" cy="7674832"/>
          </a:xfrm>
        </p:spPr>
        <p:txBody>
          <a:bodyPr anchor="t"/>
          <a:lstStyle>
            <a:lvl1pPr marL="0" indent="0">
              <a:buNone/>
              <a:defRPr sz="4266"/>
            </a:lvl1pPr>
            <a:lvl2pPr marL="609540" indent="0">
              <a:buNone/>
              <a:defRPr sz="3732"/>
            </a:lvl2pPr>
            <a:lvl3pPr marL="1219081" indent="0">
              <a:buNone/>
              <a:defRPr sz="3200"/>
            </a:lvl3pPr>
            <a:lvl4pPr marL="1828619" indent="0">
              <a:buNone/>
              <a:defRPr sz="2666"/>
            </a:lvl4pPr>
            <a:lvl5pPr marL="2438160" indent="0">
              <a:buNone/>
              <a:defRPr sz="2666"/>
            </a:lvl5pPr>
            <a:lvl6pPr marL="3047700" indent="0">
              <a:buNone/>
              <a:defRPr sz="2666"/>
            </a:lvl6pPr>
            <a:lvl7pPr marL="3657240" indent="0">
              <a:buNone/>
              <a:defRPr sz="2666"/>
            </a:lvl7pPr>
            <a:lvl8pPr marL="4266779" indent="0">
              <a:buNone/>
              <a:defRPr sz="2666"/>
            </a:lvl8pPr>
            <a:lvl9pPr marL="4876321" indent="0">
              <a:buNone/>
              <a:defRPr sz="2666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2" y="3239931"/>
            <a:ext cx="3932237" cy="6002369"/>
          </a:xfrm>
        </p:spPr>
        <p:txBody>
          <a:bodyPr/>
          <a:lstStyle>
            <a:lvl1pPr marL="0" indent="0">
              <a:buNone/>
              <a:defRPr sz="2132"/>
            </a:lvl1pPr>
            <a:lvl2pPr marL="609540" indent="0">
              <a:buNone/>
              <a:defRPr sz="1868"/>
            </a:lvl2pPr>
            <a:lvl3pPr marL="1219081" indent="0">
              <a:buNone/>
              <a:defRPr sz="1601"/>
            </a:lvl3pPr>
            <a:lvl4pPr marL="1828619" indent="0">
              <a:buNone/>
              <a:defRPr sz="1334"/>
            </a:lvl4pPr>
            <a:lvl5pPr marL="2438160" indent="0">
              <a:buNone/>
              <a:defRPr sz="1334"/>
            </a:lvl5pPr>
            <a:lvl6pPr marL="3047700" indent="0">
              <a:buNone/>
              <a:defRPr sz="1334"/>
            </a:lvl6pPr>
            <a:lvl7pPr marL="3657240" indent="0">
              <a:buNone/>
              <a:defRPr sz="1334"/>
            </a:lvl7pPr>
            <a:lvl8pPr marL="4266779" indent="0">
              <a:buNone/>
              <a:defRPr sz="1334"/>
            </a:lvl8pPr>
            <a:lvl9pPr marL="4876321" indent="0">
              <a:buNone/>
              <a:defRPr sz="1334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56C1-F167-46B6-A4D2-C0A382EA111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B446E-EA3A-4CA5-AFAE-FD0401148C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74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74991"/>
            <a:ext cx="10515600" cy="2087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874937"/>
            <a:ext cx="1051560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0009783"/>
            <a:ext cx="2743200" cy="574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256C1-F167-46B6-A4D2-C0A382EA1113}" type="datetimeFigureOut">
              <a:rPr lang="ko-KR" altLang="en-US" smtClean="0"/>
              <a:t>2019-03-21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0009783"/>
            <a:ext cx="4114800" cy="574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0009783"/>
            <a:ext cx="2743200" cy="574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B446E-EA3A-4CA5-AFAE-FD0401148C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530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081" rtl="0" eaLnBrk="1" latinLnBrk="1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69" indent="-304769" algn="l" defTabSz="1219081" rtl="0" eaLnBrk="1" latinLnBrk="1" hangingPunct="1">
        <a:lnSpc>
          <a:spcPct val="90000"/>
        </a:lnSpc>
        <a:spcBef>
          <a:spcPts val="1334"/>
        </a:spcBef>
        <a:buFont typeface="Arial" panose="020B0604020202020204" pitchFamily="34" charset="0"/>
        <a:buChar char="•"/>
        <a:defRPr sz="3732" kern="1200">
          <a:solidFill>
            <a:schemeClr val="tx1"/>
          </a:solidFill>
          <a:latin typeface="+mn-lt"/>
          <a:ea typeface="+mn-ea"/>
          <a:cs typeface="+mn-cs"/>
        </a:defRPr>
      </a:lvl1pPr>
      <a:lvl2pPr marL="914310" indent="-304769" algn="l" defTabSz="1219081" rtl="0" eaLnBrk="1" latinLnBrk="1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850" indent="-304769" algn="l" defTabSz="1219081" rtl="0" eaLnBrk="1" latinLnBrk="1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3pPr>
      <a:lvl4pPr marL="2133390" indent="-304769" algn="l" defTabSz="1219081" rtl="0" eaLnBrk="1" latinLnBrk="1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29" indent="-304769" algn="l" defTabSz="1219081" rtl="0" eaLnBrk="1" latinLnBrk="1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469" indent="-304769" algn="l" defTabSz="1219081" rtl="0" eaLnBrk="1" latinLnBrk="1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10" indent="-304769" algn="l" defTabSz="1219081" rtl="0" eaLnBrk="1" latinLnBrk="1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50" indent="-304769" algn="l" defTabSz="1219081" rtl="0" eaLnBrk="1" latinLnBrk="1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090" indent="-304769" algn="l" defTabSz="1219081" rtl="0" eaLnBrk="1" latinLnBrk="1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081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0" algn="l" defTabSz="1219081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1" algn="l" defTabSz="1219081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19" algn="l" defTabSz="1219081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60" algn="l" defTabSz="1219081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00" algn="l" defTabSz="1219081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40" algn="l" defTabSz="1219081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79" algn="l" defTabSz="1219081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21" algn="l" defTabSz="1219081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873585F6-A5CB-4240-B3FF-319C0253B4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42" r="24666"/>
          <a:stretch/>
        </p:blipFill>
        <p:spPr>
          <a:xfrm>
            <a:off x="6474869" y="637381"/>
            <a:ext cx="4107180" cy="476250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277FCEA-43B5-4237-9F0C-E71B0D4A8C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4644"/>
          <a:stretch/>
        </p:blipFill>
        <p:spPr>
          <a:xfrm>
            <a:off x="1609951" y="637381"/>
            <a:ext cx="4486049" cy="4762500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CCD1AA96-EA95-42FE-B474-0EA428428346}"/>
              </a:ext>
            </a:extLst>
          </p:cNvPr>
          <p:cNvGrpSpPr/>
          <p:nvPr/>
        </p:nvGrpSpPr>
        <p:grpSpPr>
          <a:xfrm>
            <a:off x="2665239" y="2479488"/>
            <a:ext cx="1188910" cy="663251"/>
            <a:chOff x="6152010" y="1636599"/>
            <a:chExt cx="1188910" cy="66325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E1E0EB8-8636-4E3D-B843-FE39413CCC4C}"/>
                </a:ext>
              </a:extLst>
            </p:cNvPr>
            <p:cNvSpPr txBox="1"/>
            <p:nvPr/>
          </p:nvSpPr>
          <p:spPr>
            <a:xfrm>
              <a:off x="6513604" y="1838185"/>
              <a:ext cx="8273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Women</a:t>
              </a:r>
              <a:b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Men (ref)</a:t>
              </a:r>
            </a:p>
          </p:txBody>
        </p:sp>
        <p:cxnSp>
          <p:nvCxnSpPr>
            <p:cNvPr id="8" name="직선 연결선 7">
              <a:extLst>
                <a:ext uri="{FF2B5EF4-FFF2-40B4-BE49-F238E27FC236}">
                  <a16:creationId xmlns:a16="http://schemas.microsoft.com/office/drawing/2014/main" id="{C197AA4A-69E3-4E01-9817-621936AE9B69}"/>
                </a:ext>
              </a:extLst>
            </p:cNvPr>
            <p:cNvCxnSpPr/>
            <p:nvPr/>
          </p:nvCxnSpPr>
          <p:spPr>
            <a:xfrm>
              <a:off x="6152010" y="1991333"/>
              <a:ext cx="361593" cy="0"/>
            </a:xfrm>
            <a:prstGeom prst="line">
              <a:avLst/>
            </a:prstGeom>
            <a:ln w="2286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직선 연결선 8">
              <a:extLst>
                <a:ext uri="{FF2B5EF4-FFF2-40B4-BE49-F238E27FC236}">
                  <a16:creationId xmlns:a16="http://schemas.microsoft.com/office/drawing/2014/main" id="{73F39232-1314-4DA7-8A5B-674AE659B640}"/>
                </a:ext>
              </a:extLst>
            </p:cNvPr>
            <p:cNvCxnSpPr/>
            <p:nvPr/>
          </p:nvCxnSpPr>
          <p:spPr>
            <a:xfrm>
              <a:off x="6152010" y="2178323"/>
              <a:ext cx="361593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F257367-94F5-4875-A8A4-8E9A3C0BC5DB}"/>
                </a:ext>
              </a:extLst>
            </p:cNvPr>
            <p:cNvSpPr txBox="1"/>
            <p:nvPr/>
          </p:nvSpPr>
          <p:spPr>
            <a:xfrm>
              <a:off x="6152013" y="1636599"/>
              <a:ext cx="8273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Sex</a:t>
              </a:r>
            </a:p>
          </p:txBody>
        </p:sp>
      </p:grp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6448B645-8449-4820-BA18-90813258B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980876"/>
              </p:ext>
            </p:extLst>
          </p:nvPr>
        </p:nvGraphicFramePr>
        <p:xfrm>
          <a:off x="3919650" y="3462043"/>
          <a:ext cx="1957276" cy="112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8638">
                  <a:extLst>
                    <a:ext uri="{9D8B030D-6E8A-4147-A177-3AD203B41FA5}">
                      <a16:colId xmlns:a16="http://schemas.microsoft.com/office/drawing/2014/main" val="1059504805"/>
                    </a:ext>
                  </a:extLst>
                </a:gridCol>
                <a:gridCol w="978638">
                  <a:extLst>
                    <a:ext uri="{9D8B030D-6E8A-4147-A177-3AD203B41FA5}">
                      <a16:colId xmlns:a16="http://schemas.microsoft.com/office/drawing/2014/main" val="552536652"/>
                    </a:ext>
                  </a:extLst>
                </a:gridCol>
              </a:tblGrid>
              <a:tr h="281095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Unconditional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interaction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463524"/>
                  </a:ext>
                </a:extLst>
              </a:tr>
              <a:tr h="281095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altLang="ko-KR" sz="12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altLang="ko-KR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change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algn="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0.006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245897"/>
                  </a:ext>
                </a:extLst>
              </a:tr>
              <a:tr h="281095">
                <a:tc>
                  <a:txBody>
                    <a:bodyPr/>
                    <a:lstStyle/>
                    <a:p>
                      <a:pPr marL="72000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algn="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21.489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272628"/>
                  </a:ext>
                </a:extLst>
              </a:tr>
              <a:tr h="281095">
                <a:tc>
                  <a:txBody>
                    <a:bodyPr/>
                    <a:lstStyle/>
                    <a:p>
                      <a:pPr marL="72000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P-value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algn="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&lt;0.001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476079"/>
                  </a:ext>
                </a:extLst>
              </a:tr>
            </a:tbl>
          </a:graphicData>
        </a:graphic>
      </p:graphicFrame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CD133668-AF67-46AF-82C6-A7D2DECD2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55196"/>
              </p:ext>
            </p:extLst>
          </p:nvPr>
        </p:nvGraphicFramePr>
        <p:xfrm>
          <a:off x="7895090" y="3462043"/>
          <a:ext cx="2439536" cy="112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203">
                  <a:extLst>
                    <a:ext uri="{9D8B030D-6E8A-4147-A177-3AD203B41FA5}">
                      <a16:colId xmlns:a16="http://schemas.microsoft.com/office/drawing/2014/main" val="1059504805"/>
                    </a:ext>
                  </a:extLst>
                </a:gridCol>
                <a:gridCol w="1692333">
                  <a:extLst>
                    <a:ext uri="{9D8B030D-6E8A-4147-A177-3AD203B41FA5}">
                      <a16:colId xmlns:a16="http://schemas.microsoft.com/office/drawing/2014/main" val="2201539333"/>
                    </a:ext>
                  </a:extLst>
                </a:gridCol>
              </a:tblGrid>
              <a:tr h="281095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CIE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3463524"/>
                  </a:ext>
                </a:extLst>
              </a:tr>
              <a:tr h="281095">
                <a:tc>
                  <a:txBody>
                    <a:bodyPr/>
                    <a:lstStyle/>
                    <a:p>
                      <a:pPr marL="72000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Women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0.0809 (0.0606, 0.1012)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272628"/>
                  </a:ext>
                </a:extLst>
              </a:tr>
              <a:tr h="281095">
                <a:tc>
                  <a:txBody>
                    <a:bodyPr/>
                    <a:lstStyle/>
                    <a:p>
                      <a:pPr marL="72000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0.0248 (0.0026, 0.0469)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476079"/>
                  </a:ext>
                </a:extLst>
              </a:tr>
              <a:tr h="281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0.0560 (0.0357, 0.0767)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25112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5BD3DFEB-F9E2-466F-B062-3D7DEC74C007}"/>
              </a:ext>
            </a:extLst>
          </p:cNvPr>
          <p:cNvSpPr txBox="1"/>
          <p:nvPr/>
        </p:nvSpPr>
        <p:spPr>
          <a:xfrm>
            <a:off x="4636485" y="1052310"/>
            <a:ext cx="1001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P&lt;0.001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90C5B3-F4B6-466C-B916-BB84A9BDD7AB}"/>
              </a:ext>
            </a:extLst>
          </p:cNvPr>
          <p:cNvSpPr txBox="1"/>
          <p:nvPr/>
        </p:nvSpPr>
        <p:spPr>
          <a:xfrm>
            <a:off x="4579200" y="2534115"/>
            <a:ext cx="790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P=0.004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4A788C-6A59-44F1-8DEF-6DA6B02A8C76}"/>
              </a:ext>
            </a:extLst>
          </p:cNvPr>
          <p:cNvSpPr txBox="1"/>
          <p:nvPr/>
        </p:nvSpPr>
        <p:spPr>
          <a:xfrm>
            <a:off x="9273038" y="149633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P&lt;0.001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BFDE92-8C8A-4B1C-A602-8E9BBE130637}"/>
              </a:ext>
            </a:extLst>
          </p:cNvPr>
          <p:cNvSpPr txBox="1"/>
          <p:nvPr/>
        </p:nvSpPr>
        <p:spPr>
          <a:xfrm>
            <a:off x="9273038" y="2534115"/>
            <a:ext cx="790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P=0.028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5BB006-AB04-4516-B89D-6F06A499D8F8}"/>
              </a:ext>
            </a:extLst>
          </p:cNvPr>
          <p:cNvSpPr txBox="1"/>
          <p:nvPr/>
        </p:nvSpPr>
        <p:spPr>
          <a:xfrm>
            <a:off x="1994679" y="389059"/>
            <a:ext cx="1341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B5589C-FFA2-423E-B52E-E06BF69E2BD6}"/>
              </a:ext>
            </a:extLst>
          </p:cNvPr>
          <p:cNvSpPr txBox="1"/>
          <p:nvPr/>
        </p:nvSpPr>
        <p:spPr>
          <a:xfrm>
            <a:off x="6474869" y="360382"/>
            <a:ext cx="1341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9F1F81-1D1C-443B-A6C4-FDA442BDBB88}"/>
              </a:ext>
            </a:extLst>
          </p:cNvPr>
          <p:cNvSpPr txBox="1"/>
          <p:nvPr/>
        </p:nvSpPr>
        <p:spPr>
          <a:xfrm>
            <a:off x="686972" y="5477616"/>
            <a:ext cx="10818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Supplemental Figure 1.</a:t>
            </a:r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Moderating effect (a) and moderated mediating effect (b) of sex on the association between BMI and frailty score. BMI and WHtR were separated on the basis of high (+1SD), middle (mean), and low (-1SD) levels. Adjusted confounding factors were age, education, alcohol drinking, polypharmacy, cognitive impairment, activities of daily living (ADL), and instrumental activities of daily living (IADL). CIE, conditional indirect effect; IMM, index of moderated mediation.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788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3079</TotalTime>
  <Words>140</Words>
  <Application>Microsoft Office PowerPoint</Application>
  <PresentationFormat>사용자 지정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Windows User</cp:lastModifiedBy>
  <cp:revision>252</cp:revision>
  <cp:lastPrinted>2018-01-26T06:22:57Z</cp:lastPrinted>
  <dcterms:created xsi:type="dcterms:W3CDTF">2017-09-25T01:56:10Z</dcterms:created>
  <dcterms:modified xsi:type="dcterms:W3CDTF">2019-03-21T10:42:56Z</dcterms:modified>
</cp:coreProperties>
</file>