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0726" autoAdjust="0"/>
  </p:normalViewPr>
  <p:slideViewPr>
    <p:cSldViewPr>
      <p:cViewPr varScale="1">
        <p:scale>
          <a:sx n="144" d="100"/>
          <a:sy n="144" d="100"/>
        </p:scale>
        <p:origin x="327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F078-AFB6-42D1-BD24-C326E1B27B97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DCB66-2550-4A6B-8D3D-794C90419A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30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DCB66-2550-4A6B-8D3D-794C90419AA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591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448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71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213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577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41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416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92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96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32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838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03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81110-C97E-4460-BBAE-856278061725}" type="datetimeFigureOut">
              <a:rPr lang="ko-KR" altLang="en-US" smtClean="0"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B8227-06E6-4162-8B22-BD9611956D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131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그림 32">
            <a:extLst>
              <a:ext uri="{FF2B5EF4-FFF2-40B4-BE49-F238E27FC236}">
                <a16:creationId xmlns:a16="http://schemas.microsoft.com/office/drawing/2014/main" id="{191FDABD-DA3F-4A3B-BEE8-483FA285E13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t="2496"/>
          <a:stretch/>
        </p:blipFill>
        <p:spPr>
          <a:xfrm>
            <a:off x="6120480" y="1171216"/>
            <a:ext cx="2772000" cy="3088924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D1ECD893-BF12-4C71-8CF0-1645E2B0C3F0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/>
          <a:srcRect t="2496"/>
          <a:stretch/>
        </p:blipFill>
        <p:spPr>
          <a:xfrm>
            <a:off x="285341" y="1171216"/>
            <a:ext cx="2772000" cy="3088924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5A080F11-0DE4-4B3E-A51B-5FBBB96E06CB}"/>
              </a:ext>
            </a:extLst>
          </p:cNvPr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205960" y="1171216"/>
            <a:ext cx="2772000" cy="3168000"/>
          </a:xfrm>
          <a:prstGeom prst="rect">
            <a:avLst/>
          </a:prstGeom>
        </p:spPr>
      </p:pic>
      <p:grpSp>
        <p:nvGrpSpPr>
          <p:cNvPr id="4" name="그룹 3"/>
          <p:cNvGrpSpPr/>
          <p:nvPr/>
        </p:nvGrpSpPr>
        <p:grpSpPr>
          <a:xfrm>
            <a:off x="392845" y="800708"/>
            <a:ext cx="2188644" cy="3837001"/>
            <a:chOff x="364274" y="1161470"/>
            <a:chExt cx="2188644" cy="3837001"/>
          </a:xfrm>
        </p:grpSpPr>
        <p:sp>
          <p:nvSpPr>
            <p:cNvPr id="5" name="TextBox 4"/>
            <p:cNvSpPr txBox="1"/>
            <p:nvPr/>
          </p:nvSpPr>
          <p:spPr>
            <a:xfrm>
              <a:off x="1012346" y="4721472"/>
              <a:ext cx="15405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altLang="ko-KR" sz="1200" dirty="0">
                  <a:latin typeface="Times New Roman" panose="02020603050405020304" pitchFamily="18" charset="0"/>
                  <a:ea typeface="맑은 고딕"/>
                  <a:cs typeface="Times New Roman" panose="02020603050405020304" pitchFamily="18" charset="0"/>
                </a:rPr>
                <a:t>Δ</a:t>
              </a:r>
              <a:r>
                <a:rPr lang="en-US" altLang="ko-KR" sz="1200" dirty="0">
                  <a:latin typeface="Times New Roman" panose="02020603050405020304" pitchFamily="18" charset="0"/>
                  <a:ea typeface="맑은 고딕"/>
                  <a:cs typeface="Times New Roman" panose="02020603050405020304" pitchFamily="18" charset="0"/>
                </a:rPr>
                <a:t> PGF-2</a:t>
              </a:r>
              <a:r>
                <a:rPr lang="el-GR" altLang="ko-KR" sz="1200" b="0" i="0" dirty="0">
                  <a:solidFill>
                    <a:srgbClr val="202020"/>
                  </a:solidFill>
                  <a:effectLst/>
                  <a:latin typeface="-apple-system"/>
                </a:rPr>
                <a:t>α</a:t>
              </a:r>
              <a:endParaRPr lang="ko-KR" altLang="en-US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4274" y="1161470"/>
              <a:ext cx="15405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altLang="ko-KR" sz="1200" dirty="0">
                  <a:latin typeface="Times New Roman" panose="02020603050405020304" pitchFamily="18" charset="0"/>
                  <a:ea typeface="맑은 고딕"/>
                  <a:cs typeface="Times New Roman" panose="02020603050405020304" pitchFamily="18" charset="0"/>
                </a:rPr>
                <a:t>Δ</a:t>
              </a:r>
              <a:r>
                <a:rPr lang="en-US" altLang="ko-KR" sz="1200" dirty="0">
                  <a:latin typeface="Times New Roman" panose="02020603050405020304" pitchFamily="18" charset="0"/>
                  <a:ea typeface="맑은 고딕"/>
                  <a:cs typeface="Times New Roman" panose="02020603050405020304" pitchFamily="18" charset="0"/>
                </a:rPr>
                <a:t> Adiponectin</a:t>
              </a:r>
              <a:endParaRPr lang="ko-KR" altLang="en-US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909569" y="4324706"/>
            <a:ext cx="1540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Δ</a:t>
            </a:r>
            <a:r>
              <a:rPr lang="en-US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 Adiponectin</a:t>
            </a:r>
            <a:endParaRPr lang="ko-KR" altLang="en-US" sz="1200" dirty="0">
              <a:latin typeface="Times New Roman" panose="02020603050405020304" pitchFamily="18" charset="0"/>
              <a:ea typeface="맑은 고딕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5784" y="815141"/>
            <a:ext cx="1540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Δ</a:t>
            </a:r>
            <a:r>
              <a:rPr lang="en-US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 </a:t>
            </a:r>
            <a:r>
              <a:rPr lang="en-US" altLang="ko-KR" sz="1200" dirty="0" err="1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hs</a:t>
            </a:r>
            <a:r>
              <a:rPr lang="en-US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-CRP</a:t>
            </a:r>
            <a:endParaRPr lang="ko-KR" altLang="en-US" sz="1200" dirty="0">
              <a:latin typeface="Times New Roman" panose="02020603050405020304" pitchFamily="18" charset="0"/>
              <a:ea typeface="맑은 고딕"/>
              <a:cs typeface="Times New Roman" panose="02020603050405020304" pitchFamily="18" charset="0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3553876" y="4745721"/>
            <a:ext cx="2638304" cy="270855"/>
            <a:chOff x="3447320" y="5498441"/>
            <a:chExt cx="2268689" cy="270855"/>
          </a:xfrm>
        </p:grpSpPr>
        <p:grpSp>
          <p:nvGrpSpPr>
            <p:cNvPr id="16" name="그룹 15"/>
            <p:cNvGrpSpPr/>
            <p:nvPr/>
          </p:nvGrpSpPr>
          <p:grpSpPr>
            <a:xfrm>
              <a:off x="3447320" y="5498441"/>
              <a:ext cx="2268689" cy="270855"/>
              <a:chOff x="1975510" y="7663106"/>
              <a:chExt cx="2495558" cy="24623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2038553" y="7663106"/>
                <a:ext cx="2432515" cy="223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>
                    <a:latin typeface="Times New Roman" panose="02020603050405020304" pitchFamily="18" charset="0"/>
                    <a:ea typeface="맑은 고딕"/>
                    <a:cs typeface="Times New Roman" panose="02020603050405020304" pitchFamily="18" charset="0"/>
                  </a:rPr>
                  <a:t>      Legume enriched diet            Usual diet</a:t>
                </a:r>
                <a:endParaRPr lang="ko-KR" alt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1975510" y="7663115"/>
                <a:ext cx="2427445" cy="246221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1392" y="5535816"/>
              <a:ext cx="182479" cy="164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2480" y="5566697"/>
              <a:ext cx="171450" cy="133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1" name="표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636889"/>
              </p:ext>
            </p:extLst>
          </p:nvPr>
        </p:nvGraphicFramePr>
        <p:xfrm>
          <a:off x="563391" y="3208582"/>
          <a:ext cx="1116001" cy="480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2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000">
                <a:tc>
                  <a:txBody>
                    <a:bodyPr/>
                    <a:lstStyle/>
                    <a:p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=-0.025</a:t>
                      </a:r>
                      <a:endParaRPr lang="en-US" altLang="ko-KR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ko-KR" sz="105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0.701</a:t>
                      </a:r>
                      <a:endParaRPr lang="en-US" altLang="ko-KR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=-0.018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=0.854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=-0.013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=0.886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399857"/>
              </p:ext>
            </p:extLst>
          </p:nvPr>
        </p:nvGraphicFramePr>
        <p:xfrm>
          <a:off x="3492003" y="2272478"/>
          <a:ext cx="1116001" cy="480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2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000">
                <a:tc>
                  <a:txBody>
                    <a:bodyPr/>
                    <a:lstStyle/>
                    <a:p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=0.014</a:t>
                      </a:r>
                      <a:endParaRPr lang="en-US" altLang="ko-KR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ko-KR" sz="105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0.457</a:t>
                      </a:r>
                      <a:endParaRPr lang="en-US" altLang="ko-KR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=0.043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=0.623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=-0.172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=0.032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191169"/>
              </p:ext>
            </p:extLst>
          </p:nvPr>
        </p:nvGraphicFramePr>
        <p:xfrm>
          <a:off x="7744696" y="2244268"/>
          <a:ext cx="1116001" cy="480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2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000">
                <a:tc>
                  <a:txBody>
                    <a:bodyPr/>
                    <a:lstStyle/>
                    <a:p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=-0.076</a:t>
                      </a:r>
                      <a:endParaRPr lang="en-US" altLang="ko-KR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ko-KR" sz="105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=0.241</a:t>
                      </a:r>
                      <a:endParaRPr lang="en-US" altLang="ko-KR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=-0.091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=0.334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=-0.047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ko-KR" sz="1050" i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=0.602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0AFF4CA7-8544-45E5-B589-7CBE4D0F037B}"/>
              </a:ext>
            </a:extLst>
          </p:cNvPr>
          <p:cNvSpPr txBox="1"/>
          <p:nvPr/>
        </p:nvSpPr>
        <p:spPr>
          <a:xfrm>
            <a:off x="3319460" y="807347"/>
            <a:ext cx="1540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Δ</a:t>
            </a:r>
            <a:r>
              <a:rPr lang="en-US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 </a:t>
            </a:r>
            <a:r>
              <a:rPr lang="en-US" altLang="ko-KR" sz="1200" dirty="0" err="1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hs</a:t>
            </a:r>
            <a:r>
              <a:rPr lang="en-US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-CRP</a:t>
            </a:r>
            <a:endParaRPr lang="ko-KR" altLang="en-US" sz="1200" dirty="0">
              <a:latin typeface="Times New Roman" panose="02020603050405020304" pitchFamily="18" charset="0"/>
              <a:ea typeface="맑은 고딕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545800-9664-4648-A661-C5D3DECF15E8}"/>
              </a:ext>
            </a:extLst>
          </p:cNvPr>
          <p:cNvSpPr txBox="1"/>
          <p:nvPr/>
        </p:nvSpPr>
        <p:spPr>
          <a:xfrm>
            <a:off x="3993245" y="4360710"/>
            <a:ext cx="1540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Δ</a:t>
            </a:r>
            <a:r>
              <a:rPr lang="en-US" altLang="ko-KR" sz="1200" dirty="0"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 PGF-2</a:t>
            </a:r>
            <a:r>
              <a:rPr lang="el-GR" altLang="ko-KR" sz="1200" b="0" i="0" dirty="0">
                <a:solidFill>
                  <a:srgbClr val="202020"/>
                </a:solidFill>
                <a:effectLst/>
                <a:latin typeface="-apple-system"/>
              </a:rPr>
              <a:t>α</a:t>
            </a:r>
            <a:endParaRPr lang="ko-KR" altLang="en-US" sz="1200" dirty="0">
              <a:latin typeface="Times New Roman" panose="02020603050405020304" pitchFamily="18" charset="0"/>
              <a:ea typeface="맑은 고딕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EDE770-A9D9-4D89-A5D1-B8ED77680AE6}"/>
              </a:ext>
            </a:extLst>
          </p:cNvPr>
          <p:cNvSpPr txBox="1"/>
          <p:nvPr/>
        </p:nvSpPr>
        <p:spPr>
          <a:xfrm>
            <a:off x="4226" y="5580080"/>
            <a:ext cx="9053925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5463" indent="-1795463" algn="l" latinLnBrk="1">
              <a:spcAft>
                <a:spcPts val="1000"/>
              </a:spcAft>
            </a:pPr>
            <a:r>
              <a:rPr lang="en-US" altLang="ko-KR" sz="1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S</a:t>
            </a:r>
            <a:r>
              <a:rPr lang="en-US" altLang="ko-KR" sz="1400" b="1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upplemental Figure 1</a:t>
            </a:r>
            <a:r>
              <a:rPr lang="en-US" altLang="ko-KR" sz="1400" b="1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 Correlations between changes (difference from baseline) in adiponectin, </a:t>
            </a:r>
            <a:r>
              <a:rPr lang="en-US" altLang="ko-KR" sz="1400" b="1" kern="100" dirty="0" err="1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hs</a:t>
            </a:r>
            <a:r>
              <a:rPr lang="en-US" altLang="ko-KR" sz="1400" b="1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-CRP, and </a:t>
            </a:r>
            <a:r>
              <a:rPr lang="en-US" altLang="ko-KR" sz="1400" b="1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8-epi-PGF</a:t>
            </a:r>
            <a:r>
              <a:rPr lang="en-US" altLang="ko-KR" sz="1400" b="1" baseline="-250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2α</a:t>
            </a:r>
            <a:r>
              <a:rPr lang="en-US" altLang="ko-KR" sz="1400" b="1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400" b="1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in 383 subjects. </a:t>
            </a:r>
            <a:r>
              <a:rPr lang="en-US" altLang="ko-KR" sz="1300" i="1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</a:t>
            </a:r>
            <a:r>
              <a:rPr lang="en-US" altLang="ko-KR" sz="1300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: Pearson’s correlation coefficients in total subjects. </a:t>
            </a:r>
            <a:r>
              <a:rPr lang="en-US" altLang="ko-KR" sz="1300" i="1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</a:t>
            </a:r>
            <a:r>
              <a:rPr lang="en-US" altLang="ko-KR" sz="1300" i="1" kern="100" baseline="-250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1300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: correlation coefficients in LD group. </a:t>
            </a:r>
            <a:r>
              <a:rPr lang="en-US" altLang="ko-KR" sz="1300" i="1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</a:t>
            </a:r>
            <a:r>
              <a:rPr lang="en-US" altLang="ko-KR" sz="1300" i="1" kern="100" baseline="-250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en-US" altLang="ko-KR" sz="1300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: correlation coefficients in UD group.</a:t>
            </a:r>
            <a:endParaRPr lang="ko-KR" altLang="ko-KR" sz="13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7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109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-apple-system</vt:lpstr>
      <vt:lpstr>맑은 고딕</vt:lpstr>
      <vt:lpstr>Arial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Minjoo Kim</dc:creator>
  <cp:lastModifiedBy>Minjoo Kim</cp:lastModifiedBy>
  <cp:revision>22</cp:revision>
  <dcterms:created xsi:type="dcterms:W3CDTF">2013-10-15T09:06:35Z</dcterms:created>
  <dcterms:modified xsi:type="dcterms:W3CDTF">2020-12-18T01:00:01Z</dcterms:modified>
</cp:coreProperties>
</file>