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4" r:id="rId2"/>
  </p:sldIdLst>
  <p:sldSz cx="6858000" cy="9906000" type="A4"/>
  <p:notesSz cx="7099300" cy="10234613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50" userDrawn="1">
          <p15:clr>
            <a:srgbClr val="A4A3A4"/>
          </p15:clr>
        </p15:guide>
        <p15:guide id="2" orient="horz" pos="2167" userDrawn="1">
          <p15:clr>
            <a:srgbClr val="A4A3A4"/>
          </p15:clr>
        </p15:guide>
        <p15:guide id="3" orient="horz" pos="3029" userDrawn="1">
          <p15:clr>
            <a:srgbClr val="A4A3A4"/>
          </p15:clr>
        </p15:guide>
        <p15:guide id="4" orient="horz" pos="4209" userDrawn="1">
          <p15:clr>
            <a:srgbClr val="A4A3A4"/>
          </p15:clr>
        </p15:guide>
        <p15:guide id="5" orient="horz" pos="988" userDrawn="1">
          <p15:clr>
            <a:srgbClr val="A4A3A4"/>
          </p15:clr>
        </p15:guide>
        <p15:guide id="6" orient="horz" pos="3347" userDrawn="1">
          <p15:clr>
            <a:srgbClr val="A4A3A4"/>
          </p15:clr>
        </p15:guide>
        <p15:guide id="7" orient="horz" pos="4617" userDrawn="1">
          <p15:clr>
            <a:srgbClr val="A4A3A4"/>
          </p15:clr>
        </p15:guide>
        <p15:guide id="8" orient="horz" pos="5388" userDrawn="1">
          <p15:clr>
            <a:srgbClr val="A4A3A4"/>
          </p15:clr>
        </p15:guide>
        <p15:guide id="9" pos="3884" userDrawn="1">
          <p15:clr>
            <a:srgbClr val="A4A3A4"/>
          </p15:clr>
        </p15:guide>
        <p15:guide id="10" pos="482" userDrawn="1">
          <p15:clr>
            <a:srgbClr val="A4A3A4"/>
          </p15:clr>
        </p15:guide>
        <p15:guide id="11" pos="2840" userDrawn="1">
          <p15:clr>
            <a:srgbClr val="A4A3A4"/>
          </p15:clr>
        </p15:guide>
        <p15:guide id="12" pos="2160" userDrawn="1">
          <p15:clr>
            <a:srgbClr val="A4A3A4"/>
          </p15:clr>
        </p15:guide>
        <p15:guide id="13" pos="1525" userDrawn="1">
          <p15:clr>
            <a:srgbClr val="A4A3A4"/>
          </p15:clr>
        </p15:guide>
        <p15:guide id="14" pos="84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cilie Aalling Husballe" initials="CAH" lastIdx="2" clrIdx="0">
    <p:extLst>
      <p:ext uri="{19B8F6BF-5375-455C-9EA6-DF929625EA0E}">
        <p15:presenceInfo xmlns:p15="http://schemas.microsoft.com/office/powerpoint/2012/main" userId="S::cecilie.aalling.husballe.01@regionh.dk::6997dfd6-4442-410c-b261-6e54ff24d26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949" autoAdjust="0"/>
    <p:restoredTop sz="94660"/>
  </p:normalViewPr>
  <p:slideViewPr>
    <p:cSldViewPr showGuides="1">
      <p:cViewPr varScale="1">
        <p:scale>
          <a:sx n="77" d="100"/>
          <a:sy n="77" d="100"/>
        </p:scale>
        <p:origin x="3768" y="102"/>
      </p:cViewPr>
      <p:guideLst>
        <p:guide orient="horz" pos="1850"/>
        <p:guide orient="horz" pos="2167"/>
        <p:guide orient="horz" pos="3029"/>
        <p:guide orient="horz" pos="4209"/>
        <p:guide orient="horz" pos="988"/>
        <p:guide orient="horz" pos="3347"/>
        <p:guide orient="horz" pos="4617"/>
        <p:guide orient="horz" pos="5388"/>
        <p:guide pos="3884"/>
        <p:guide pos="482"/>
        <p:guide pos="2840"/>
        <p:guide pos="2160"/>
        <p:guide pos="1525"/>
        <p:guide pos="84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4020506" y="0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15A829FF-ABE3-4AEE-A6CE-82D9B1EE5A6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2220913" y="768350"/>
            <a:ext cx="265747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en-GB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709599" y="4861155"/>
            <a:ext cx="5680103" cy="4605821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GB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720673"/>
            <a:ext cx="3077137" cy="512303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4020506" y="9720673"/>
            <a:ext cx="3077137" cy="512303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1C4B0447-F23C-48FE-BDAE-41EF89BA28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367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5DA58-29D1-4843-B340-79EC6C345F46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2D81B-AB20-46D3-B3CD-1A02F4AC5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006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5DA58-29D1-4843-B340-79EC6C345F46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2D81B-AB20-46D3-B3CD-1A02F4AC5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408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257176" y="573264"/>
            <a:ext cx="3357563" cy="12208228"/>
          </a:xfrm>
        </p:spPr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5DA58-29D1-4843-B340-79EC6C345F46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2D81B-AB20-46D3-B3CD-1A02F4AC5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743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5DA58-29D1-4843-B340-79EC6C345F46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2D81B-AB20-46D3-B3CD-1A02F4AC5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379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5DA58-29D1-4843-B340-79EC6C345F46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2D81B-AB20-46D3-B3CD-1A02F4AC5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167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257176" y="3338691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2628901" y="3338691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5DA58-29D1-4843-B340-79EC6C345F46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2D81B-AB20-46D3-B3CD-1A02F4AC5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513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1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4" indent="0">
              <a:buNone/>
              <a:defRPr sz="1600" b="1"/>
            </a:lvl6pPr>
            <a:lvl7pPr marL="2743085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7" indent="0">
              <a:buNone/>
              <a:defRPr sz="1600" b="1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1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4" indent="0">
              <a:buNone/>
              <a:defRPr sz="1600" b="1"/>
            </a:lvl6pPr>
            <a:lvl7pPr marL="2743085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7" indent="0">
              <a:buNone/>
              <a:defRPr sz="1600" b="1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5DA58-29D1-4843-B340-79EC6C345F46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2D81B-AB20-46D3-B3CD-1A02F4AC5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314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5DA58-29D1-4843-B340-79EC6C345F46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2D81B-AB20-46D3-B3CD-1A02F4AC5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560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5DA58-29D1-4843-B340-79EC6C345F46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2D81B-AB20-46D3-B3CD-1A02F4AC5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612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1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4" indent="0">
              <a:buNone/>
              <a:defRPr sz="900"/>
            </a:lvl6pPr>
            <a:lvl7pPr marL="2743085" indent="0">
              <a:buNone/>
              <a:defRPr sz="900"/>
            </a:lvl7pPr>
            <a:lvl8pPr marL="3200266" indent="0">
              <a:buNone/>
              <a:defRPr sz="900"/>
            </a:lvl8pPr>
            <a:lvl9pPr marL="3657447" indent="0">
              <a:buNone/>
              <a:defRPr sz="9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5DA58-29D1-4843-B340-79EC6C345F46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2D81B-AB20-46D3-B3CD-1A02F4AC5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731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1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4" indent="0">
              <a:buNone/>
              <a:defRPr sz="2000"/>
            </a:lvl6pPr>
            <a:lvl7pPr marL="2743085" indent="0">
              <a:buNone/>
              <a:defRPr sz="2000"/>
            </a:lvl7pPr>
            <a:lvl8pPr marL="3200266" indent="0">
              <a:buNone/>
              <a:defRPr sz="2000"/>
            </a:lvl8pPr>
            <a:lvl9pPr marL="365744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1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4" indent="0">
              <a:buNone/>
              <a:defRPr sz="900"/>
            </a:lvl6pPr>
            <a:lvl7pPr marL="2743085" indent="0">
              <a:buNone/>
              <a:defRPr sz="900"/>
            </a:lvl7pPr>
            <a:lvl8pPr marL="3200266" indent="0">
              <a:buNone/>
              <a:defRPr sz="900"/>
            </a:lvl8pPr>
            <a:lvl9pPr marL="3657447" indent="0">
              <a:buNone/>
              <a:defRPr sz="9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5DA58-29D1-4843-B340-79EC6C345F46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2D81B-AB20-46D3-B3CD-1A02F4AC5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556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i master</a:t>
            </a:r>
            <a:endParaRPr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5DA58-29D1-4843-B340-79EC6C345F46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2D81B-AB20-46D3-B3CD-1A02F4AC5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507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6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1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9" indent="-285738" algn="l" defTabSz="914361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2" indent="-228591" algn="l" defTabSz="914361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3" indent="-228591" algn="l" defTabSz="914361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4" indent="-228591" algn="l" defTabSz="914361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5" indent="-228591" algn="l" defTabSz="91436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7" indent="-228591" algn="l" defTabSz="91436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1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4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5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7" algn="l" defTabSz="9143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2">
            <a:extLst>
              <a:ext uri="{FF2B5EF4-FFF2-40B4-BE49-F238E27FC236}">
                <a16:creationId xmlns:a16="http://schemas.microsoft.com/office/drawing/2014/main" id="{FD087E4E-0EC7-4D3D-AF00-9FE8FE66AE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8880" y="1026519"/>
            <a:ext cx="2159619" cy="6921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People aged 15 years and </a:t>
            </a:r>
            <a:r>
              <a:rPr lang="en-US" alt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over living in 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Denmark during 1995-2016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(N=5 872 181)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" name="Lige pilforbindelse 3">
            <a:extLst>
              <a:ext uri="{FF2B5EF4-FFF2-40B4-BE49-F238E27FC236}">
                <a16:creationId xmlns:a16="http://schemas.microsoft.com/office/drawing/2014/main" id="{61458467-7E07-47B2-A943-61883334310F}"/>
              </a:ext>
            </a:extLst>
          </p:cNvPr>
          <p:cNvCxnSpPr>
            <a:cxnSpLocks/>
            <a:stCxn id="2" idx="2"/>
            <a:endCxn id="5" idx="0"/>
          </p:cNvCxnSpPr>
          <p:nvPr/>
        </p:nvCxnSpPr>
        <p:spPr>
          <a:xfrm>
            <a:off x="3428690" y="1718669"/>
            <a:ext cx="729" cy="614852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" name="Rektangel 16">
            <a:extLst>
              <a:ext uri="{FF2B5EF4-FFF2-40B4-BE49-F238E27FC236}">
                <a16:creationId xmlns:a16="http://schemas.microsoft.com/office/drawing/2014/main" id="{CCAAA368-134B-4F6F-A680-9ACBCD32D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9000" y="2333521"/>
            <a:ext cx="1620838" cy="6048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Recorded with a diagnosis of </a:t>
            </a:r>
            <a:r>
              <a:rPr lang="en-US" alt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bipolar disorder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(n=</a:t>
            </a:r>
            <a:r>
              <a:rPr lang="en-US" alt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33 337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8" name="Lige pilforbindelse 7">
            <a:extLst>
              <a:ext uri="{FF2B5EF4-FFF2-40B4-BE49-F238E27FC236}">
                <a16:creationId xmlns:a16="http://schemas.microsoft.com/office/drawing/2014/main" id="{311AA444-5D6F-480B-B3B4-CD610BC2949A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3429419" y="2938358"/>
            <a:ext cx="0" cy="1186811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Rektangel 19">
            <a:extLst>
              <a:ext uri="{FF2B5EF4-FFF2-40B4-BE49-F238E27FC236}">
                <a16:creationId xmlns:a16="http://schemas.microsoft.com/office/drawing/2014/main" id="{8B03D9F3-E60B-4A6D-9599-6C6B4C510D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9545" y="4697794"/>
            <a:ext cx="1758317" cy="79280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Not in treatment with mood </a:t>
            </a:r>
            <a:r>
              <a:rPr lang="en-US" altLang="en-US" sz="10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stabilisers</a:t>
            </a:r>
            <a:r>
              <a:rPr lang="en-US" alt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at enrollment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(n=25 170)</a:t>
            </a:r>
          </a:p>
        </p:txBody>
      </p:sp>
      <p:sp>
        <p:nvSpPr>
          <p:cNvPr id="14" name="Rektangel 19">
            <a:extLst>
              <a:ext uri="{FF2B5EF4-FFF2-40B4-BE49-F238E27FC236}">
                <a16:creationId xmlns:a16="http://schemas.microsoft.com/office/drawing/2014/main" id="{8FD32E26-2290-498D-8BC7-E00015B76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0003" y="4694648"/>
            <a:ext cx="1758317" cy="79280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In treatment with mood </a:t>
            </a:r>
            <a:r>
              <a:rPr lang="en-US" altLang="en-US" sz="1000" dirty="0" err="1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stabilisers</a:t>
            </a:r>
            <a:r>
              <a:rPr lang="en-US" alt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at enrollment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(n=8 167)</a:t>
            </a:r>
          </a:p>
        </p:txBody>
      </p:sp>
      <p:cxnSp>
        <p:nvCxnSpPr>
          <p:cNvPr id="18" name="Forbindelse: vinklet 17">
            <a:extLst>
              <a:ext uri="{FF2B5EF4-FFF2-40B4-BE49-F238E27FC236}">
                <a16:creationId xmlns:a16="http://schemas.microsoft.com/office/drawing/2014/main" id="{49C259BD-D715-4D3D-8D05-EAADB58BDF2B}"/>
              </a:ext>
            </a:extLst>
          </p:cNvPr>
          <p:cNvCxnSpPr>
            <a:cxnSpLocks/>
          </p:cNvCxnSpPr>
          <p:nvPr/>
        </p:nvCxnSpPr>
        <p:spPr>
          <a:xfrm>
            <a:off x="3432003" y="4122158"/>
            <a:ext cx="1074714" cy="572174"/>
          </a:xfrm>
          <a:prstGeom prst="bentConnector3">
            <a:avLst>
              <a:gd name="adj1" fmla="val 100026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Forbindelse: vinklet 24">
            <a:extLst>
              <a:ext uri="{FF2B5EF4-FFF2-40B4-BE49-F238E27FC236}">
                <a16:creationId xmlns:a16="http://schemas.microsoft.com/office/drawing/2014/main" id="{926D6D26-C93D-43F3-87C6-BFBA04BF1E9C}"/>
              </a:ext>
            </a:extLst>
          </p:cNvPr>
          <p:cNvCxnSpPr>
            <a:cxnSpLocks/>
          </p:cNvCxnSpPr>
          <p:nvPr/>
        </p:nvCxnSpPr>
        <p:spPr>
          <a:xfrm rot="10800000" flipV="1">
            <a:off x="2438703" y="4125169"/>
            <a:ext cx="989986" cy="566152"/>
          </a:xfrm>
          <a:prstGeom prst="bentConnector3">
            <a:avLst>
              <a:gd name="adj1" fmla="val 100031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6174746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58</Words>
  <Application>Microsoft Office PowerPoint</Application>
  <PresentationFormat>A4 Paper (210x297 mm)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Kontortema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Annette Erlangsen</dc:creator>
  <cp:lastModifiedBy>Cecilie Aalling Husballe</cp:lastModifiedBy>
  <cp:revision>42</cp:revision>
  <dcterms:created xsi:type="dcterms:W3CDTF">2020-06-12T02:26:31Z</dcterms:created>
  <dcterms:modified xsi:type="dcterms:W3CDTF">2021-09-29T09:18:48Z</dcterms:modified>
</cp:coreProperties>
</file>