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9144000" cy="6858000" type="screen4x3"/>
  <p:notesSz cx="6797675"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3333" autoAdjust="0"/>
    <p:restoredTop sz="94660"/>
  </p:normalViewPr>
  <p:slideViewPr>
    <p:cSldViewPr snapToGrid="0">
      <p:cViewPr>
        <p:scale>
          <a:sx n="100" d="100"/>
          <a:sy n="100" d="100"/>
        </p:scale>
        <p:origin x="-1574" y="86"/>
      </p:cViewPr>
      <p:guideLst>
        <p:guide orient="horz" pos="2160"/>
        <p:guide pos="2880"/>
      </p:guideLst>
    </p:cSldViewPr>
  </p:slideViewPr>
  <p:notesTextViewPr>
    <p:cViewPr>
      <p:scale>
        <a:sx n="150" d="100"/>
        <a:sy n="150" d="100"/>
      </p:scale>
      <p:origin x="0" y="24"/>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AFB43F4A-DE8E-4910-A716-AAA952EDEE1C}" type="datetimeFigureOut">
              <a:rPr lang="fr-FR" smtClean="0"/>
              <a:pPr/>
              <a:t>23/05/2017</a:t>
            </a:fld>
            <a:endParaRPr lang="fr-FR"/>
          </a:p>
        </p:txBody>
      </p:sp>
      <p:sp>
        <p:nvSpPr>
          <p:cNvPr id="4" name="Espace réservé de l'image des diapositives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3BA41831-C6C5-400E-A39C-5D3ABD81AFEB}" type="slidenum">
              <a:rPr lang="fr-FR" smtClean="0"/>
              <a:pPr/>
              <a:t>‹N°›</a:t>
            </a:fld>
            <a:endParaRPr lang="fr-FR"/>
          </a:p>
        </p:txBody>
      </p:sp>
    </p:spTree>
    <p:extLst>
      <p:ext uri="{BB962C8B-B14F-4D97-AF65-F5344CB8AC3E}">
        <p14:creationId xmlns:p14="http://schemas.microsoft.com/office/powerpoint/2010/main" val="4590746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4E1824C0-F59F-4CD0-AAC6-06C9AF10443A}" type="datetimeFigureOut">
              <a:rPr lang="fr-FR" smtClean="0"/>
              <a:pPr/>
              <a:t>23/05/2017</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90B43050-981F-4AA2-B7BC-41BEF252BD4F}" type="slidenum">
              <a:rPr lang="fr-FR" smtClean="0"/>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E1824C0-F59F-4CD0-AAC6-06C9AF10443A}" type="datetimeFigureOut">
              <a:rPr lang="fr-FR" smtClean="0"/>
              <a:pPr/>
              <a:t>23/05/2017</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B43050-981F-4AA2-B7BC-41BEF252BD4F}" type="slidenum">
              <a:rPr lang="fr-FR" smtClean="0"/>
              <a:pPr/>
              <a:t>‹N°›</a:t>
            </a:fld>
            <a:endParaRPr lang="fr-F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 name="Rectangle 32676"/>
          <p:cNvSpPr>
            <a:spLocks noChangeArrowheads="1"/>
          </p:cNvSpPr>
          <p:nvPr/>
        </p:nvSpPr>
        <p:spPr bwMode="auto">
          <a:xfrm>
            <a:off x="129540" y="5725120"/>
            <a:ext cx="8760460" cy="1077218"/>
          </a:xfrm>
          <a:prstGeom prst="rect">
            <a:avLst/>
          </a:prstGeom>
          <a:noFill/>
          <a:ln w="9525">
            <a:noFill/>
            <a:miter lim="800000"/>
            <a:headEnd/>
            <a:tailEnd/>
          </a:ln>
        </p:spPr>
        <p:txBody>
          <a:bodyPr wrap="square" lIns="0" tIns="0" rIns="0" bIns="0">
            <a:spAutoFit/>
          </a:bodyPr>
          <a:lstStyle/>
          <a:p>
            <a:pPr algn="just"/>
            <a:r>
              <a:rPr lang="en-US" sz="1000" b="1" dirty="0" smtClean="0">
                <a:solidFill>
                  <a:srgbClr val="000000"/>
                </a:solidFill>
                <a:latin typeface="Times New Roman" pitchFamily="18" charset="0"/>
                <a:cs typeface="Times New Roman" pitchFamily="18" charset="0"/>
              </a:rPr>
              <a:t>Figure </a:t>
            </a:r>
            <a:r>
              <a:rPr lang="en-US" sz="1000" b="1" dirty="0" smtClean="0">
                <a:solidFill>
                  <a:srgbClr val="000000"/>
                </a:solidFill>
                <a:latin typeface="Times New Roman" pitchFamily="18" charset="0"/>
                <a:cs typeface="Times New Roman" pitchFamily="18" charset="0"/>
              </a:rPr>
              <a:t>S3.</a:t>
            </a:r>
            <a:r>
              <a:rPr lang="en-US" sz="1000" dirty="0" smtClean="0">
                <a:solidFill>
                  <a:srgbClr val="000000"/>
                </a:solidFill>
                <a:latin typeface="Times New Roman" pitchFamily="18" charset="0"/>
                <a:cs typeface="Times New Roman" pitchFamily="18" charset="0"/>
              </a:rPr>
              <a:t> </a:t>
            </a:r>
            <a:r>
              <a:rPr lang="en-US" sz="1000" dirty="0" err="1" smtClean="0">
                <a:latin typeface="Times New Roman" pitchFamily="18" charset="0"/>
                <a:cs typeface="Times New Roman" pitchFamily="18" charset="0"/>
              </a:rPr>
              <a:t>Phylogenetic</a:t>
            </a:r>
            <a:r>
              <a:rPr lang="en-US" sz="1000" dirty="0" smtClean="0">
                <a:latin typeface="Times New Roman" pitchFamily="18" charset="0"/>
                <a:cs typeface="Times New Roman" pitchFamily="18" charset="0"/>
              </a:rPr>
              <a:t> tree obtained from alignments of 442 nucleotides of </a:t>
            </a:r>
            <a:r>
              <a:rPr lang="en-US" sz="1000" dirty="0" err="1" smtClean="0">
                <a:latin typeface="Times New Roman" pitchFamily="18" charset="0"/>
                <a:cs typeface="Times New Roman" pitchFamily="18" charset="0"/>
              </a:rPr>
              <a:t>Cytochrome</a:t>
            </a:r>
            <a:r>
              <a:rPr lang="en-US" sz="1000" dirty="0" smtClean="0">
                <a:latin typeface="Times New Roman" pitchFamily="18" charset="0"/>
                <a:cs typeface="Times New Roman" pitchFamily="18" charset="0"/>
              </a:rPr>
              <a:t> </a:t>
            </a:r>
            <a:r>
              <a:rPr lang="en-US" sz="1000" dirty="0" err="1" smtClean="0">
                <a:latin typeface="Times New Roman" pitchFamily="18" charset="0"/>
                <a:cs typeface="Times New Roman" pitchFamily="18" charset="0"/>
              </a:rPr>
              <a:t>Oxydase</a:t>
            </a:r>
            <a:r>
              <a:rPr lang="en-US" sz="1000" dirty="0" smtClean="0">
                <a:latin typeface="Times New Roman" pitchFamily="18" charset="0"/>
                <a:cs typeface="Times New Roman" pitchFamily="18" charset="0"/>
              </a:rPr>
              <a:t> I (COI) sequences.</a:t>
            </a:r>
            <a:r>
              <a:rPr lang="en-US" sz="1000" dirty="0" smtClean="0">
                <a:solidFill>
                  <a:srgbClr val="000000"/>
                </a:solidFill>
                <a:latin typeface="Times New Roman" pitchFamily="18" charset="0"/>
                <a:cs typeface="Times New Roman" pitchFamily="18" charset="0"/>
              </a:rPr>
              <a:t> </a:t>
            </a:r>
            <a:r>
              <a:rPr lang="en-US" sz="1000" dirty="0" err="1" smtClean="0">
                <a:solidFill>
                  <a:srgbClr val="000000"/>
                </a:solidFill>
                <a:latin typeface="Times New Roman" pitchFamily="18" charset="0"/>
                <a:cs typeface="Times New Roman" pitchFamily="18" charset="0"/>
              </a:rPr>
              <a:t>Macrosteles</a:t>
            </a:r>
            <a:r>
              <a:rPr lang="en-US" sz="1000" dirty="0" smtClean="0">
                <a:solidFill>
                  <a:srgbClr val="000000"/>
                </a:solidFill>
                <a:latin typeface="Times New Roman" pitchFamily="18" charset="0"/>
                <a:cs typeface="Times New Roman" pitchFamily="18" charset="0"/>
              </a:rPr>
              <a:t> COI sequence (</a:t>
            </a:r>
            <a:r>
              <a:rPr lang="en-US" sz="1000" dirty="0" err="1" smtClean="0">
                <a:solidFill>
                  <a:srgbClr val="000000"/>
                </a:solidFill>
                <a:latin typeface="Times New Roman" pitchFamily="18" charset="0"/>
                <a:cs typeface="Times New Roman" pitchFamily="18" charset="0"/>
              </a:rPr>
              <a:t>GenBank</a:t>
            </a:r>
            <a:r>
              <a:rPr lang="en-US" sz="1000" dirty="0" smtClean="0">
                <a:solidFill>
                  <a:srgbClr val="000000"/>
                </a:solidFill>
                <a:latin typeface="Times New Roman" pitchFamily="18" charset="0"/>
                <a:cs typeface="Times New Roman" pitchFamily="18" charset="0"/>
              </a:rPr>
              <a:t> accession number: EU981892.1) was used as </a:t>
            </a:r>
            <a:r>
              <a:rPr lang="en-US" sz="1000" dirty="0" err="1" smtClean="0">
                <a:solidFill>
                  <a:srgbClr val="000000"/>
                </a:solidFill>
                <a:latin typeface="Times New Roman" pitchFamily="18" charset="0"/>
                <a:cs typeface="Times New Roman" pitchFamily="18" charset="0"/>
              </a:rPr>
              <a:t>outgroup</a:t>
            </a:r>
            <a:r>
              <a:rPr lang="en-US" sz="1000" dirty="0" smtClean="0">
                <a:solidFill>
                  <a:srgbClr val="000000"/>
                </a:solidFill>
                <a:latin typeface="Times New Roman" pitchFamily="18" charset="0"/>
                <a:cs typeface="Times New Roman" pitchFamily="18" charset="0"/>
              </a:rPr>
              <a:t> to root the tree. </a:t>
            </a:r>
            <a:r>
              <a:rPr lang="en-US" sz="1000" dirty="0" err="1" smtClean="0">
                <a:solidFill>
                  <a:srgbClr val="000000"/>
                </a:solidFill>
                <a:latin typeface="Times New Roman" pitchFamily="18" charset="0"/>
                <a:cs typeface="Times New Roman" pitchFamily="18" charset="0"/>
              </a:rPr>
              <a:t>Phylogenetic</a:t>
            </a:r>
            <a:r>
              <a:rPr lang="en-US" sz="1000" dirty="0" smtClean="0">
                <a:solidFill>
                  <a:srgbClr val="000000"/>
                </a:solidFill>
                <a:latin typeface="Times New Roman" pitchFamily="18" charset="0"/>
                <a:cs typeface="Times New Roman" pitchFamily="18" charset="0"/>
              </a:rPr>
              <a:t> tree was constructed using </a:t>
            </a:r>
            <a:r>
              <a:rPr lang="en-US" sz="1000" dirty="0" err="1" smtClean="0">
                <a:solidFill>
                  <a:srgbClr val="000000"/>
                </a:solidFill>
                <a:latin typeface="Times New Roman" pitchFamily="18" charset="0"/>
                <a:cs typeface="Times New Roman" pitchFamily="18" charset="0"/>
              </a:rPr>
              <a:t>Neighbour</a:t>
            </a:r>
            <a:r>
              <a:rPr lang="en-US" sz="1000" dirty="0" smtClean="0">
                <a:solidFill>
                  <a:srgbClr val="000000"/>
                </a:solidFill>
                <a:latin typeface="Times New Roman" pitchFamily="18" charset="0"/>
                <a:cs typeface="Times New Roman" pitchFamily="18" charset="0"/>
              </a:rPr>
              <a:t>-Joining method implemented into </a:t>
            </a:r>
            <a:r>
              <a:rPr lang="en-US" sz="1000" dirty="0" err="1" smtClean="0">
                <a:solidFill>
                  <a:srgbClr val="000000"/>
                </a:solidFill>
                <a:latin typeface="Times New Roman" pitchFamily="18" charset="0"/>
                <a:cs typeface="Times New Roman" pitchFamily="18" charset="0"/>
              </a:rPr>
              <a:t>Geneious</a:t>
            </a:r>
            <a:r>
              <a:rPr lang="en-US" sz="1000" dirty="0" smtClean="0">
                <a:solidFill>
                  <a:srgbClr val="000000"/>
                </a:solidFill>
                <a:latin typeface="Times New Roman" pitchFamily="18" charset="0"/>
                <a:cs typeface="Times New Roman" pitchFamily="18" charset="0"/>
              </a:rPr>
              <a:t> software (</a:t>
            </a:r>
            <a:r>
              <a:rPr lang="en-US" sz="1000" dirty="0" err="1" smtClean="0">
                <a:solidFill>
                  <a:srgbClr val="000000"/>
                </a:solidFill>
                <a:latin typeface="Times New Roman" pitchFamily="18" charset="0"/>
                <a:cs typeface="Times New Roman" pitchFamily="18" charset="0"/>
              </a:rPr>
              <a:t>Biomatters</a:t>
            </a:r>
            <a:r>
              <a:rPr lang="en-US" sz="1000" dirty="0" smtClean="0">
                <a:solidFill>
                  <a:srgbClr val="000000"/>
                </a:solidFill>
                <a:latin typeface="Times New Roman" pitchFamily="18" charset="0"/>
                <a:cs typeface="Times New Roman" pitchFamily="18" charset="0"/>
              </a:rPr>
              <a:t>) with the Tamura </a:t>
            </a:r>
            <a:r>
              <a:rPr lang="en-US" sz="1000" dirty="0" smtClean="0">
                <a:latin typeface="Times New Roman" pitchFamily="18" charset="0"/>
                <a:cs typeface="Times New Roman" pitchFamily="18" charset="0"/>
              </a:rPr>
              <a:t>and </a:t>
            </a:r>
            <a:r>
              <a:rPr lang="en-US" sz="1000" dirty="0" err="1" smtClean="0">
                <a:latin typeface="Times New Roman" pitchFamily="18" charset="0"/>
                <a:cs typeface="Times New Roman" pitchFamily="18" charset="0"/>
              </a:rPr>
              <a:t>Nei</a:t>
            </a:r>
            <a:r>
              <a:rPr lang="en-US" sz="1000" dirty="0" smtClean="0">
                <a:latin typeface="Times New Roman" pitchFamily="18" charset="0"/>
                <a:cs typeface="Times New Roman" pitchFamily="18" charset="0"/>
              </a:rPr>
              <a:t> nucleotide substitution model (Tamura &amp; </a:t>
            </a:r>
            <a:r>
              <a:rPr lang="en-US" sz="1000" dirty="0" err="1" smtClean="0">
                <a:latin typeface="Times New Roman" pitchFamily="18" charset="0"/>
                <a:cs typeface="Times New Roman" pitchFamily="18" charset="0"/>
              </a:rPr>
              <a:t>Nei</a:t>
            </a:r>
            <a:r>
              <a:rPr lang="en-US" sz="1000" dirty="0" smtClean="0">
                <a:latin typeface="Times New Roman" pitchFamily="18" charset="0"/>
                <a:cs typeface="Times New Roman" pitchFamily="18" charset="0"/>
              </a:rPr>
              <a:t>, 1993). Bootstrap percentages obtained with 1000 samples are reported on the branches. The scale bar represents the relative genetic distance (number of substitutions per nucleotide). Males from this study are presented in bold. COI sequences from </a:t>
            </a:r>
            <a:r>
              <a:rPr lang="en-US" sz="1000" i="1" dirty="0" err="1" smtClean="0">
                <a:latin typeface="Times New Roman" pitchFamily="18" charset="0"/>
                <a:cs typeface="Times New Roman" pitchFamily="18" charset="0"/>
              </a:rPr>
              <a:t>Psammotettix</a:t>
            </a:r>
            <a:r>
              <a:rPr lang="en-US" sz="1000" dirty="0" smtClean="0">
                <a:latin typeface="Times New Roman" pitchFamily="18" charset="0"/>
                <a:cs typeface="Times New Roman" pitchFamily="18" charset="0"/>
              </a:rPr>
              <a:t> retrieved from </a:t>
            </a:r>
            <a:r>
              <a:rPr lang="en-US" sz="1000" dirty="0" err="1" smtClean="0">
                <a:latin typeface="Times New Roman" pitchFamily="18" charset="0"/>
                <a:cs typeface="Times New Roman" pitchFamily="18" charset="0"/>
              </a:rPr>
              <a:t>Genbank</a:t>
            </a:r>
            <a:r>
              <a:rPr lang="en-US" sz="1000" dirty="0" smtClean="0">
                <a:latin typeface="Times New Roman" pitchFamily="18" charset="0"/>
                <a:cs typeface="Times New Roman" pitchFamily="18" charset="0"/>
              </a:rPr>
              <a:t> are listed in italic. Accession numbers are listed in Table S1.</a:t>
            </a:r>
          </a:p>
          <a:p>
            <a:pPr algn="just"/>
            <a:r>
              <a:rPr lang="en-US" sz="1000" dirty="0" smtClean="0">
                <a:latin typeface="Times New Roman" pitchFamily="18" charset="0"/>
                <a:cs typeface="Times New Roman" pitchFamily="18" charset="0"/>
              </a:rPr>
              <a:t>a: The </a:t>
            </a:r>
            <a:r>
              <a:rPr lang="en-US" sz="1000" dirty="0" err="1" smtClean="0">
                <a:latin typeface="Times New Roman" pitchFamily="18" charset="0"/>
                <a:cs typeface="Times New Roman" pitchFamily="18" charset="0"/>
              </a:rPr>
              <a:t>aedeagus</a:t>
            </a:r>
            <a:r>
              <a:rPr lang="en-US" sz="1000" dirty="0" smtClean="0">
                <a:latin typeface="Times New Roman" pitchFamily="18" charset="0"/>
                <a:cs typeface="Times New Roman" pitchFamily="18" charset="0"/>
              </a:rPr>
              <a:t> of theses leafhopper</a:t>
            </a:r>
            <a:r>
              <a:rPr lang="sl-SI" sz="1000" dirty="0" smtClean="0">
                <a:latin typeface="Times New Roman" pitchFamily="18" charset="0"/>
                <a:cs typeface="Times New Roman" pitchFamily="18" charset="0"/>
              </a:rPr>
              <a:t>s</a:t>
            </a:r>
            <a:r>
              <a:rPr lang="en-US" sz="1000" dirty="0" smtClean="0">
                <a:latin typeface="Times New Roman" pitchFamily="18" charset="0"/>
                <a:cs typeface="Times New Roman" pitchFamily="18" charset="0"/>
              </a:rPr>
              <a:t> are illustrated in Figure 3.</a:t>
            </a:r>
          </a:p>
          <a:p>
            <a:pPr algn="just"/>
            <a:r>
              <a:rPr lang="en-US" sz="1000" dirty="0" smtClean="0">
                <a:latin typeface="Times New Roman" pitchFamily="18" charset="0"/>
                <a:cs typeface="Times New Roman" pitchFamily="18" charset="0"/>
              </a:rPr>
              <a:t>b: </a:t>
            </a:r>
            <a:r>
              <a:rPr lang="en-US" sz="1000" dirty="0">
                <a:latin typeface="Times New Roman" pitchFamily="18" charset="0"/>
                <a:cs typeface="Times New Roman" pitchFamily="18" charset="0"/>
              </a:rPr>
              <a:t>The insect CNC#HEM403476 and </a:t>
            </a:r>
            <a:r>
              <a:rPr lang="en-US" sz="1000" dirty="0" smtClean="0">
                <a:latin typeface="Times New Roman" pitchFamily="18" charset="0"/>
                <a:cs typeface="Times New Roman" pitchFamily="18" charset="0"/>
              </a:rPr>
              <a:t>CNC#HEM403450 have </a:t>
            </a:r>
            <a:r>
              <a:rPr lang="en-US" sz="1000" dirty="0">
                <a:latin typeface="Times New Roman" pitchFamily="18" charset="0"/>
                <a:cs typeface="Times New Roman" pitchFamily="18" charset="0"/>
              </a:rPr>
              <a:t>been </a:t>
            </a:r>
            <a:r>
              <a:rPr lang="en-US" sz="1000" dirty="0" smtClean="0">
                <a:latin typeface="Times New Roman" pitchFamily="18" charset="0"/>
                <a:cs typeface="Times New Roman" pitchFamily="18" charset="0"/>
              </a:rPr>
              <a:t>described to be members of </a:t>
            </a:r>
            <a:r>
              <a:rPr lang="en-US" sz="1000" dirty="0">
                <a:latin typeface="Times New Roman" pitchFamily="18" charset="0"/>
                <a:cs typeface="Times New Roman" pitchFamily="18" charset="0"/>
              </a:rPr>
              <a:t>the </a:t>
            </a:r>
            <a:r>
              <a:rPr lang="en-US" sz="1000" i="1" dirty="0">
                <a:latin typeface="Times New Roman" pitchFamily="18" charset="0"/>
                <a:cs typeface="Times New Roman" pitchFamily="18" charset="0"/>
              </a:rPr>
              <a:t>P. </a:t>
            </a:r>
            <a:r>
              <a:rPr lang="en-US" sz="1000" i="1" dirty="0" err="1">
                <a:latin typeface="Times New Roman" pitchFamily="18" charset="0"/>
                <a:cs typeface="Times New Roman" pitchFamily="18" charset="0"/>
              </a:rPr>
              <a:t>confinis</a:t>
            </a:r>
            <a:r>
              <a:rPr lang="en-US" sz="1000" i="1" dirty="0">
                <a:latin typeface="Times New Roman" pitchFamily="18" charset="0"/>
                <a:cs typeface="Times New Roman" pitchFamily="18" charset="0"/>
              </a:rPr>
              <a:t> </a:t>
            </a:r>
            <a:r>
              <a:rPr lang="en-US" sz="1000" dirty="0" smtClean="0">
                <a:latin typeface="Times New Roman" pitchFamily="18" charset="0"/>
                <a:cs typeface="Times New Roman" pitchFamily="18" charset="0"/>
              </a:rPr>
              <a:t>and to the </a:t>
            </a:r>
            <a:r>
              <a:rPr lang="en-US" sz="1000" i="1" dirty="0" smtClean="0">
                <a:latin typeface="Times New Roman" pitchFamily="18" charset="0"/>
                <a:cs typeface="Times New Roman" pitchFamily="18" charset="0"/>
              </a:rPr>
              <a:t>P. </a:t>
            </a:r>
            <a:r>
              <a:rPr lang="en-US" sz="1000" i="1" dirty="0" err="1" smtClean="0">
                <a:latin typeface="Times New Roman" pitchFamily="18" charset="0"/>
                <a:cs typeface="Times New Roman" pitchFamily="18" charset="0"/>
              </a:rPr>
              <a:t>livedillus</a:t>
            </a:r>
            <a:r>
              <a:rPr lang="en-US" sz="1000" dirty="0" smtClean="0">
                <a:latin typeface="Times New Roman" pitchFamily="18" charset="0"/>
                <a:cs typeface="Times New Roman" pitchFamily="18" charset="0"/>
              </a:rPr>
              <a:t> species, respectively.</a:t>
            </a:r>
            <a:endParaRPr lang="en-US" sz="1000" dirty="0">
              <a:latin typeface="Times New Roman" pitchFamily="18" charset="0"/>
              <a:cs typeface="Times New Roman" pitchFamily="18" charset="0"/>
            </a:endParaRPr>
          </a:p>
        </p:txBody>
      </p:sp>
      <p:pic>
        <p:nvPicPr>
          <p:cNvPr id="55" name="Picture 2" descr="D:\usager\manu\Manu jacquot\Publications\article\vibrational psammotettix\arbre pour papier _31-07-15.branches.jpg"/>
          <p:cNvPicPr>
            <a:picLocks noChangeAspect="1" noChangeArrowheads="1"/>
          </p:cNvPicPr>
          <p:nvPr/>
        </p:nvPicPr>
        <p:blipFill>
          <a:blip r:embed="rId2" cstate="print"/>
          <a:srcRect b="2989"/>
          <a:stretch>
            <a:fillRect/>
          </a:stretch>
        </p:blipFill>
        <p:spPr bwMode="auto">
          <a:xfrm>
            <a:off x="344381" y="50773"/>
            <a:ext cx="5748975" cy="5551440"/>
          </a:xfrm>
          <a:prstGeom prst="rect">
            <a:avLst/>
          </a:prstGeom>
          <a:noFill/>
        </p:spPr>
      </p:pic>
      <p:sp>
        <p:nvSpPr>
          <p:cNvPr id="2" name="ZoneTexte 1"/>
          <p:cNvSpPr txBox="1"/>
          <p:nvPr/>
        </p:nvSpPr>
        <p:spPr>
          <a:xfrm>
            <a:off x="5999158" y="-3425"/>
            <a:ext cx="696024" cy="215444"/>
          </a:xfrm>
          <a:prstGeom prst="rect">
            <a:avLst/>
          </a:prstGeom>
          <a:noFill/>
        </p:spPr>
        <p:txBody>
          <a:bodyPr wrap="none" rtlCol="0">
            <a:spAutoFit/>
          </a:bodyPr>
          <a:lstStyle/>
          <a:p>
            <a:r>
              <a:rPr lang="fr-FR" sz="800" dirty="0" err="1" smtClean="0"/>
              <a:t>Macrosteles</a:t>
            </a:r>
            <a:endParaRPr lang="fr-FR" sz="800" dirty="0"/>
          </a:p>
        </p:txBody>
      </p:sp>
      <p:sp>
        <p:nvSpPr>
          <p:cNvPr id="3" name="ZoneTexte 2"/>
          <p:cNvSpPr txBox="1"/>
          <p:nvPr/>
        </p:nvSpPr>
        <p:spPr>
          <a:xfrm>
            <a:off x="3648068" y="112154"/>
            <a:ext cx="925253" cy="215444"/>
          </a:xfrm>
          <a:prstGeom prst="rect">
            <a:avLst/>
          </a:prstGeom>
          <a:noFill/>
        </p:spPr>
        <p:txBody>
          <a:bodyPr wrap="none" rtlCol="0">
            <a:spAutoFit/>
          </a:bodyPr>
          <a:lstStyle/>
          <a:p>
            <a:r>
              <a:rPr lang="en-US" sz="800" b="1" dirty="0" smtClean="0"/>
              <a:t>524</a:t>
            </a:r>
            <a:r>
              <a:rPr lang="en-US" sz="800" b="1" baseline="30000" dirty="0" smtClean="0"/>
              <a:t>a</a:t>
            </a:r>
            <a:r>
              <a:rPr lang="en-US" sz="800" b="1" dirty="0" smtClean="0"/>
              <a:t> </a:t>
            </a:r>
            <a:r>
              <a:rPr lang="en-US" sz="800" dirty="0" smtClean="0"/>
              <a:t>/</a:t>
            </a:r>
            <a:r>
              <a:rPr lang="en-US" sz="800" b="1" dirty="0" smtClean="0"/>
              <a:t> S-60 </a:t>
            </a:r>
            <a:r>
              <a:rPr lang="en-US" sz="800" dirty="0" smtClean="0"/>
              <a:t>/</a:t>
            </a:r>
            <a:r>
              <a:rPr lang="en-US" sz="800" b="1" dirty="0" smtClean="0"/>
              <a:t> S-64</a:t>
            </a:r>
            <a:endParaRPr lang="en-US" sz="800" b="1" dirty="0"/>
          </a:p>
        </p:txBody>
      </p:sp>
      <p:sp>
        <p:nvSpPr>
          <p:cNvPr id="4" name="ZoneTexte 3"/>
          <p:cNvSpPr txBox="1"/>
          <p:nvPr/>
        </p:nvSpPr>
        <p:spPr>
          <a:xfrm>
            <a:off x="3444234" y="524068"/>
            <a:ext cx="349776" cy="233119"/>
          </a:xfrm>
          <a:prstGeom prst="rect">
            <a:avLst/>
          </a:prstGeom>
          <a:noFill/>
        </p:spPr>
        <p:txBody>
          <a:bodyPr wrap="none" rtlCol="0">
            <a:spAutoFit/>
          </a:bodyPr>
          <a:lstStyle/>
          <a:p>
            <a:r>
              <a:rPr lang="en-US" sz="800" b="1" dirty="0" smtClean="0"/>
              <a:t>65A</a:t>
            </a:r>
            <a:endParaRPr lang="en-US" sz="800" b="1" dirty="0"/>
          </a:p>
        </p:txBody>
      </p:sp>
      <p:sp>
        <p:nvSpPr>
          <p:cNvPr id="5" name="ZoneTexte 4"/>
          <p:cNvSpPr txBox="1"/>
          <p:nvPr/>
        </p:nvSpPr>
        <p:spPr>
          <a:xfrm>
            <a:off x="3783165" y="733633"/>
            <a:ext cx="365806" cy="233119"/>
          </a:xfrm>
          <a:prstGeom prst="rect">
            <a:avLst/>
          </a:prstGeom>
          <a:noFill/>
        </p:spPr>
        <p:txBody>
          <a:bodyPr wrap="none" rtlCol="0">
            <a:spAutoFit/>
          </a:bodyPr>
          <a:lstStyle/>
          <a:p>
            <a:r>
              <a:rPr lang="en-US" sz="800" b="1" dirty="0" smtClean="0"/>
              <a:t>S-48</a:t>
            </a:r>
            <a:endParaRPr lang="en-US" sz="800" b="1" dirty="0"/>
          </a:p>
        </p:txBody>
      </p:sp>
      <p:sp>
        <p:nvSpPr>
          <p:cNvPr id="6" name="ZoneTexte 5"/>
          <p:cNvSpPr txBox="1"/>
          <p:nvPr/>
        </p:nvSpPr>
        <p:spPr>
          <a:xfrm>
            <a:off x="3665689" y="828810"/>
            <a:ext cx="365806" cy="233119"/>
          </a:xfrm>
          <a:prstGeom prst="rect">
            <a:avLst/>
          </a:prstGeom>
          <a:noFill/>
        </p:spPr>
        <p:txBody>
          <a:bodyPr wrap="none" rtlCol="0">
            <a:spAutoFit/>
          </a:bodyPr>
          <a:lstStyle/>
          <a:p>
            <a:r>
              <a:rPr lang="en-US" sz="800" dirty="0" smtClean="0"/>
              <a:t>S-67</a:t>
            </a:r>
            <a:endParaRPr lang="en-US" sz="800" dirty="0"/>
          </a:p>
        </p:txBody>
      </p:sp>
      <p:sp>
        <p:nvSpPr>
          <p:cNvPr id="7" name="ZoneTexte 6"/>
          <p:cNvSpPr txBox="1"/>
          <p:nvPr/>
        </p:nvSpPr>
        <p:spPr>
          <a:xfrm>
            <a:off x="4996013" y="937966"/>
            <a:ext cx="365806" cy="233119"/>
          </a:xfrm>
          <a:prstGeom prst="rect">
            <a:avLst/>
          </a:prstGeom>
          <a:noFill/>
        </p:spPr>
        <p:txBody>
          <a:bodyPr wrap="none" rtlCol="0">
            <a:spAutoFit/>
          </a:bodyPr>
          <a:lstStyle/>
          <a:p>
            <a:r>
              <a:rPr lang="en-US" sz="800" dirty="0" smtClean="0"/>
              <a:t>S-70</a:t>
            </a:r>
            <a:endParaRPr lang="en-US" sz="800" dirty="0"/>
          </a:p>
        </p:txBody>
      </p:sp>
      <p:sp>
        <p:nvSpPr>
          <p:cNvPr id="8" name="ZoneTexte 7"/>
          <p:cNvSpPr txBox="1"/>
          <p:nvPr/>
        </p:nvSpPr>
        <p:spPr>
          <a:xfrm>
            <a:off x="4190360" y="3044851"/>
            <a:ext cx="287258" cy="233119"/>
          </a:xfrm>
          <a:prstGeom prst="rect">
            <a:avLst/>
          </a:prstGeom>
          <a:noFill/>
        </p:spPr>
        <p:txBody>
          <a:bodyPr wrap="none" rtlCol="0">
            <a:spAutoFit/>
          </a:bodyPr>
          <a:lstStyle/>
          <a:p>
            <a:r>
              <a:rPr lang="en-US" sz="800" dirty="0" smtClean="0"/>
              <a:t>15</a:t>
            </a:r>
            <a:endParaRPr lang="en-US" sz="800" dirty="0"/>
          </a:p>
        </p:txBody>
      </p:sp>
      <p:sp>
        <p:nvSpPr>
          <p:cNvPr id="9" name="ZoneTexte 8"/>
          <p:cNvSpPr txBox="1"/>
          <p:nvPr/>
        </p:nvSpPr>
        <p:spPr>
          <a:xfrm>
            <a:off x="3976047" y="1579620"/>
            <a:ext cx="360996" cy="215444"/>
          </a:xfrm>
          <a:prstGeom prst="rect">
            <a:avLst/>
          </a:prstGeom>
          <a:noFill/>
        </p:spPr>
        <p:txBody>
          <a:bodyPr wrap="none" rtlCol="0">
            <a:spAutoFit/>
          </a:bodyPr>
          <a:lstStyle/>
          <a:p>
            <a:r>
              <a:rPr lang="en-US" sz="800" b="1" smtClean="0"/>
              <a:t>261 </a:t>
            </a:r>
            <a:endParaRPr lang="en-US" sz="800" b="1" dirty="0"/>
          </a:p>
        </p:txBody>
      </p:sp>
      <p:sp>
        <p:nvSpPr>
          <p:cNvPr id="10" name="ZoneTexte 9"/>
          <p:cNvSpPr txBox="1"/>
          <p:nvPr/>
        </p:nvSpPr>
        <p:spPr>
          <a:xfrm>
            <a:off x="3755385" y="2205736"/>
            <a:ext cx="338554" cy="233119"/>
          </a:xfrm>
          <a:prstGeom prst="rect">
            <a:avLst/>
          </a:prstGeom>
          <a:noFill/>
        </p:spPr>
        <p:txBody>
          <a:bodyPr wrap="none" rtlCol="0">
            <a:spAutoFit/>
          </a:bodyPr>
          <a:lstStyle/>
          <a:p>
            <a:r>
              <a:rPr lang="en-US" sz="800" b="1" dirty="0" smtClean="0"/>
              <a:t>212</a:t>
            </a:r>
            <a:endParaRPr lang="en-US" sz="800" b="1" dirty="0"/>
          </a:p>
        </p:txBody>
      </p:sp>
      <p:sp>
        <p:nvSpPr>
          <p:cNvPr id="11" name="ZoneTexte 10"/>
          <p:cNvSpPr txBox="1"/>
          <p:nvPr/>
        </p:nvSpPr>
        <p:spPr>
          <a:xfrm>
            <a:off x="3799834" y="1471402"/>
            <a:ext cx="394660" cy="233119"/>
          </a:xfrm>
          <a:prstGeom prst="rect">
            <a:avLst/>
          </a:prstGeom>
          <a:noFill/>
        </p:spPr>
        <p:txBody>
          <a:bodyPr wrap="none" rtlCol="0">
            <a:spAutoFit/>
          </a:bodyPr>
          <a:lstStyle/>
          <a:p>
            <a:r>
              <a:rPr lang="en-US" sz="800" dirty="0" smtClean="0"/>
              <a:t>170B</a:t>
            </a:r>
            <a:endParaRPr lang="en-US" sz="800" dirty="0"/>
          </a:p>
        </p:txBody>
      </p:sp>
      <p:sp>
        <p:nvSpPr>
          <p:cNvPr id="12" name="ZoneTexte 11"/>
          <p:cNvSpPr txBox="1"/>
          <p:nvPr/>
        </p:nvSpPr>
        <p:spPr>
          <a:xfrm>
            <a:off x="3822059" y="1788324"/>
            <a:ext cx="365806" cy="233119"/>
          </a:xfrm>
          <a:prstGeom prst="rect">
            <a:avLst/>
          </a:prstGeom>
          <a:noFill/>
        </p:spPr>
        <p:txBody>
          <a:bodyPr wrap="none" rtlCol="0">
            <a:spAutoFit/>
          </a:bodyPr>
          <a:lstStyle/>
          <a:p>
            <a:r>
              <a:rPr lang="en-US" sz="800" dirty="0" smtClean="0"/>
              <a:t>S-69</a:t>
            </a:r>
            <a:endParaRPr lang="en-US" sz="800" dirty="0"/>
          </a:p>
        </p:txBody>
      </p:sp>
      <p:sp>
        <p:nvSpPr>
          <p:cNvPr id="13" name="ZoneTexte 12"/>
          <p:cNvSpPr txBox="1"/>
          <p:nvPr/>
        </p:nvSpPr>
        <p:spPr>
          <a:xfrm>
            <a:off x="3847460" y="2105248"/>
            <a:ext cx="338554" cy="233119"/>
          </a:xfrm>
          <a:prstGeom prst="rect">
            <a:avLst/>
          </a:prstGeom>
          <a:noFill/>
        </p:spPr>
        <p:txBody>
          <a:bodyPr wrap="none" rtlCol="0">
            <a:spAutoFit/>
          </a:bodyPr>
          <a:lstStyle/>
          <a:p>
            <a:r>
              <a:rPr lang="en-US" sz="800" b="1" dirty="0" smtClean="0"/>
              <a:t>284</a:t>
            </a:r>
            <a:endParaRPr lang="en-US" sz="800" b="1" dirty="0"/>
          </a:p>
        </p:txBody>
      </p:sp>
      <p:sp>
        <p:nvSpPr>
          <p:cNvPr id="14" name="ZoneTexte 13"/>
          <p:cNvSpPr txBox="1"/>
          <p:nvPr/>
        </p:nvSpPr>
        <p:spPr>
          <a:xfrm>
            <a:off x="3828409" y="1675810"/>
            <a:ext cx="338554" cy="233119"/>
          </a:xfrm>
          <a:prstGeom prst="rect">
            <a:avLst/>
          </a:prstGeom>
          <a:noFill/>
        </p:spPr>
        <p:txBody>
          <a:bodyPr wrap="none" rtlCol="0">
            <a:spAutoFit/>
          </a:bodyPr>
          <a:lstStyle/>
          <a:p>
            <a:r>
              <a:rPr lang="en-US" sz="800" b="1" dirty="0" smtClean="0"/>
              <a:t>217</a:t>
            </a:r>
            <a:endParaRPr lang="en-US" sz="800" b="1" dirty="0"/>
          </a:p>
        </p:txBody>
      </p:sp>
      <p:sp>
        <p:nvSpPr>
          <p:cNvPr id="15" name="ZoneTexte 14"/>
          <p:cNvSpPr txBox="1"/>
          <p:nvPr/>
        </p:nvSpPr>
        <p:spPr>
          <a:xfrm>
            <a:off x="4295134" y="5032275"/>
            <a:ext cx="3041217" cy="215444"/>
          </a:xfrm>
          <a:prstGeom prst="rect">
            <a:avLst/>
          </a:prstGeom>
          <a:noFill/>
        </p:spPr>
        <p:txBody>
          <a:bodyPr wrap="none" rtlCol="0">
            <a:spAutoFit/>
          </a:bodyPr>
          <a:lstStyle/>
          <a:p>
            <a:r>
              <a:rPr lang="en-US" sz="800" b="1" dirty="0" smtClean="0"/>
              <a:t>S-</a:t>
            </a:r>
            <a:r>
              <a:rPr lang="sl-SI" sz="800" b="1" dirty="0" smtClean="0"/>
              <a:t>0</a:t>
            </a:r>
            <a:r>
              <a:rPr lang="en-US" sz="800" b="1" dirty="0" smtClean="0"/>
              <a:t>1</a:t>
            </a:r>
            <a:r>
              <a:rPr lang="en-US" sz="800" dirty="0" smtClean="0"/>
              <a:t> / </a:t>
            </a:r>
            <a:r>
              <a:rPr lang="en-US" sz="800" b="1" dirty="0" smtClean="0"/>
              <a:t>S-</a:t>
            </a:r>
            <a:r>
              <a:rPr lang="sl-SI" sz="800" b="1" dirty="0" smtClean="0"/>
              <a:t>0</a:t>
            </a:r>
            <a:r>
              <a:rPr lang="en-US" sz="800" b="1" dirty="0" smtClean="0"/>
              <a:t>2</a:t>
            </a:r>
            <a:r>
              <a:rPr lang="en-US" sz="800" dirty="0" smtClean="0"/>
              <a:t> / </a:t>
            </a:r>
            <a:r>
              <a:rPr lang="en-US" sz="800" b="1" dirty="0" smtClean="0"/>
              <a:t>S-</a:t>
            </a:r>
            <a:r>
              <a:rPr lang="sl-SI" sz="800" b="1" dirty="0" smtClean="0"/>
              <a:t>0</a:t>
            </a:r>
            <a:r>
              <a:rPr lang="en-US" sz="800" b="1" dirty="0" smtClean="0"/>
              <a:t>3</a:t>
            </a:r>
            <a:r>
              <a:rPr lang="en-US" sz="800" dirty="0" smtClean="0"/>
              <a:t> / </a:t>
            </a:r>
            <a:r>
              <a:rPr lang="en-US" sz="800" b="1" dirty="0" smtClean="0"/>
              <a:t>S-</a:t>
            </a:r>
            <a:r>
              <a:rPr lang="sl-SI" sz="800" b="1" dirty="0" smtClean="0"/>
              <a:t>0</a:t>
            </a:r>
            <a:r>
              <a:rPr lang="en-US" sz="800" b="1" dirty="0" smtClean="0"/>
              <a:t>7</a:t>
            </a:r>
            <a:r>
              <a:rPr lang="en-US" sz="800" dirty="0" smtClean="0"/>
              <a:t> / S-</a:t>
            </a:r>
            <a:r>
              <a:rPr lang="sl-SI" sz="800" dirty="0" smtClean="0"/>
              <a:t>0</a:t>
            </a:r>
            <a:r>
              <a:rPr lang="en-US" sz="800" dirty="0" smtClean="0"/>
              <a:t>9 / S-11 / </a:t>
            </a:r>
            <a:r>
              <a:rPr lang="en-US" sz="800" b="1" dirty="0" smtClean="0"/>
              <a:t>S-20</a:t>
            </a:r>
            <a:r>
              <a:rPr lang="en-US" sz="800" dirty="0" smtClean="0"/>
              <a:t> / </a:t>
            </a:r>
            <a:r>
              <a:rPr lang="en-US" sz="800" b="1" dirty="0" smtClean="0"/>
              <a:t>S-46</a:t>
            </a:r>
            <a:r>
              <a:rPr lang="en-US" sz="800" dirty="0" smtClean="0"/>
              <a:t> / </a:t>
            </a:r>
            <a:r>
              <a:rPr lang="en-US" sz="800" b="1" dirty="0" smtClean="0"/>
              <a:t>S-74</a:t>
            </a:r>
            <a:r>
              <a:rPr lang="en-US" sz="800" dirty="0" smtClean="0"/>
              <a:t> / </a:t>
            </a:r>
            <a:r>
              <a:rPr lang="en-US" sz="800" b="1" dirty="0" smtClean="0"/>
              <a:t>S-75</a:t>
            </a:r>
            <a:r>
              <a:rPr lang="en-US" sz="800" dirty="0" smtClean="0"/>
              <a:t> / </a:t>
            </a:r>
            <a:r>
              <a:rPr lang="en-US" sz="800" b="1" dirty="0" smtClean="0"/>
              <a:t>S-76</a:t>
            </a:r>
            <a:endParaRPr lang="en-US" sz="800" b="1" dirty="0"/>
          </a:p>
        </p:txBody>
      </p:sp>
      <p:sp>
        <p:nvSpPr>
          <p:cNvPr id="16" name="ZoneTexte 15"/>
          <p:cNvSpPr txBox="1"/>
          <p:nvPr/>
        </p:nvSpPr>
        <p:spPr>
          <a:xfrm>
            <a:off x="3936360" y="4611430"/>
            <a:ext cx="365806" cy="233119"/>
          </a:xfrm>
          <a:prstGeom prst="rect">
            <a:avLst/>
          </a:prstGeom>
          <a:noFill/>
        </p:spPr>
        <p:txBody>
          <a:bodyPr wrap="none" rtlCol="0">
            <a:spAutoFit/>
          </a:bodyPr>
          <a:lstStyle/>
          <a:p>
            <a:r>
              <a:rPr lang="en-US" sz="800" b="1" dirty="0" smtClean="0"/>
              <a:t>S-71</a:t>
            </a:r>
            <a:endParaRPr lang="en-US" sz="800" b="1" dirty="0"/>
          </a:p>
        </p:txBody>
      </p:sp>
      <p:sp>
        <p:nvSpPr>
          <p:cNvPr id="17" name="ZoneTexte 16"/>
          <p:cNvSpPr txBox="1"/>
          <p:nvPr/>
        </p:nvSpPr>
        <p:spPr>
          <a:xfrm>
            <a:off x="3850636" y="3441224"/>
            <a:ext cx="1026243" cy="233119"/>
          </a:xfrm>
          <a:prstGeom prst="rect">
            <a:avLst/>
          </a:prstGeom>
          <a:noFill/>
        </p:spPr>
        <p:txBody>
          <a:bodyPr wrap="none" rtlCol="0">
            <a:spAutoFit/>
          </a:bodyPr>
          <a:lstStyle/>
          <a:p>
            <a:r>
              <a:rPr lang="en-US" sz="800" dirty="0" smtClean="0"/>
              <a:t>57 / </a:t>
            </a:r>
            <a:r>
              <a:rPr lang="en-US" sz="800" b="1" dirty="0" smtClean="0"/>
              <a:t>207</a:t>
            </a:r>
            <a:r>
              <a:rPr lang="en-US" sz="800" dirty="0" smtClean="0"/>
              <a:t> / </a:t>
            </a:r>
            <a:r>
              <a:rPr lang="en-US" sz="800" b="1" dirty="0" smtClean="0"/>
              <a:t>267</a:t>
            </a:r>
            <a:r>
              <a:rPr lang="en-US" sz="800" dirty="0" smtClean="0"/>
              <a:t> / </a:t>
            </a:r>
            <a:r>
              <a:rPr lang="en-US" sz="800" b="1" dirty="0" smtClean="0"/>
              <a:t>370</a:t>
            </a:r>
            <a:endParaRPr lang="en-US" sz="800" b="1" dirty="0"/>
          </a:p>
        </p:txBody>
      </p:sp>
      <p:sp>
        <p:nvSpPr>
          <p:cNvPr id="19" name="ZoneTexte 18"/>
          <p:cNvSpPr txBox="1"/>
          <p:nvPr/>
        </p:nvSpPr>
        <p:spPr>
          <a:xfrm>
            <a:off x="4177659" y="2417876"/>
            <a:ext cx="388248" cy="215444"/>
          </a:xfrm>
          <a:prstGeom prst="rect">
            <a:avLst/>
          </a:prstGeom>
          <a:noFill/>
        </p:spPr>
        <p:txBody>
          <a:bodyPr wrap="none" rtlCol="0">
            <a:spAutoFit/>
          </a:bodyPr>
          <a:lstStyle/>
          <a:p>
            <a:r>
              <a:rPr lang="en-US" sz="800" dirty="0" smtClean="0"/>
              <a:t>S-41 </a:t>
            </a:r>
            <a:endParaRPr lang="en-US" sz="800" b="1" dirty="0"/>
          </a:p>
        </p:txBody>
      </p:sp>
      <p:sp>
        <p:nvSpPr>
          <p:cNvPr id="20" name="ZoneTexte 19"/>
          <p:cNvSpPr txBox="1"/>
          <p:nvPr/>
        </p:nvSpPr>
        <p:spPr>
          <a:xfrm>
            <a:off x="4033197" y="2520940"/>
            <a:ext cx="577402" cy="233119"/>
          </a:xfrm>
          <a:prstGeom prst="rect">
            <a:avLst/>
          </a:prstGeom>
          <a:noFill/>
        </p:spPr>
        <p:txBody>
          <a:bodyPr wrap="none" rtlCol="0">
            <a:spAutoFit/>
          </a:bodyPr>
          <a:lstStyle/>
          <a:p>
            <a:r>
              <a:rPr lang="en-US" sz="800" dirty="0" smtClean="0"/>
              <a:t>104 / </a:t>
            </a:r>
            <a:r>
              <a:rPr lang="en-US" sz="800" b="1" dirty="0" smtClean="0"/>
              <a:t>389</a:t>
            </a:r>
            <a:endParaRPr lang="en-US" sz="800" b="1" dirty="0"/>
          </a:p>
        </p:txBody>
      </p:sp>
      <p:sp>
        <p:nvSpPr>
          <p:cNvPr id="21" name="ZoneTexte 20"/>
          <p:cNvSpPr txBox="1"/>
          <p:nvPr/>
        </p:nvSpPr>
        <p:spPr>
          <a:xfrm>
            <a:off x="3950647" y="2627440"/>
            <a:ext cx="338554" cy="233119"/>
          </a:xfrm>
          <a:prstGeom prst="rect">
            <a:avLst/>
          </a:prstGeom>
          <a:noFill/>
        </p:spPr>
        <p:txBody>
          <a:bodyPr wrap="none" rtlCol="0">
            <a:spAutoFit/>
          </a:bodyPr>
          <a:lstStyle/>
          <a:p>
            <a:r>
              <a:rPr lang="en-US" sz="800" b="1" dirty="0" smtClean="0"/>
              <a:t>271</a:t>
            </a:r>
            <a:endParaRPr lang="en-US" sz="800" b="1" dirty="0"/>
          </a:p>
        </p:txBody>
      </p:sp>
      <p:sp>
        <p:nvSpPr>
          <p:cNvPr id="22" name="ZoneTexte 21"/>
          <p:cNvSpPr txBox="1"/>
          <p:nvPr/>
        </p:nvSpPr>
        <p:spPr>
          <a:xfrm>
            <a:off x="3807772" y="3249262"/>
            <a:ext cx="365806" cy="233119"/>
          </a:xfrm>
          <a:prstGeom prst="rect">
            <a:avLst/>
          </a:prstGeom>
          <a:noFill/>
        </p:spPr>
        <p:txBody>
          <a:bodyPr wrap="none" rtlCol="0">
            <a:spAutoFit/>
          </a:bodyPr>
          <a:lstStyle/>
          <a:p>
            <a:r>
              <a:rPr lang="en-US" sz="800" dirty="0" smtClean="0"/>
              <a:t>S-68</a:t>
            </a:r>
            <a:endParaRPr lang="en-US" sz="800" dirty="0"/>
          </a:p>
        </p:txBody>
      </p:sp>
      <p:sp>
        <p:nvSpPr>
          <p:cNvPr id="23" name="ZoneTexte 22"/>
          <p:cNvSpPr txBox="1"/>
          <p:nvPr/>
        </p:nvSpPr>
        <p:spPr>
          <a:xfrm>
            <a:off x="3796659" y="2826698"/>
            <a:ext cx="519694" cy="233119"/>
          </a:xfrm>
          <a:prstGeom prst="rect">
            <a:avLst/>
          </a:prstGeom>
          <a:noFill/>
        </p:spPr>
        <p:txBody>
          <a:bodyPr wrap="none" rtlCol="0">
            <a:spAutoFit/>
          </a:bodyPr>
          <a:lstStyle/>
          <a:p>
            <a:r>
              <a:rPr lang="en-US" sz="800" b="1" dirty="0" smtClean="0"/>
              <a:t>A </a:t>
            </a:r>
            <a:r>
              <a:rPr lang="en-US" sz="800" dirty="0" smtClean="0"/>
              <a:t>/</a:t>
            </a:r>
            <a:r>
              <a:rPr lang="en-US" sz="800" b="1" dirty="0" smtClean="0"/>
              <a:t> S-59</a:t>
            </a:r>
            <a:endParaRPr lang="en-US" sz="800" b="1" dirty="0"/>
          </a:p>
        </p:txBody>
      </p:sp>
      <p:sp>
        <p:nvSpPr>
          <p:cNvPr id="24" name="ZoneTexte 23"/>
          <p:cNvSpPr txBox="1"/>
          <p:nvPr/>
        </p:nvSpPr>
        <p:spPr>
          <a:xfrm>
            <a:off x="3971284" y="2934915"/>
            <a:ext cx="343364" cy="233119"/>
          </a:xfrm>
          <a:prstGeom prst="rect">
            <a:avLst/>
          </a:prstGeom>
          <a:noFill/>
        </p:spPr>
        <p:txBody>
          <a:bodyPr wrap="none" rtlCol="0">
            <a:spAutoFit/>
          </a:bodyPr>
          <a:lstStyle/>
          <a:p>
            <a:r>
              <a:rPr lang="en-US" sz="800" b="1" dirty="0" smtClean="0"/>
              <a:t>15B</a:t>
            </a:r>
            <a:endParaRPr lang="en-US" sz="800" b="1" dirty="0"/>
          </a:p>
        </p:txBody>
      </p:sp>
      <p:sp>
        <p:nvSpPr>
          <p:cNvPr id="25" name="ZoneTexte 24"/>
          <p:cNvSpPr txBox="1"/>
          <p:nvPr/>
        </p:nvSpPr>
        <p:spPr>
          <a:xfrm>
            <a:off x="3966524" y="5224391"/>
            <a:ext cx="365806" cy="233119"/>
          </a:xfrm>
          <a:prstGeom prst="rect">
            <a:avLst/>
          </a:prstGeom>
          <a:noFill/>
        </p:spPr>
        <p:txBody>
          <a:bodyPr wrap="none" rtlCol="0">
            <a:spAutoFit/>
          </a:bodyPr>
          <a:lstStyle/>
          <a:p>
            <a:r>
              <a:rPr lang="en-US" sz="800" dirty="0" smtClean="0"/>
              <a:t>S-45</a:t>
            </a:r>
            <a:endParaRPr lang="en-US" sz="800" dirty="0"/>
          </a:p>
        </p:txBody>
      </p:sp>
      <p:sp>
        <p:nvSpPr>
          <p:cNvPr id="26" name="ZoneTexte 25"/>
          <p:cNvSpPr txBox="1"/>
          <p:nvPr/>
        </p:nvSpPr>
        <p:spPr>
          <a:xfrm>
            <a:off x="4199885" y="4723083"/>
            <a:ext cx="365806" cy="233119"/>
          </a:xfrm>
          <a:prstGeom prst="rect">
            <a:avLst/>
          </a:prstGeom>
          <a:noFill/>
        </p:spPr>
        <p:txBody>
          <a:bodyPr wrap="none" rtlCol="0">
            <a:spAutoFit/>
          </a:bodyPr>
          <a:lstStyle/>
          <a:p>
            <a:r>
              <a:rPr lang="en-US" sz="800" b="1" dirty="0" smtClean="0"/>
              <a:t>S-73</a:t>
            </a:r>
            <a:endParaRPr lang="en-US" sz="800" b="1" dirty="0"/>
          </a:p>
        </p:txBody>
      </p:sp>
      <p:sp>
        <p:nvSpPr>
          <p:cNvPr id="27" name="ZoneTexte 26"/>
          <p:cNvSpPr txBox="1"/>
          <p:nvPr/>
        </p:nvSpPr>
        <p:spPr>
          <a:xfrm>
            <a:off x="3536308" y="218311"/>
            <a:ext cx="367408" cy="233119"/>
          </a:xfrm>
          <a:prstGeom prst="rect">
            <a:avLst/>
          </a:prstGeom>
          <a:noFill/>
        </p:spPr>
        <p:txBody>
          <a:bodyPr wrap="none" rtlCol="0">
            <a:spAutoFit/>
          </a:bodyPr>
          <a:lstStyle/>
          <a:p>
            <a:r>
              <a:rPr lang="en-US" sz="800" b="1" dirty="0" smtClean="0"/>
              <a:t>S-34</a:t>
            </a:r>
            <a:endParaRPr lang="en-US" sz="800" b="1" dirty="0"/>
          </a:p>
        </p:txBody>
      </p:sp>
      <p:sp>
        <p:nvSpPr>
          <p:cNvPr id="28" name="ZoneTexte 27"/>
          <p:cNvSpPr txBox="1"/>
          <p:nvPr/>
        </p:nvSpPr>
        <p:spPr>
          <a:xfrm>
            <a:off x="3674421" y="316223"/>
            <a:ext cx="877163" cy="233119"/>
          </a:xfrm>
          <a:prstGeom prst="rect">
            <a:avLst/>
          </a:prstGeom>
          <a:noFill/>
        </p:spPr>
        <p:txBody>
          <a:bodyPr wrap="none" rtlCol="0">
            <a:spAutoFit/>
          </a:bodyPr>
          <a:lstStyle/>
          <a:p>
            <a:r>
              <a:rPr lang="en-US" sz="800" i="1" dirty="0" smtClean="0"/>
              <a:t>Bioug05847-g02</a:t>
            </a:r>
            <a:endParaRPr lang="en-US" sz="800" i="1" dirty="0"/>
          </a:p>
        </p:txBody>
      </p:sp>
      <p:sp>
        <p:nvSpPr>
          <p:cNvPr id="29" name="ZoneTexte 28"/>
          <p:cNvSpPr txBox="1"/>
          <p:nvPr/>
        </p:nvSpPr>
        <p:spPr>
          <a:xfrm>
            <a:off x="3448996" y="422722"/>
            <a:ext cx="367408" cy="233119"/>
          </a:xfrm>
          <a:prstGeom prst="rect">
            <a:avLst/>
          </a:prstGeom>
          <a:noFill/>
        </p:spPr>
        <p:txBody>
          <a:bodyPr wrap="none" rtlCol="0">
            <a:spAutoFit/>
          </a:bodyPr>
          <a:lstStyle/>
          <a:p>
            <a:r>
              <a:rPr lang="en-US" sz="800" b="1" dirty="0" smtClean="0"/>
              <a:t>S-56</a:t>
            </a:r>
            <a:endParaRPr lang="en-US" sz="800" b="1" dirty="0"/>
          </a:p>
        </p:txBody>
      </p:sp>
      <p:sp>
        <p:nvSpPr>
          <p:cNvPr id="30" name="ZoneTexte 29"/>
          <p:cNvSpPr txBox="1"/>
          <p:nvPr/>
        </p:nvSpPr>
        <p:spPr>
          <a:xfrm>
            <a:off x="3687121" y="632287"/>
            <a:ext cx="367408" cy="233119"/>
          </a:xfrm>
          <a:prstGeom prst="rect">
            <a:avLst/>
          </a:prstGeom>
          <a:noFill/>
        </p:spPr>
        <p:txBody>
          <a:bodyPr wrap="none" rtlCol="0">
            <a:spAutoFit/>
          </a:bodyPr>
          <a:lstStyle/>
          <a:p>
            <a:r>
              <a:rPr lang="en-US" sz="800" b="1" dirty="0" smtClean="0"/>
              <a:t>S-32</a:t>
            </a:r>
            <a:endParaRPr lang="en-US" sz="800" b="1" dirty="0"/>
          </a:p>
        </p:txBody>
      </p:sp>
      <p:sp>
        <p:nvSpPr>
          <p:cNvPr id="31" name="ZoneTexte 30"/>
          <p:cNvSpPr txBox="1"/>
          <p:nvPr/>
        </p:nvSpPr>
        <p:spPr>
          <a:xfrm>
            <a:off x="4063359" y="1051415"/>
            <a:ext cx="923651" cy="233119"/>
          </a:xfrm>
          <a:prstGeom prst="rect">
            <a:avLst/>
          </a:prstGeom>
          <a:noFill/>
        </p:spPr>
        <p:txBody>
          <a:bodyPr wrap="none" rtlCol="0">
            <a:spAutoFit/>
          </a:bodyPr>
          <a:lstStyle/>
          <a:p>
            <a:r>
              <a:rPr lang="en-US" sz="800" i="1" dirty="0" smtClean="0"/>
              <a:t>CNC#HEM403453</a:t>
            </a:r>
            <a:endParaRPr lang="en-US" sz="800" i="1" dirty="0"/>
          </a:p>
        </p:txBody>
      </p:sp>
      <p:sp>
        <p:nvSpPr>
          <p:cNvPr id="32" name="ZoneTexte 31"/>
          <p:cNvSpPr txBox="1"/>
          <p:nvPr/>
        </p:nvSpPr>
        <p:spPr>
          <a:xfrm>
            <a:off x="4064946" y="1149847"/>
            <a:ext cx="923651" cy="233119"/>
          </a:xfrm>
          <a:prstGeom prst="rect">
            <a:avLst/>
          </a:prstGeom>
          <a:noFill/>
        </p:spPr>
        <p:txBody>
          <a:bodyPr wrap="none" rtlCol="0">
            <a:spAutoFit/>
          </a:bodyPr>
          <a:lstStyle/>
          <a:p>
            <a:r>
              <a:rPr lang="en-US" sz="800" i="1" dirty="0" smtClean="0"/>
              <a:t>CNC#HEM403434</a:t>
            </a:r>
            <a:endParaRPr lang="en-US" sz="800" i="1" dirty="0"/>
          </a:p>
        </p:txBody>
      </p:sp>
      <p:sp>
        <p:nvSpPr>
          <p:cNvPr id="33" name="ZoneTexte 32"/>
          <p:cNvSpPr txBox="1"/>
          <p:nvPr/>
        </p:nvSpPr>
        <p:spPr>
          <a:xfrm>
            <a:off x="4147496" y="1248279"/>
            <a:ext cx="923651" cy="233119"/>
          </a:xfrm>
          <a:prstGeom prst="rect">
            <a:avLst/>
          </a:prstGeom>
          <a:noFill/>
        </p:spPr>
        <p:txBody>
          <a:bodyPr wrap="none" rtlCol="0">
            <a:spAutoFit/>
          </a:bodyPr>
          <a:lstStyle/>
          <a:p>
            <a:r>
              <a:rPr lang="en-US" sz="800" i="1" dirty="0" smtClean="0"/>
              <a:t>CNC#HEM403435</a:t>
            </a:r>
            <a:endParaRPr lang="en-US" sz="800" i="1" dirty="0"/>
          </a:p>
        </p:txBody>
      </p:sp>
      <p:sp>
        <p:nvSpPr>
          <p:cNvPr id="34" name="ZoneTexte 33"/>
          <p:cNvSpPr txBox="1"/>
          <p:nvPr/>
        </p:nvSpPr>
        <p:spPr>
          <a:xfrm>
            <a:off x="4233221" y="1346710"/>
            <a:ext cx="970137" cy="215444"/>
          </a:xfrm>
          <a:prstGeom prst="rect">
            <a:avLst/>
          </a:prstGeom>
          <a:noFill/>
        </p:spPr>
        <p:txBody>
          <a:bodyPr wrap="none" rtlCol="0">
            <a:spAutoFit/>
          </a:bodyPr>
          <a:lstStyle/>
          <a:p>
            <a:r>
              <a:rPr lang="en-US" sz="800" i="1" dirty="0" smtClean="0"/>
              <a:t>CNC#HEM403476</a:t>
            </a:r>
            <a:r>
              <a:rPr lang="en-US" sz="800" i="1" baseline="30000" dirty="0" smtClean="0"/>
              <a:t>b</a:t>
            </a:r>
            <a:endParaRPr lang="en-US" sz="800" i="1" baseline="30000" dirty="0"/>
          </a:p>
        </p:txBody>
      </p:sp>
      <p:sp>
        <p:nvSpPr>
          <p:cNvPr id="35" name="ZoneTexte 34"/>
          <p:cNvSpPr txBox="1"/>
          <p:nvPr/>
        </p:nvSpPr>
        <p:spPr>
          <a:xfrm>
            <a:off x="3820471" y="1894826"/>
            <a:ext cx="912429" cy="233119"/>
          </a:xfrm>
          <a:prstGeom prst="rect">
            <a:avLst/>
          </a:prstGeom>
          <a:noFill/>
        </p:spPr>
        <p:txBody>
          <a:bodyPr wrap="none" rtlCol="0">
            <a:spAutoFit/>
          </a:bodyPr>
          <a:lstStyle/>
          <a:p>
            <a:r>
              <a:rPr lang="en-US" sz="800" b="1" dirty="0" smtClean="0"/>
              <a:t>S-22 </a:t>
            </a:r>
            <a:r>
              <a:rPr lang="en-US" sz="800" dirty="0" smtClean="0"/>
              <a:t>/</a:t>
            </a:r>
            <a:r>
              <a:rPr lang="en-US" sz="800" b="1" dirty="0" smtClean="0"/>
              <a:t> S-57 </a:t>
            </a:r>
            <a:r>
              <a:rPr lang="en-US" sz="800" dirty="0" smtClean="0"/>
              <a:t>/</a:t>
            </a:r>
            <a:r>
              <a:rPr lang="en-US" sz="800" b="1" dirty="0" smtClean="0"/>
              <a:t> S-66</a:t>
            </a:r>
            <a:endParaRPr lang="en-US" sz="800" b="1" dirty="0"/>
          </a:p>
        </p:txBody>
      </p:sp>
      <p:sp>
        <p:nvSpPr>
          <p:cNvPr id="36" name="ZoneTexte 35"/>
          <p:cNvSpPr txBox="1"/>
          <p:nvPr/>
        </p:nvSpPr>
        <p:spPr>
          <a:xfrm>
            <a:off x="4180834" y="2310519"/>
            <a:ext cx="367408" cy="233119"/>
          </a:xfrm>
          <a:prstGeom prst="rect">
            <a:avLst/>
          </a:prstGeom>
          <a:noFill/>
        </p:spPr>
        <p:txBody>
          <a:bodyPr wrap="none" rtlCol="0">
            <a:spAutoFit/>
          </a:bodyPr>
          <a:lstStyle/>
          <a:p>
            <a:r>
              <a:rPr lang="en-US" sz="800" b="1" dirty="0" smtClean="0"/>
              <a:t>S-65</a:t>
            </a:r>
            <a:endParaRPr lang="en-US" sz="800" b="1" dirty="0"/>
          </a:p>
        </p:txBody>
      </p:sp>
      <p:sp>
        <p:nvSpPr>
          <p:cNvPr id="37" name="ZoneTexte 36"/>
          <p:cNvSpPr txBox="1"/>
          <p:nvPr/>
        </p:nvSpPr>
        <p:spPr>
          <a:xfrm>
            <a:off x="3795071" y="2724494"/>
            <a:ext cx="338554" cy="233119"/>
          </a:xfrm>
          <a:prstGeom prst="rect">
            <a:avLst/>
          </a:prstGeom>
          <a:noFill/>
        </p:spPr>
        <p:txBody>
          <a:bodyPr wrap="none" rtlCol="0">
            <a:spAutoFit/>
          </a:bodyPr>
          <a:lstStyle/>
          <a:p>
            <a:r>
              <a:rPr lang="en-US" sz="800" b="1" dirty="0" smtClean="0"/>
              <a:t>117</a:t>
            </a:r>
            <a:endParaRPr lang="en-US" sz="800" b="1" dirty="0"/>
          </a:p>
        </p:txBody>
      </p:sp>
      <p:sp>
        <p:nvSpPr>
          <p:cNvPr id="38" name="ZoneTexte 37"/>
          <p:cNvSpPr txBox="1"/>
          <p:nvPr/>
        </p:nvSpPr>
        <p:spPr>
          <a:xfrm>
            <a:off x="3836346" y="3147058"/>
            <a:ext cx="970137" cy="215444"/>
          </a:xfrm>
          <a:prstGeom prst="rect">
            <a:avLst/>
          </a:prstGeom>
          <a:noFill/>
        </p:spPr>
        <p:txBody>
          <a:bodyPr wrap="none" rtlCol="0">
            <a:spAutoFit/>
          </a:bodyPr>
          <a:lstStyle/>
          <a:p>
            <a:r>
              <a:rPr lang="en-US" sz="800" i="1" dirty="0" smtClean="0"/>
              <a:t>CNC#HEM403450</a:t>
            </a:r>
            <a:r>
              <a:rPr lang="en-US" sz="800" i="1" baseline="30000" dirty="0" smtClean="0"/>
              <a:t>b</a:t>
            </a:r>
            <a:endParaRPr lang="en-US" sz="800" i="1" baseline="30000" dirty="0"/>
          </a:p>
        </p:txBody>
      </p:sp>
      <p:sp>
        <p:nvSpPr>
          <p:cNvPr id="39" name="ZoneTexte 38"/>
          <p:cNvSpPr txBox="1"/>
          <p:nvPr/>
        </p:nvSpPr>
        <p:spPr>
          <a:xfrm>
            <a:off x="3853810" y="3341944"/>
            <a:ext cx="367408" cy="233119"/>
          </a:xfrm>
          <a:prstGeom prst="rect">
            <a:avLst/>
          </a:prstGeom>
          <a:noFill/>
        </p:spPr>
        <p:txBody>
          <a:bodyPr wrap="none" rtlCol="0">
            <a:spAutoFit/>
          </a:bodyPr>
          <a:lstStyle/>
          <a:p>
            <a:r>
              <a:rPr lang="en-US" sz="800" b="1" dirty="0" smtClean="0"/>
              <a:t>S-24</a:t>
            </a:r>
            <a:endParaRPr lang="en-US" sz="800" b="1" dirty="0"/>
          </a:p>
        </p:txBody>
      </p:sp>
      <p:sp>
        <p:nvSpPr>
          <p:cNvPr id="40" name="ZoneTexte 39"/>
          <p:cNvSpPr txBox="1"/>
          <p:nvPr/>
        </p:nvSpPr>
        <p:spPr>
          <a:xfrm>
            <a:off x="3429946" y="3554944"/>
            <a:ext cx="898003" cy="233119"/>
          </a:xfrm>
          <a:prstGeom prst="rect">
            <a:avLst/>
          </a:prstGeom>
          <a:noFill/>
        </p:spPr>
        <p:txBody>
          <a:bodyPr wrap="none" rtlCol="0">
            <a:spAutoFit/>
          </a:bodyPr>
          <a:lstStyle/>
          <a:p>
            <a:r>
              <a:rPr lang="en-US" sz="800" i="1" dirty="0" smtClean="0"/>
              <a:t>10BBCHEM-0355</a:t>
            </a:r>
            <a:endParaRPr lang="en-US" sz="800" i="1" dirty="0"/>
          </a:p>
        </p:txBody>
      </p:sp>
      <p:sp>
        <p:nvSpPr>
          <p:cNvPr id="41" name="ZoneTexte 40"/>
          <p:cNvSpPr txBox="1"/>
          <p:nvPr/>
        </p:nvSpPr>
        <p:spPr>
          <a:xfrm>
            <a:off x="3529959" y="3659756"/>
            <a:ext cx="907621" cy="215444"/>
          </a:xfrm>
          <a:prstGeom prst="rect">
            <a:avLst/>
          </a:prstGeom>
          <a:noFill/>
        </p:spPr>
        <p:txBody>
          <a:bodyPr wrap="none" rtlCol="0">
            <a:spAutoFit/>
          </a:bodyPr>
          <a:lstStyle/>
          <a:p>
            <a:r>
              <a:rPr lang="en-US" sz="800" i="1" smtClean="0"/>
              <a:t>CHU05-HOM-038</a:t>
            </a:r>
            <a:endParaRPr lang="en-US" sz="800" i="1" dirty="0"/>
          </a:p>
        </p:txBody>
      </p:sp>
      <p:sp>
        <p:nvSpPr>
          <p:cNvPr id="42" name="ZoneTexte 41"/>
          <p:cNvSpPr txBox="1"/>
          <p:nvPr/>
        </p:nvSpPr>
        <p:spPr>
          <a:xfrm>
            <a:off x="3490271" y="3764568"/>
            <a:ext cx="914033" cy="233119"/>
          </a:xfrm>
          <a:prstGeom prst="rect">
            <a:avLst/>
          </a:prstGeom>
          <a:noFill/>
        </p:spPr>
        <p:txBody>
          <a:bodyPr wrap="none" rtlCol="0">
            <a:spAutoFit/>
          </a:bodyPr>
          <a:lstStyle/>
          <a:p>
            <a:r>
              <a:rPr lang="en-US" sz="800" i="1" dirty="0" smtClean="0"/>
              <a:t>CHU06-HOM-018</a:t>
            </a:r>
            <a:endParaRPr lang="en-US" sz="800" i="1" dirty="0"/>
          </a:p>
        </p:txBody>
      </p:sp>
      <p:sp>
        <p:nvSpPr>
          <p:cNvPr id="43" name="ZoneTexte 42"/>
          <p:cNvSpPr txBox="1"/>
          <p:nvPr/>
        </p:nvSpPr>
        <p:spPr>
          <a:xfrm>
            <a:off x="3431534" y="3869380"/>
            <a:ext cx="923651" cy="233119"/>
          </a:xfrm>
          <a:prstGeom prst="rect">
            <a:avLst/>
          </a:prstGeom>
          <a:noFill/>
        </p:spPr>
        <p:txBody>
          <a:bodyPr wrap="none" rtlCol="0">
            <a:spAutoFit/>
          </a:bodyPr>
          <a:lstStyle/>
          <a:p>
            <a:r>
              <a:rPr lang="en-US" sz="800" i="1" dirty="0" smtClean="0"/>
              <a:t>CNC#HEM403475</a:t>
            </a:r>
            <a:endParaRPr lang="en-US" sz="800" i="1" dirty="0"/>
          </a:p>
        </p:txBody>
      </p:sp>
      <p:sp>
        <p:nvSpPr>
          <p:cNvPr id="44" name="ZoneTexte 43"/>
          <p:cNvSpPr txBox="1"/>
          <p:nvPr/>
        </p:nvSpPr>
        <p:spPr>
          <a:xfrm>
            <a:off x="3352159" y="3974192"/>
            <a:ext cx="914033" cy="233119"/>
          </a:xfrm>
          <a:prstGeom prst="rect">
            <a:avLst/>
          </a:prstGeom>
          <a:noFill/>
        </p:spPr>
        <p:txBody>
          <a:bodyPr wrap="none" rtlCol="0">
            <a:spAutoFit/>
          </a:bodyPr>
          <a:lstStyle/>
          <a:p>
            <a:r>
              <a:rPr lang="en-US" sz="800" i="1" dirty="0" smtClean="0"/>
              <a:t>CHU05-HOM-045</a:t>
            </a:r>
            <a:endParaRPr lang="en-US" sz="800" i="1" dirty="0"/>
          </a:p>
        </p:txBody>
      </p:sp>
      <p:sp>
        <p:nvSpPr>
          <p:cNvPr id="45" name="ZoneTexte 44"/>
          <p:cNvSpPr txBox="1"/>
          <p:nvPr/>
        </p:nvSpPr>
        <p:spPr>
          <a:xfrm>
            <a:off x="3412484" y="4079004"/>
            <a:ext cx="914033" cy="233119"/>
          </a:xfrm>
          <a:prstGeom prst="rect">
            <a:avLst/>
          </a:prstGeom>
          <a:noFill/>
        </p:spPr>
        <p:txBody>
          <a:bodyPr wrap="none" rtlCol="0">
            <a:spAutoFit/>
          </a:bodyPr>
          <a:lstStyle/>
          <a:p>
            <a:r>
              <a:rPr lang="en-US" sz="800" i="1" dirty="0" smtClean="0"/>
              <a:t>CHU05-HOM-034</a:t>
            </a:r>
            <a:endParaRPr lang="en-US" sz="800" i="1" dirty="0"/>
          </a:p>
        </p:txBody>
      </p:sp>
      <p:sp>
        <p:nvSpPr>
          <p:cNvPr id="46" name="ZoneTexte 45"/>
          <p:cNvSpPr txBox="1"/>
          <p:nvPr/>
        </p:nvSpPr>
        <p:spPr>
          <a:xfrm>
            <a:off x="3585522" y="4183816"/>
            <a:ext cx="914033" cy="233119"/>
          </a:xfrm>
          <a:prstGeom prst="rect">
            <a:avLst/>
          </a:prstGeom>
          <a:noFill/>
        </p:spPr>
        <p:txBody>
          <a:bodyPr wrap="none" rtlCol="0">
            <a:spAutoFit/>
          </a:bodyPr>
          <a:lstStyle/>
          <a:p>
            <a:r>
              <a:rPr lang="en-US" sz="800" i="1" dirty="0" smtClean="0"/>
              <a:t>CHU05-HOM-042</a:t>
            </a:r>
            <a:endParaRPr lang="en-US" sz="800" i="1" dirty="0"/>
          </a:p>
        </p:txBody>
      </p:sp>
      <p:sp>
        <p:nvSpPr>
          <p:cNvPr id="47" name="ZoneTexte 46"/>
          <p:cNvSpPr txBox="1"/>
          <p:nvPr/>
        </p:nvSpPr>
        <p:spPr>
          <a:xfrm>
            <a:off x="3512497" y="4288628"/>
            <a:ext cx="535724" cy="233119"/>
          </a:xfrm>
          <a:prstGeom prst="rect">
            <a:avLst/>
          </a:prstGeom>
          <a:noFill/>
        </p:spPr>
        <p:txBody>
          <a:bodyPr wrap="none" rtlCol="0">
            <a:spAutoFit/>
          </a:bodyPr>
          <a:lstStyle/>
          <a:p>
            <a:r>
              <a:rPr lang="en-US" sz="800" i="1" dirty="0" smtClean="0"/>
              <a:t>SJCHS49</a:t>
            </a:r>
            <a:endParaRPr lang="en-US" sz="800" i="1" dirty="0"/>
          </a:p>
        </p:txBody>
      </p:sp>
      <p:sp>
        <p:nvSpPr>
          <p:cNvPr id="48" name="ZoneTexte 47"/>
          <p:cNvSpPr txBox="1"/>
          <p:nvPr/>
        </p:nvSpPr>
        <p:spPr>
          <a:xfrm>
            <a:off x="3455347" y="4388678"/>
            <a:ext cx="914033" cy="233119"/>
          </a:xfrm>
          <a:prstGeom prst="rect">
            <a:avLst/>
          </a:prstGeom>
          <a:noFill/>
        </p:spPr>
        <p:txBody>
          <a:bodyPr wrap="none" rtlCol="0">
            <a:spAutoFit/>
          </a:bodyPr>
          <a:lstStyle/>
          <a:p>
            <a:r>
              <a:rPr lang="en-US" sz="800" i="1" dirty="0" smtClean="0"/>
              <a:t>CHU05-HOM-035</a:t>
            </a:r>
            <a:endParaRPr lang="en-US" sz="800" i="1" dirty="0"/>
          </a:p>
        </p:txBody>
      </p:sp>
      <p:sp>
        <p:nvSpPr>
          <p:cNvPr id="49" name="ZoneTexte 48"/>
          <p:cNvSpPr txBox="1"/>
          <p:nvPr/>
        </p:nvSpPr>
        <p:spPr>
          <a:xfrm>
            <a:off x="3631561" y="4486351"/>
            <a:ext cx="914033" cy="233119"/>
          </a:xfrm>
          <a:prstGeom prst="rect">
            <a:avLst/>
          </a:prstGeom>
          <a:noFill/>
        </p:spPr>
        <p:txBody>
          <a:bodyPr wrap="none" rtlCol="0">
            <a:spAutoFit/>
          </a:bodyPr>
          <a:lstStyle/>
          <a:p>
            <a:r>
              <a:rPr lang="en-US" sz="800" i="1" dirty="0" smtClean="0"/>
              <a:t>CHU05-HOM-032</a:t>
            </a:r>
            <a:endParaRPr lang="en-US" sz="800" i="1" dirty="0"/>
          </a:p>
        </p:txBody>
      </p:sp>
      <p:sp>
        <p:nvSpPr>
          <p:cNvPr id="50" name="ZoneTexte 49"/>
          <p:cNvSpPr txBox="1"/>
          <p:nvPr/>
        </p:nvSpPr>
        <p:spPr>
          <a:xfrm>
            <a:off x="4237985" y="4817558"/>
            <a:ext cx="367408" cy="233119"/>
          </a:xfrm>
          <a:prstGeom prst="rect">
            <a:avLst/>
          </a:prstGeom>
          <a:noFill/>
        </p:spPr>
        <p:txBody>
          <a:bodyPr wrap="none" rtlCol="0">
            <a:spAutoFit/>
          </a:bodyPr>
          <a:lstStyle/>
          <a:p>
            <a:r>
              <a:rPr lang="en-US" sz="800" dirty="0" smtClean="0"/>
              <a:t>S-12</a:t>
            </a:r>
            <a:endParaRPr lang="en-US" sz="800" dirty="0"/>
          </a:p>
        </p:txBody>
      </p:sp>
      <p:sp>
        <p:nvSpPr>
          <p:cNvPr id="51" name="ZoneTexte 50"/>
          <p:cNvSpPr txBox="1"/>
          <p:nvPr/>
        </p:nvSpPr>
        <p:spPr>
          <a:xfrm>
            <a:off x="4291960" y="4924058"/>
            <a:ext cx="898003" cy="233119"/>
          </a:xfrm>
          <a:prstGeom prst="rect">
            <a:avLst/>
          </a:prstGeom>
          <a:noFill/>
        </p:spPr>
        <p:txBody>
          <a:bodyPr wrap="none" rtlCol="0">
            <a:spAutoFit/>
          </a:bodyPr>
          <a:lstStyle/>
          <a:p>
            <a:r>
              <a:rPr lang="en-US" sz="800" dirty="0" smtClean="0"/>
              <a:t>S-13 / </a:t>
            </a:r>
            <a:r>
              <a:rPr lang="en-US" sz="800" b="1" dirty="0" smtClean="0"/>
              <a:t>S-15</a:t>
            </a:r>
            <a:r>
              <a:rPr lang="en-US" sz="800" dirty="0" smtClean="0"/>
              <a:t> / </a:t>
            </a:r>
            <a:r>
              <a:rPr lang="en-US" sz="800" b="1" dirty="0" smtClean="0"/>
              <a:t>S-16</a:t>
            </a:r>
            <a:endParaRPr lang="en-US" sz="800" b="1" dirty="0"/>
          </a:p>
        </p:txBody>
      </p:sp>
      <p:sp>
        <p:nvSpPr>
          <p:cNvPr id="52" name="ZoneTexte 51"/>
          <p:cNvSpPr txBox="1"/>
          <p:nvPr/>
        </p:nvSpPr>
        <p:spPr>
          <a:xfrm>
            <a:off x="3966524" y="5119880"/>
            <a:ext cx="367408" cy="233119"/>
          </a:xfrm>
          <a:prstGeom prst="rect">
            <a:avLst/>
          </a:prstGeom>
          <a:noFill/>
        </p:spPr>
        <p:txBody>
          <a:bodyPr wrap="none" rtlCol="0">
            <a:spAutoFit/>
          </a:bodyPr>
          <a:lstStyle/>
          <a:p>
            <a:r>
              <a:rPr lang="en-US" sz="800" dirty="0" smtClean="0"/>
              <a:t>S-17</a:t>
            </a:r>
            <a:endParaRPr lang="en-US" sz="800" dirty="0"/>
          </a:p>
        </p:txBody>
      </p:sp>
      <p:sp>
        <p:nvSpPr>
          <p:cNvPr id="53" name="ZoneTexte 52"/>
          <p:cNvSpPr txBox="1"/>
          <p:nvPr/>
        </p:nvSpPr>
        <p:spPr>
          <a:xfrm>
            <a:off x="3910960" y="5348339"/>
            <a:ext cx="920445" cy="233119"/>
          </a:xfrm>
          <a:prstGeom prst="rect">
            <a:avLst/>
          </a:prstGeom>
          <a:noFill/>
        </p:spPr>
        <p:txBody>
          <a:bodyPr wrap="none" rtlCol="0">
            <a:spAutoFit/>
          </a:bodyPr>
          <a:lstStyle/>
          <a:p>
            <a:r>
              <a:rPr lang="en-US" sz="800" i="1" dirty="0" smtClean="0"/>
              <a:t>CHC#HEM403438</a:t>
            </a:r>
            <a:endParaRPr lang="en-US" sz="800" i="1" dirty="0"/>
          </a:p>
        </p:txBody>
      </p:sp>
      <p:sp>
        <p:nvSpPr>
          <p:cNvPr id="54" name="ZoneTexte 53"/>
          <p:cNvSpPr txBox="1"/>
          <p:nvPr/>
        </p:nvSpPr>
        <p:spPr>
          <a:xfrm>
            <a:off x="4141147" y="5449685"/>
            <a:ext cx="689612" cy="215444"/>
          </a:xfrm>
          <a:prstGeom prst="rect">
            <a:avLst/>
          </a:prstGeom>
          <a:noFill/>
        </p:spPr>
        <p:txBody>
          <a:bodyPr wrap="none" rtlCol="0">
            <a:spAutoFit/>
          </a:bodyPr>
          <a:lstStyle/>
          <a:p>
            <a:r>
              <a:rPr lang="en-US" sz="800" i="1" dirty="0" smtClean="0"/>
              <a:t>CHHEM-086</a:t>
            </a:r>
            <a:endParaRPr lang="en-US" sz="800" i="1" dirty="0"/>
          </a:p>
        </p:txBody>
      </p:sp>
      <p:sp>
        <p:nvSpPr>
          <p:cNvPr id="56" name="ZoneTexte 55"/>
          <p:cNvSpPr txBox="1"/>
          <p:nvPr/>
        </p:nvSpPr>
        <p:spPr>
          <a:xfrm>
            <a:off x="3770722" y="1992780"/>
            <a:ext cx="1680368" cy="215444"/>
          </a:xfrm>
          <a:prstGeom prst="rect">
            <a:avLst/>
          </a:prstGeom>
          <a:noFill/>
        </p:spPr>
        <p:txBody>
          <a:bodyPr wrap="square" rtlCol="0">
            <a:spAutoFit/>
          </a:bodyPr>
          <a:lstStyle/>
          <a:p>
            <a:r>
              <a:rPr lang="en-US" sz="800" b="1" dirty="0" smtClean="0"/>
              <a:t>33A</a:t>
            </a:r>
            <a:r>
              <a:rPr lang="en-US" sz="800" dirty="0" smtClean="0"/>
              <a:t> / 49 / </a:t>
            </a:r>
            <a:r>
              <a:rPr lang="en-US" sz="800" b="1" dirty="0" smtClean="0"/>
              <a:t>S-58</a:t>
            </a:r>
            <a:endParaRPr lang="en-US" sz="800" b="1" dirty="0"/>
          </a:p>
        </p:txBody>
      </p:sp>
      <p:sp>
        <p:nvSpPr>
          <p:cNvPr id="64" name="ZoneTexte 63"/>
          <p:cNvSpPr txBox="1"/>
          <p:nvPr/>
        </p:nvSpPr>
        <p:spPr>
          <a:xfrm>
            <a:off x="4996018" y="2679205"/>
            <a:ext cx="1908968" cy="338554"/>
          </a:xfrm>
          <a:prstGeom prst="rect">
            <a:avLst/>
          </a:prstGeom>
          <a:noFill/>
        </p:spPr>
        <p:txBody>
          <a:bodyPr wrap="square" rtlCol="0">
            <a:spAutoFit/>
          </a:bodyPr>
          <a:lstStyle/>
          <a:p>
            <a:r>
              <a:rPr lang="en-US" sz="800" b="1" dirty="0" smtClean="0"/>
              <a:t> S-61</a:t>
            </a:r>
            <a:r>
              <a:rPr lang="en-US" sz="800" dirty="0" smtClean="0"/>
              <a:t> / </a:t>
            </a:r>
            <a:r>
              <a:rPr lang="en-US" sz="800" b="1" dirty="0" smtClean="0"/>
              <a:t>34</a:t>
            </a:r>
            <a:r>
              <a:rPr lang="en-US" sz="800" b="1" baseline="30000" dirty="0" smtClean="0"/>
              <a:t>a</a:t>
            </a:r>
            <a:r>
              <a:rPr lang="en-US" sz="800" dirty="0" smtClean="0"/>
              <a:t> / </a:t>
            </a:r>
            <a:r>
              <a:rPr lang="en-US" sz="800" b="1" dirty="0" smtClean="0"/>
              <a:t>108</a:t>
            </a:r>
            <a:r>
              <a:rPr lang="en-US" sz="800" dirty="0" smtClean="0"/>
              <a:t> / </a:t>
            </a:r>
            <a:r>
              <a:rPr lang="en-US" sz="800" b="1" dirty="0" smtClean="0"/>
              <a:t>134</a:t>
            </a:r>
            <a:r>
              <a:rPr lang="en-US" sz="800" dirty="0" smtClean="0"/>
              <a:t>/ </a:t>
            </a:r>
            <a:r>
              <a:rPr lang="en-US" sz="800" b="1" dirty="0" smtClean="0"/>
              <a:t>189</a:t>
            </a:r>
            <a:r>
              <a:rPr lang="en-US" sz="800" dirty="0" smtClean="0"/>
              <a:t> / </a:t>
            </a:r>
            <a:r>
              <a:rPr lang="en-US" sz="800" b="1" dirty="0" smtClean="0"/>
              <a:t>190A</a:t>
            </a:r>
            <a:r>
              <a:rPr lang="en-US" sz="800" dirty="0" smtClean="0"/>
              <a:t> </a:t>
            </a:r>
          </a:p>
          <a:p>
            <a:r>
              <a:rPr lang="en-US" sz="800" dirty="0" smtClean="0"/>
              <a:t> </a:t>
            </a:r>
            <a:r>
              <a:rPr lang="en-US" sz="800" b="1" dirty="0" smtClean="0"/>
              <a:t>299</a:t>
            </a:r>
            <a:r>
              <a:rPr lang="en-US" sz="800" dirty="0" smtClean="0"/>
              <a:t> / </a:t>
            </a:r>
            <a:r>
              <a:rPr lang="en-US" sz="800" b="1" dirty="0" smtClean="0"/>
              <a:t>268 </a:t>
            </a:r>
            <a:r>
              <a:rPr lang="en-US" sz="800" dirty="0" smtClean="0"/>
              <a:t>/ </a:t>
            </a:r>
            <a:r>
              <a:rPr lang="en-US" sz="800" b="1" dirty="0" smtClean="0"/>
              <a:t>308</a:t>
            </a:r>
            <a:r>
              <a:rPr lang="en-US" sz="800" dirty="0" smtClean="0"/>
              <a:t> / </a:t>
            </a:r>
            <a:r>
              <a:rPr lang="en-US" sz="800" b="1" dirty="0" smtClean="0"/>
              <a:t>319</a:t>
            </a:r>
            <a:r>
              <a:rPr lang="en-US" sz="800" dirty="0" smtClean="0"/>
              <a:t> / </a:t>
            </a:r>
            <a:r>
              <a:rPr lang="en-US" sz="800" b="1" dirty="0" smtClean="0"/>
              <a:t>326</a:t>
            </a:r>
            <a:r>
              <a:rPr lang="en-US" sz="800" dirty="0" smtClean="0"/>
              <a:t> / 394 / </a:t>
            </a:r>
            <a:r>
              <a:rPr lang="en-US" sz="800" b="1" dirty="0" smtClean="0"/>
              <a:t>400</a:t>
            </a:r>
            <a:endParaRPr lang="en-US" sz="800" b="1" dirty="0"/>
          </a:p>
        </p:txBody>
      </p:sp>
      <p:cxnSp>
        <p:nvCxnSpPr>
          <p:cNvPr id="65" name="Connecteur droit 64"/>
          <p:cNvCxnSpPr/>
          <p:nvPr/>
        </p:nvCxnSpPr>
        <p:spPr>
          <a:xfrm>
            <a:off x="4063676" y="2842436"/>
            <a:ext cx="1002985"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6" name="Connecteur droit 65"/>
          <p:cNvCxnSpPr/>
          <p:nvPr/>
        </p:nvCxnSpPr>
        <p:spPr>
          <a:xfrm>
            <a:off x="5063803" y="2669803"/>
            <a:ext cx="0" cy="345266"/>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nvGrpSpPr>
          <p:cNvPr id="151" name="Groupe 150"/>
          <p:cNvGrpSpPr/>
          <p:nvPr/>
        </p:nvGrpSpPr>
        <p:grpSpPr>
          <a:xfrm>
            <a:off x="357191" y="5020759"/>
            <a:ext cx="842584" cy="218401"/>
            <a:chOff x="992191" y="5719259"/>
            <a:chExt cx="842584" cy="218401"/>
          </a:xfrm>
        </p:grpSpPr>
        <p:sp>
          <p:nvSpPr>
            <p:cNvPr id="72" name="ZoneTexte 71"/>
            <p:cNvSpPr txBox="1"/>
            <p:nvPr/>
          </p:nvSpPr>
          <p:spPr>
            <a:xfrm>
              <a:off x="1297341" y="5737844"/>
              <a:ext cx="319318" cy="199816"/>
            </a:xfrm>
            <a:prstGeom prst="rect">
              <a:avLst/>
            </a:prstGeom>
            <a:noFill/>
          </p:spPr>
          <p:txBody>
            <a:bodyPr wrap="none" rtlCol="0">
              <a:spAutoFit/>
            </a:bodyPr>
            <a:lstStyle/>
            <a:p>
              <a:r>
                <a:rPr lang="en-US" sz="600" dirty="0" smtClean="0"/>
                <a:t>0.02</a:t>
              </a:r>
              <a:endParaRPr lang="en-US" sz="600" dirty="0"/>
            </a:p>
          </p:txBody>
        </p:sp>
        <p:pic>
          <p:nvPicPr>
            <p:cNvPr id="136" name="Picture 2" descr="D:\usager\manu\Manu jacquot\Publications\article\vibrational psammotettix\arbre pour papier _31-07-15.branches.jpg"/>
            <p:cNvPicPr>
              <a:picLocks noChangeAspect="1" noChangeArrowheads="1"/>
            </p:cNvPicPr>
            <p:nvPr/>
          </p:nvPicPr>
          <p:blipFill>
            <a:blip r:embed="rId2" cstate="print"/>
            <a:srcRect l="42836" t="96921" r="42508" b="1878"/>
            <a:stretch>
              <a:fillRect/>
            </a:stretch>
          </p:blipFill>
          <p:spPr bwMode="auto">
            <a:xfrm>
              <a:off x="992191" y="5719259"/>
              <a:ext cx="842584" cy="68710"/>
            </a:xfrm>
            <a:prstGeom prst="rect">
              <a:avLst/>
            </a:prstGeom>
            <a:noFill/>
          </p:spPr>
        </p:pic>
      </p:grpSp>
      <p:grpSp>
        <p:nvGrpSpPr>
          <p:cNvPr id="150" name="Groupe 149"/>
          <p:cNvGrpSpPr/>
          <p:nvPr/>
        </p:nvGrpSpPr>
        <p:grpSpPr>
          <a:xfrm>
            <a:off x="2914651" y="154666"/>
            <a:ext cx="4457700" cy="5462650"/>
            <a:chOff x="3191753" y="243566"/>
            <a:chExt cx="4210050" cy="5462650"/>
          </a:xfrm>
        </p:grpSpPr>
        <p:cxnSp>
          <p:nvCxnSpPr>
            <p:cNvPr id="138" name="Connecteur droit 137"/>
            <p:cNvCxnSpPr/>
            <p:nvPr/>
          </p:nvCxnSpPr>
          <p:spPr>
            <a:xfrm>
              <a:off x="3191753" y="243566"/>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3" name="Connecteur droit 142"/>
            <p:cNvCxnSpPr/>
            <p:nvPr/>
          </p:nvCxnSpPr>
          <p:spPr>
            <a:xfrm>
              <a:off x="3191753" y="1081951"/>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4" name="Connecteur droit 143"/>
            <p:cNvCxnSpPr/>
            <p:nvPr/>
          </p:nvCxnSpPr>
          <p:spPr>
            <a:xfrm>
              <a:off x="3191753" y="1188829"/>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5" name="Connecteur droit 144"/>
            <p:cNvCxnSpPr/>
            <p:nvPr/>
          </p:nvCxnSpPr>
          <p:spPr>
            <a:xfrm>
              <a:off x="3191753" y="1606879"/>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6" name="Connecteur droit 145"/>
            <p:cNvCxnSpPr/>
            <p:nvPr/>
          </p:nvCxnSpPr>
          <p:spPr>
            <a:xfrm>
              <a:off x="3191753" y="3694553"/>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7" name="Connecteur droit 146"/>
            <p:cNvCxnSpPr/>
            <p:nvPr/>
          </p:nvCxnSpPr>
          <p:spPr>
            <a:xfrm>
              <a:off x="3191753" y="4751428"/>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8" name="Connecteur droit 147"/>
            <p:cNvCxnSpPr/>
            <p:nvPr/>
          </p:nvCxnSpPr>
          <p:spPr>
            <a:xfrm>
              <a:off x="3191753" y="5485376"/>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49" name="Connecteur droit 148"/>
            <p:cNvCxnSpPr/>
            <p:nvPr/>
          </p:nvCxnSpPr>
          <p:spPr>
            <a:xfrm>
              <a:off x="3191753" y="5706216"/>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84" name="Connecteur droit 183"/>
            <p:cNvCxnSpPr/>
            <p:nvPr/>
          </p:nvCxnSpPr>
          <p:spPr>
            <a:xfrm>
              <a:off x="3191753" y="1296779"/>
              <a:ext cx="4210050" cy="0"/>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grpSp>
      <p:cxnSp>
        <p:nvCxnSpPr>
          <p:cNvPr id="156" name="Connecteur droit 155"/>
          <p:cNvCxnSpPr/>
          <p:nvPr/>
        </p:nvCxnSpPr>
        <p:spPr>
          <a:xfrm>
            <a:off x="7477125" y="190500"/>
            <a:ext cx="0" cy="762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57" name="Connecteur droit 156"/>
          <p:cNvCxnSpPr/>
          <p:nvPr/>
        </p:nvCxnSpPr>
        <p:spPr>
          <a:xfrm>
            <a:off x="7477125" y="995135"/>
            <a:ext cx="0" cy="85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1" name="Connecteur droit 160"/>
          <p:cNvCxnSpPr/>
          <p:nvPr/>
        </p:nvCxnSpPr>
        <p:spPr>
          <a:xfrm>
            <a:off x="7477125" y="1562154"/>
            <a:ext cx="0" cy="2055813"/>
          </a:xfrm>
          <a:prstGeom prst="line">
            <a:avLst/>
          </a:prstGeom>
        </p:spPr>
        <p:style>
          <a:lnRef idx="1">
            <a:schemeClr val="accent1"/>
          </a:lnRef>
          <a:fillRef idx="0">
            <a:schemeClr val="accent1"/>
          </a:fillRef>
          <a:effectRef idx="0">
            <a:schemeClr val="accent1"/>
          </a:effectRef>
          <a:fontRef idx="minor">
            <a:schemeClr val="tx1"/>
          </a:fontRef>
        </p:style>
      </p:cxnSp>
      <p:cxnSp>
        <p:nvCxnSpPr>
          <p:cNvPr id="163" name="Connecteur droit 162"/>
          <p:cNvCxnSpPr/>
          <p:nvPr/>
        </p:nvCxnSpPr>
        <p:spPr>
          <a:xfrm>
            <a:off x="7477125" y="3631830"/>
            <a:ext cx="0" cy="1008062"/>
          </a:xfrm>
          <a:prstGeom prst="line">
            <a:avLst/>
          </a:prstGeom>
        </p:spPr>
        <p:style>
          <a:lnRef idx="1">
            <a:schemeClr val="accent1"/>
          </a:lnRef>
          <a:fillRef idx="0">
            <a:schemeClr val="accent1"/>
          </a:fillRef>
          <a:effectRef idx="0">
            <a:schemeClr val="accent1"/>
          </a:effectRef>
          <a:fontRef idx="minor">
            <a:schemeClr val="tx1"/>
          </a:fontRef>
        </p:style>
      </p:cxnSp>
      <p:cxnSp>
        <p:nvCxnSpPr>
          <p:cNvPr id="165" name="Connecteur droit 164"/>
          <p:cNvCxnSpPr/>
          <p:nvPr/>
        </p:nvCxnSpPr>
        <p:spPr>
          <a:xfrm>
            <a:off x="7477125" y="4701212"/>
            <a:ext cx="0" cy="688975"/>
          </a:xfrm>
          <a:prstGeom prst="line">
            <a:avLst/>
          </a:prstGeom>
        </p:spPr>
        <p:style>
          <a:lnRef idx="1">
            <a:schemeClr val="accent1"/>
          </a:lnRef>
          <a:fillRef idx="0">
            <a:schemeClr val="accent1"/>
          </a:fillRef>
          <a:effectRef idx="0">
            <a:schemeClr val="accent1"/>
          </a:effectRef>
          <a:fontRef idx="minor">
            <a:schemeClr val="tx1"/>
          </a:fontRef>
        </p:style>
      </p:cxnSp>
      <p:cxnSp>
        <p:nvCxnSpPr>
          <p:cNvPr id="168" name="Connecteur droit 167"/>
          <p:cNvCxnSpPr/>
          <p:nvPr/>
        </p:nvCxnSpPr>
        <p:spPr>
          <a:xfrm>
            <a:off x="7477125" y="5436573"/>
            <a:ext cx="0" cy="169863"/>
          </a:xfrm>
          <a:prstGeom prst="line">
            <a:avLst/>
          </a:prstGeom>
        </p:spPr>
        <p:style>
          <a:lnRef idx="1">
            <a:schemeClr val="accent1"/>
          </a:lnRef>
          <a:fillRef idx="0">
            <a:schemeClr val="accent1"/>
          </a:fillRef>
          <a:effectRef idx="0">
            <a:schemeClr val="accent1"/>
          </a:effectRef>
          <a:fontRef idx="minor">
            <a:schemeClr val="tx1"/>
          </a:fontRef>
        </p:style>
      </p:cxnSp>
      <p:sp>
        <p:nvSpPr>
          <p:cNvPr id="177" name="ZoneTexte 176"/>
          <p:cNvSpPr txBox="1"/>
          <p:nvPr/>
        </p:nvSpPr>
        <p:spPr>
          <a:xfrm>
            <a:off x="7406080" y="463778"/>
            <a:ext cx="975920" cy="215444"/>
          </a:xfrm>
          <a:prstGeom prst="rect">
            <a:avLst/>
          </a:prstGeom>
          <a:noFill/>
        </p:spPr>
        <p:txBody>
          <a:bodyPr wrap="square" rtlCol="0">
            <a:spAutoFit/>
          </a:bodyPr>
          <a:lstStyle/>
          <a:p>
            <a:pPr algn="ctr"/>
            <a:r>
              <a:rPr lang="en-US" sz="800" i="1" dirty="0" err="1" smtClean="0"/>
              <a:t>confinis</a:t>
            </a:r>
            <a:endParaRPr lang="en-US" sz="800" dirty="0"/>
          </a:p>
        </p:txBody>
      </p:sp>
      <p:sp>
        <p:nvSpPr>
          <p:cNvPr id="178" name="ZoneTexte 177"/>
          <p:cNvSpPr txBox="1"/>
          <p:nvPr/>
        </p:nvSpPr>
        <p:spPr>
          <a:xfrm>
            <a:off x="7493710" y="930275"/>
            <a:ext cx="800660" cy="215444"/>
          </a:xfrm>
          <a:prstGeom prst="rect">
            <a:avLst/>
          </a:prstGeom>
          <a:noFill/>
        </p:spPr>
        <p:txBody>
          <a:bodyPr wrap="square" rtlCol="0">
            <a:spAutoFit/>
          </a:bodyPr>
          <a:lstStyle/>
          <a:p>
            <a:pPr algn="ctr"/>
            <a:r>
              <a:rPr lang="en-US" sz="800" i="1" dirty="0" smtClean="0"/>
              <a:t>? (Group A)</a:t>
            </a:r>
            <a:endParaRPr lang="en-US" sz="800" dirty="0"/>
          </a:p>
        </p:txBody>
      </p:sp>
      <p:sp>
        <p:nvSpPr>
          <p:cNvPr id="179" name="ZoneTexte 178"/>
          <p:cNvSpPr txBox="1"/>
          <p:nvPr/>
        </p:nvSpPr>
        <p:spPr>
          <a:xfrm>
            <a:off x="7406080" y="1253162"/>
            <a:ext cx="975920" cy="215444"/>
          </a:xfrm>
          <a:prstGeom prst="rect">
            <a:avLst/>
          </a:prstGeom>
          <a:noFill/>
        </p:spPr>
        <p:txBody>
          <a:bodyPr wrap="square" rtlCol="0">
            <a:spAutoFit/>
          </a:bodyPr>
          <a:lstStyle/>
          <a:p>
            <a:pPr algn="ctr"/>
            <a:r>
              <a:rPr lang="en-US" sz="800" i="1" dirty="0" err="1" smtClean="0"/>
              <a:t>attenuens</a:t>
            </a:r>
            <a:endParaRPr lang="en-US" sz="800" dirty="0"/>
          </a:p>
        </p:txBody>
      </p:sp>
      <p:sp>
        <p:nvSpPr>
          <p:cNvPr id="180" name="ZoneTexte 179"/>
          <p:cNvSpPr txBox="1"/>
          <p:nvPr/>
        </p:nvSpPr>
        <p:spPr>
          <a:xfrm>
            <a:off x="7535620" y="2450534"/>
            <a:ext cx="716840" cy="338554"/>
          </a:xfrm>
          <a:prstGeom prst="rect">
            <a:avLst/>
          </a:prstGeom>
          <a:noFill/>
        </p:spPr>
        <p:txBody>
          <a:bodyPr wrap="square" rtlCol="0">
            <a:spAutoFit/>
          </a:bodyPr>
          <a:lstStyle/>
          <a:p>
            <a:pPr algn="ctr"/>
            <a:r>
              <a:rPr lang="en-US" sz="800" i="1" dirty="0" err="1" smtClean="0"/>
              <a:t>alienus</a:t>
            </a:r>
            <a:r>
              <a:rPr lang="en-US" sz="800" i="1" dirty="0" smtClean="0"/>
              <a:t> (group B)</a:t>
            </a:r>
            <a:endParaRPr lang="en-US" sz="800" dirty="0"/>
          </a:p>
        </p:txBody>
      </p:sp>
      <p:sp>
        <p:nvSpPr>
          <p:cNvPr id="181" name="ZoneTexte 180"/>
          <p:cNvSpPr txBox="1"/>
          <p:nvPr/>
        </p:nvSpPr>
        <p:spPr>
          <a:xfrm>
            <a:off x="7406080" y="4026922"/>
            <a:ext cx="975920" cy="215444"/>
          </a:xfrm>
          <a:prstGeom prst="rect">
            <a:avLst/>
          </a:prstGeom>
          <a:noFill/>
        </p:spPr>
        <p:txBody>
          <a:bodyPr wrap="square" rtlCol="0">
            <a:spAutoFit/>
          </a:bodyPr>
          <a:lstStyle/>
          <a:p>
            <a:pPr algn="ctr"/>
            <a:r>
              <a:rPr lang="en-US" sz="800" i="1" dirty="0" err="1" smtClean="0"/>
              <a:t>lividellus</a:t>
            </a:r>
            <a:endParaRPr lang="en-US" sz="800" dirty="0"/>
          </a:p>
        </p:txBody>
      </p:sp>
      <p:sp>
        <p:nvSpPr>
          <p:cNvPr id="182" name="ZoneTexte 181"/>
          <p:cNvSpPr txBox="1"/>
          <p:nvPr/>
        </p:nvSpPr>
        <p:spPr>
          <a:xfrm>
            <a:off x="7509712" y="4929415"/>
            <a:ext cx="768656" cy="338554"/>
          </a:xfrm>
          <a:prstGeom prst="rect">
            <a:avLst/>
          </a:prstGeom>
          <a:noFill/>
        </p:spPr>
        <p:txBody>
          <a:bodyPr wrap="square" rtlCol="0">
            <a:spAutoFit/>
          </a:bodyPr>
          <a:lstStyle/>
          <a:p>
            <a:pPr algn="ctr"/>
            <a:r>
              <a:rPr lang="en-US" sz="800" i="1" dirty="0" err="1" smtClean="0"/>
              <a:t>helvolus</a:t>
            </a:r>
            <a:r>
              <a:rPr lang="en-US" sz="800" i="1" dirty="0" smtClean="0"/>
              <a:t> (group C)</a:t>
            </a:r>
            <a:endParaRPr lang="en-US" sz="800" dirty="0"/>
          </a:p>
        </p:txBody>
      </p:sp>
      <p:sp>
        <p:nvSpPr>
          <p:cNvPr id="183" name="ZoneTexte 182"/>
          <p:cNvSpPr txBox="1"/>
          <p:nvPr/>
        </p:nvSpPr>
        <p:spPr>
          <a:xfrm>
            <a:off x="7406080" y="5335270"/>
            <a:ext cx="975920" cy="338554"/>
          </a:xfrm>
          <a:prstGeom prst="rect">
            <a:avLst/>
          </a:prstGeom>
          <a:noFill/>
        </p:spPr>
        <p:txBody>
          <a:bodyPr wrap="square" rtlCol="0">
            <a:spAutoFit/>
          </a:bodyPr>
          <a:lstStyle/>
          <a:p>
            <a:pPr algn="ctr"/>
            <a:r>
              <a:rPr lang="en-US" sz="800" i="1" dirty="0" err="1" smtClean="0"/>
              <a:t>beirnei</a:t>
            </a:r>
            <a:r>
              <a:rPr lang="en-US" sz="800" i="1" dirty="0" smtClean="0"/>
              <a:t> / </a:t>
            </a:r>
            <a:r>
              <a:rPr lang="en-US" sz="800" i="1" dirty="0" err="1" smtClean="0"/>
              <a:t>lapponicus</a:t>
            </a:r>
            <a:endParaRPr lang="en-US" sz="800" dirty="0"/>
          </a:p>
        </p:txBody>
      </p:sp>
      <p:cxnSp>
        <p:nvCxnSpPr>
          <p:cNvPr id="185" name="Connecteur droit 184"/>
          <p:cNvCxnSpPr/>
          <p:nvPr/>
        </p:nvCxnSpPr>
        <p:spPr>
          <a:xfrm>
            <a:off x="7477125" y="1135519"/>
            <a:ext cx="0" cy="85725"/>
          </a:xfrm>
          <a:prstGeom prst="line">
            <a:avLst/>
          </a:prstGeom>
        </p:spPr>
        <p:style>
          <a:lnRef idx="1">
            <a:schemeClr val="accent1"/>
          </a:lnRef>
          <a:fillRef idx="0">
            <a:schemeClr val="accent1"/>
          </a:fillRef>
          <a:effectRef idx="0">
            <a:schemeClr val="accent1"/>
          </a:effectRef>
          <a:fontRef idx="minor">
            <a:schemeClr val="tx1"/>
          </a:fontRef>
        </p:style>
      </p:cxnSp>
      <p:cxnSp>
        <p:nvCxnSpPr>
          <p:cNvPr id="186" name="Connecteur droit 185"/>
          <p:cNvCxnSpPr/>
          <p:nvPr/>
        </p:nvCxnSpPr>
        <p:spPr>
          <a:xfrm>
            <a:off x="7477125" y="1227534"/>
            <a:ext cx="0" cy="283369"/>
          </a:xfrm>
          <a:prstGeom prst="line">
            <a:avLst/>
          </a:prstGeom>
        </p:spPr>
        <p:style>
          <a:lnRef idx="1">
            <a:schemeClr val="accent1"/>
          </a:lnRef>
          <a:fillRef idx="0">
            <a:schemeClr val="accent1"/>
          </a:fillRef>
          <a:effectRef idx="0">
            <a:schemeClr val="accent1"/>
          </a:effectRef>
          <a:fontRef idx="minor">
            <a:schemeClr val="tx1"/>
          </a:fontRef>
        </p:style>
      </p:cxnSp>
      <p:sp>
        <p:nvSpPr>
          <p:cNvPr id="188" name="ZoneTexte 187"/>
          <p:cNvSpPr txBox="1"/>
          <p:nvPr/>
        </p:nvSpPr>
        <p:spPr>
          <a:xfrm>
            <a:off x="7406080" y="1053306"/>
            <a:ext cx="975920" cy="215444"/>
          </a:xfrm>
          <a:prstGeom prst="rect">
            <a:avLst/>
          </a:prstGeom>
          <a:noFill/>
        </p:spPr>
        <p:txBody>
          <a:bodyPr wrap="square" rtlCol="0">
            <a:spAutoFit/>
          </a:bodyPr>
          <a:lstStyle/>
          <a:p>
            <a:pPr algn="ctr"/>
            <a:r>
              <a:rPr lang="en-US" sz="800" i="1" dirty="0" err="1" smtClean="0"/>
              <a:t>dentatus</a:t>
            </a:r>
            <a:endParaRPr lang="en-US" sz="800" dirty="0"/>
          </a:p>
        </p:txBody>
      </p:sp>
      <p:sp>
        <p:nvSpPr>
          <p:cNvPr id="93" name="ZoneTexte 92"/>
          <p:cNvSpPr txBox="1"/>
          <p:nvPr/>
        </p:nvSpPr>
        <p:spPr>
          <a:xfrm>
            <a:off x="4995853" y="3573596"/>
            <a:ext cx="2319347" cy="461665"/>
          </a:xfrm>
          <a:prstGeom prst="rect">
            <a:avLst/>
          </a:prstGeom>
          <a:noFill/>
        </p:spPr>
        <p:txBody>
          <a:bodyPr wrap="square" rtlCol="0">
            <a:spAutoFit/>
          </a:bodyPr>
          <a:lstStyle/>
          <a:p>
            <a:r>
              <a:rPr lang="en-US" sz="800" i="1" dirty="0" smtClean="0"/>
              <a:t>10BBCHEM-0505 / 10BBCHEM-758 / CHU05-HOM-028 / CHU05-HOM-029/ CHU05-HOM-031 / CHU05-HOM-033 / CHU05-HOM-036 / CHU05-HOM-041</a:t>
            </a:r>
            <a:endParaRPr lang="en-US" sz="800" i="1" dirty="0"/>
          </a:p>
        </p:txBody>
      </p:sp>
      <p:cxnSp>
        <p:nvCxnSpPr>
          <p:cNvPr id="94" name="Connecteur droit 93"/>
          <p:cNvCxnSpPr/>
          <p:nvPr/>
        </p:nvCxnSpPr>
        <p:spPr>
          <a:xfrm>
            <a:off x="4238625" y="3656823"/>
            <a:ext cx="828036" cy="0"/>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95" name="Connecteur droit 94"/>
          <p:cNvCxnSpPr/>
          <p:nvPr/>
        </p:nvCxnSpPr>
        <p:spPr>
          <a:xfrm>
            <a:off x="5063803" y="3631830"/>
            <a:ext cx="0" cy="345266"/>
          </a:xfrm>
          <a:prstGeom prst="line">
            <a:avLst/>
          </a:prstGeom>
          <a:ln w="63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97" name="ZoneTexte 96"/>
          <p:cNvSpPr txBox="1"/>
          <p:nvPr/>
        </p:nvSpPr>
        <p:spPr>
          <a:xfrm>
            <a:off x="222250" y="901700"/>
            <a:ext cx="280846" cy="169277"/>
          </a:xfrm>
          <a:prstGeom prst="rect">
            <a:avLst/>
          </a:prstGeom>
          <a:noFill/>
        </p:spPr>
        <p:txBody>
          <a:bodyPr wrap="none" rtlCol="0">
            <a:spAutoFit/>
          </a:bodyPr>
          <a:lstStyle/>
          <a:p>
            <a:r>
              <a:rPr lang="fr-FR" sz="500" b="1" dirty="0" smtClean="0"/>
              <a:t>100</a:t>
            </a:r>
            <a:endParaRPr lang="fr-FR" sz="500" b="1" dirty="0"/>
          </a:p>
        </p:txBody>
      </p:sp>
      <p:sp>
        <p:nvSpPr>
          <p:cNvPr id="98" name="ZoneTexte 97"/>
          <p:cNvSpPr txBox="1"/>
          <p:nvPr/>
        </p:nvSpPr>
        <p:spPr>
          <a:xfrm>
            <a:off x="3117850" y="342900"/>
            <a:ext cx="280846" cy="169277"/>
          </a:xfrm>
          <a:prstGeom prst="rect">
            <a:avLst/>
          </a:prstGeom>
          <a:noFill/>
        </p:spPr>
        <p:txBody>
          <a:bodyPr wrap="none" rtlCol="0">
            <a:spAutoFit/>
          </a:bodyPr>
          <a:lstStyle/>
          <a:p>
            <a:r>
              <a:rPr lang="fr-FR" sz="500" b="1" dirty="0" smtClean="0"/>
              <a:t>100</a:t>
            </a:r>
            <a:endParaRPr lang="fr-FR" sz="500" b="1" dirty="0"/>
          </a:p>
        </p:txBody>
      </p:sp>
      <p:sp>
        <p:nvSpPr>
          <p:cNvPr id="101" name="ZoneTexte 100"/>
          <p:cNvSpPr txBox="1"/>
          <p:nvPr/>
        </p:nvSpPr>
        <p:spPr>
          <a:xfrm>
            <a:off x="3465508" y="685801"/>
            <a:ext cx="298480" cy="169277"/>
          </a:xfrm>
          <a:prstGeom prst="rect">
            <a:avLst/>
          </a:prstGeom>
          <a:noFill/>
        </p:spPr>
        <p:txBody>
          <a:bodyPr wrap="none" rtlCol="0">
            <a:spAutoFit/>
          </a:bodyPr>
          <a:lstStyle/>
          <a:p>
            <a:r>
              <a:rPr lang="fr-FR" sz="500" b="1" dirty="0" smtClean="0"/>
              <a:t>74.4</a:t>
            </a:r>
            <a:endParaRPr lang="fr-FR" sz="500" b="1" dirty="0"/>
          </a:p>
        </p:txBody>
      </p:sp>
      <p:sp>
        <p:nvSpPr>
          <p:cNvPr id="102" name="ZoneTexte 101"/>
          <p:cNvSpPr txBox="1"/>
          <p:nvPr/>
        </p:nvSpPr>
        <p:spPr>
          <a:xfrm>
            <a:off x="3508368" y="838200"/>
            <a:ext cx="298480" cy="169277"/>
          </a:xfrm>
          <a:prstGeom prst="rect">
            <a:avLst/>
          </a:prstGeom>
          <a:noFill/>
        </p:spPr>
        <p:txBody>
          <a:bodyPr wrap="none" rtlCol="0">
            <a:spAutoFit/>
          </a:bodyPr>
          <a:lstStyle/>
          <a:p>
            <a:r>
              <a:rPr lang="fr-FR" sz="500" b="1" dirty="0" smtClean="0"/>
              <a:t>56.8</a:t>
            </a:r>
            <a:endParaRPr lang="fr-FR" sz="500" b="1" dirty="0"/>
          </a:p>
        </p:txBody>
      </p:sp>
      <p:sp>
        <p:nvSpPr>
          <p:cNvPr id="105" name="ZoneTexte 104"/>
          <p:cNvSpPr txBox="1"/>
          <p:nvPr/>
        </p:nvSpPr>
        <p:spPr>
          <a:xfrm>
            <a:off x="3284535" y="454821"/>
            <a:ext cx="248786" cy="169277"/>
          </a:xfrm>
          <a:prstGeom prst="rect">
            <a:avLst/>
          </a:prstGeom>
          <a:noFill/>
        </p:spPr>
        <p:txBody>
          <a:bodyPr wrap="none" rtlCol="0">
            <a:spAutoFit/>
          </a:bodyPr>
          <a:lstStyle/>
          <a:p>
            <a:r>
              <a:rPr lang="fr-FR" sz="500" b="1" dirty="0" smtClean="0"/>
              <a:t>84</a:t>
            </a:r>
            <a:endParaRPr lang="fr-FR" sz="500" b="1" dirty="0"/>
          </a:p>
        </p:txBody>
      </p:sp>
      <p:sp>
        <p:nvSpPr>
          <p:cNvPr id="106" name="ZoneTexte 105"/>
          <p:cNvSpPr txBox="1"/>
          <p:nvPr/>
        </p:nvSpPr>
        <p:spPr>
          <a:xfrm>
            <a:off x="3898897" y="1212057"/>
            <a:ext cx="280846" cy="169277"/>
          </a:xfrm>
          <a:prstGeom prst="rect">
            <a:avLst/>
          </a:prstGeom>
          <a:noFill/>
        </p:spPr>
        <p:txBody>
          <a:bodyPr wrap="none" rtlCol="0">
            <a:spAutoFit/>
          </a:bodyPr>
          <a:lstStyle/>
          <a:p>
            <a:r>
              <a:rPr lang="fr-FR" sz="500" b="1" dirty="0" smtClean="0"/>
              <a:t>100</a:t>
            </a:r>
            <a:endParaRPr lang="fr-FR" sz="500" b="1" dirty="0"/>
          </a:p>
        </p:txBody>
      </p:sp>
      <p:sp>
        <p:nvSpPr>
          <p:cNvPr id="107" name="ZoneTexte 106"/>
          <p:cNvSpPr txBox="1"/>
          <p:nvPr/>
        </p:nvSpPr>
        <p:spPr>
          <a:xfrm>
            <a:off x="3979860" y="1369219"/>
            <a:ext cx="298480" cy="169277"/>
          </a:xfrm>
          <a:prstGeom prst="rect">
            <a:avLst/>
          </a:prstGeom>
          <a:noFill/>
        </p:spPr>
        <p:txBody>
          <a:bodyPr wrap="none" rtlCol="0">
            <a:spAutoFit/>
          </a:bodyPr>
          <a:lstStyle/>
          <a:p>
            <a:r>
              <a:rPr lang="fr-FR" sz="500" b="1" dirty="0" smtClean="0"/>
              <a:t>65.1</a:t>
            </a:r>
            <a:endParaRPr lang="fr-FR" sz="500" b="1" dirty="0"/>
          </a:p>
        </p:txBody>
      </p:sp>
      <p:sp>
        <p:nvSpPr>
          <p:cNvPr id="108" name="ZoneTexte 107"/>
          <p:cNvSpPr txBox="1"/>
          <p:nvPr/>
        </p:nvSpPr>
        <p:spPr>
          <a:xfrm>
            <a:off x="1517649" y="1983582"/>
            <a:ext cx="298480" cy="169277"/>
          </a:xfrm>
          <a:prstGeom prst="rect">
            <a:avLst/>
          </a:prstGeom>
          <a:noFill/>
        </p:spPr>
        <p:txBody>
          <a:bodyPr wrap="none" rtlCol="0">
            <a:spAutoFit/>
          </a:bodyPr>
          <a:lstStyle/>
          <a:p>
            <a:r>
              <a:rPr lang="fr-FR" sz="500" b="1" dirty="0" smtClean="0"/>
              <a:t>66.5</a:t>
            </a:r>
            <a:endParaRPr lang="fr-FR" sz="500" b="1" dirty="0"/>
          </a:p>
        </p:txBody>
      </p:sp>
      <p:sp>
        <p:nvSpPr>
          <p:cNvPr id="109" name="ZoneTexte 108"/>
          <p:cNvSpPr txBox="1"/>
          <p:nvPr/>
        </p:nvSpPr>
        <p:spPr>
          <a:xfrm>
            <a:off x="1027109" y="1450182"/>
            <a:ext cx="298480" cy="169277"/>
          </a:xfrm>
          <a:prstGeom prst="rect">
            <a:avLst/>
          </a:prstGeom>
          <a:noFill/>
        </p:spPr>
        <p:txBody>
          <a:bodyPr wrap="none" rtlCol="0">
            <a:spAutoFit/>
          </a:bodyPr>
          <a:lstStyle/>
          <a:p>
            <a:r>
              <a:rPr lang="fr-FR" sz="500" b="1" dirty="0" smtClean="0"/>
              <a:t>73.2</a:t>
            </a:r>
            <a:endParaRPr lang="fr-FR" sz="500" b="1" dirty="0"/>
          </a:p>
        </p:txBody>
      </p:sp>
      <p:sp>
        <p:nvSpPr>
          <p:cNvPr id="110" name="ZoneTexte 109"/>
          <p:cNvSpPr txBox="1"/>
          <p:nvPr/>
        </p:nvSpPr>
        <p:spPr>
          <a:xfrm>
            <a:off x="3420261" y="2174083"/>
            <a:ext cx="280846" cy="169277"/>
          </a:xfrm>
          <a:prstGeom prst="rect">
            <a:avLst/>
          </a:prstGeom>
          <a:noFill/>
        </p:spPr>
        <p:txBody>
          <a:bodyPr wrap="none" rtlCol="0">
            <a:spAutoFit/>
          </a:bodyPr>
          <a:lstStyle/>
          <a:p>
            <a:r>
              <a:rPr lang="fr-FR" sz="500" b="1" dirty="0" smtClean="0"/>
              <a:t>100</a:t>
            </a:r>
            <a:endParaRPr lang="fr-FR" sz="500" b="1" dirty="0"/>
          </a:p>
        </p:txBody>
      </p:sp>
      <p:sp>
        <p:nvSpPr>
          <p:cNvPr id="111" name="ZoneTexte 110"/>
          <p:cNvSpPr txBox="1"/>
          <p:nvPr/>
        </p:nvSpPr>
        <p:spPr>
          <a:xfrm>
            <a:off x="3994142" y="2338391"/>
            <a:ext cx="298480" cy="169277"/>
          </a:xfrm>
          <a:prstGeom prst="rect">
            <a:avLst/>
          </a:prstGeom>
          <a:noFill/>
        </p:spPr>
        <p:txBody>
          <a:bodyPr wrap="none" rtlCol="0">
            <a:spAutoFit/>
          </a:bodyPr>
          <a:lstStyle/>
          <a:p>
            <a:r>
              <a:rPr lang="fr-FR" sz="500" b="1" dirty="0" smtClean="0"/>
              <a:t>92.6</a:t>
            </a:r>
            <a:endParaRPr lang="fr-FR" sz="500" b="1" dirty="0"/>
          </a:p>
        </p:txBody>
      </p:sp>
      <p:sp>
        <p:nvSpPr>
          <p:cNvPr id="112" name="ZoneTexte 111"/>
          <p:cNvSpPr txBox="1"/>
          <p:nvPr/>
        </p:nvSpPr>
        <p:spPr>
          <a:xfrm>
            <a:off x="3777445" y="2445547"/>
            <a:ext cx="298480" cy="169277"/>
          </a:xfrm>
          <a:prstGeom prst="rect">
            <a:avLst/>
          </a:prstGeom>
          <a:noFill/>
        </p:spPr>
        <p:txBody>
          <a:bodyPr wrap="none" rtlCol="0">
            <a:spAutoFit/>
          </a:bodyPr>
          <a:lstStyle/>
          <a:p>
            <a:r>
              <a:rPr lang="fr-FR" sz="500" b="1" dirty="0" smtClean="0"/>
              <a:t>77.6</a:t>
            </a:r>
            <a:endParaRPr lang="fr-FR" sz="500" b="1" dirty="0"/>
          </a:p>
        </p:txBody>
      </p:sp>
      <p:sp>
        <p:nvSpPr>
          <p:cNvPr id="113" name="ZoneTexte 112"/>
          <p:cNvSpPr txBox="1"/>
          <p:nvPr/>
        </p:nvSpPr>
        <p:spPr>
          <a:xfrm>
            <a:off x="3784589" y="2600328"/>
            <a:ext cx="298480" cy="169277"/>
          </a:xfrm>
          <a:prstGeom prst="rect">
            <a:avLst/>
          </a:prstGeom>
          <a:noFill/>
        </p:spPr>
        <p:txBody>
          <a:bodyPr wrap="none" rtlCol="0">
            <a:spAutoFit/>
          </a:bodyPr>
          <a:lstStyle/>
          <a:p>
            <a:r>
              <a:rPr lang="fr-FR" sz="500" b="1" dirty="0" smtClean="0"/>
              <a:t>56.4</a:t>
            </a:r>
            <a:endParaRPr lang="fr-FR" sz="500" b="1" dirty="0"/>
          </a:p>
        </p:txBody>
      </p:sp>
      <p:sp>
        <p:nvSpPr>
          <p:cNvPr id="114" name="ZoneTexte 113"/>
          <p:cNvSpPr txBox="1"/>
          <p:nvPr/>
        </p:nvSpPr>
        <p:spPr>
          <a:xfrm>
            <a:off x="3625045" y="2781304"/>
            <a:ext cx="298480" cy="169277"/>
          </a:xfrm>
          <a:prstGeom prst="rect">
            <a:avLst/>
          </a:prstGeom>
          <a:noFill/>
        </p:spPr>
        <p:txBody>
          <a:bodyPr wrap="none" rtlCol="0">
            <a:spAutoFit/>
          </a:bodyPr>
          <a:lstStyle/>
          <a:p>
            <a:r>
              <a:rPr lang="fr-FR" sz="500" b="1" dirty="0" smtClean="0"/>
              <a:t>75.7</a:t>
            </a:r>
            <a:endParaRPr lang="fr-FR" sz="500" b="1" dirty="0"/>
          </a:p>
        </p:txBody>
      </p:sp>
      <p:sp>
        <p:nvSpPr>
          <p:cNvPr id="115" name="ZoneTexte 114"/>
          <p:cNvSpPr txBox="1"/>
          <p:nvPr/>
        </p:nvSpPr>
        <p:spPr>
          <a:xfrm>
            <a:off x="3632196" y="2912276"/>
            <a:ext cx="298480" cy="169277"/>
          </a:xfrm>
          <a:prstGeom prst="rect">
            <a:avLst/>
          </a:prstGeom>
          <a:noFill/>
        </p:spPr>
        <p:txBody>
          <a:bodyPr wrap="none" rtlCol="0">
            <a:spAutoFit/>
          </a:bodyPr>
          <a:lstStyle/>
          <a:p>
            <a:r>
              <a:rPr lang="fr-FR" sz="500" b="1" dirty="0" smtClean="0"/>
              <a:t>68.9</a:t>
            </a:r>
            <a:endParaRPr lang="fr-FR" sz="500" b="1" dirty="0"/>
          </a:p>
        </p:txBody>
      </p:sp>
      <p:sp>
        <p:nvSpPr>
          <p:cNvPr id="116" name="ZoneTexte 115"/>
          <p:cNvSpPr txBox="1"/>
          <p:nvPr/>
        </p:nvSpPr>
        <p:spPr>
          <a:xfrm>
            <a:off x="3715534" y="3071822"/>
            <a:ext cx="248786" cy="169277"/>
          </a:xfrm>
          <a:prstGeom prst="rect">
            <a:avLst/>
          </a:prstGeom>
          <a:noFill/>
        </p:spPr>
        <p:txBody>
          <a:bodyPr wrap="none" rtlCol="0">
            <a:spAutoFit/>
          </a:bodyPr>
          <a:lstStyle/>
          <a:p>
            <a:r>
              <a:rPr lang="fr-FR" sz="500" b="1" dirty="0" smtClean="0"/>
              <a:t>58</a:t>
            </a:r>
            <a:endParaRPr lang="fr-FR" sz="500" b="1" dirty="0"/>
          </a:p>
        </p:txBody>
      </p:sp>
      <p:sp>
        <p:nvSpPr>
          <p:cNvPr id="117" name="ZoneTexte 116"/>
          <p:cNvSpPr txBox="1"/>
          <p:nvPr/>
        </p:nvSpPr>
        <p:spPr>
          <a:xfrm>
            <a:off x="3641714" y="3305185"/>
            <a:ext cx="298480" cy="169277"/>
          </a:xfrm>
          <a:prstGeom prst="rect">
            <a:avLst/>
          </a:prstGeom>
          <a:noFill/>
        </p:spPr>
        <p:txBody>
          <a:bodyPr wrap="none" rtlCol="0">
            <a:spAutoFit/>
          </a:bodyPr>
          <a:lstStyle/>
          <a:p>
            <a:r>
              <a:rPr lang="fr-FR" sz="500" b="1" dirty="0" smtClean="0"/>
              <a:t>86.3</a:t>
            </a:r>
            <a:endParaRPr lang="fr-FR" sz="500" b="1" dirty="0"/>
          </a:p>
        </p:txBody>
      </p:sp>
      <p:sp>
        <p:nvSpPr>
          <p:cNvPr id="118" name="ZoneTexte 117"/>
          <p:cNvSpPr txBox="1"/>
          <p:nvPr/>
        </p:nvSpPr>
        <p:spPr>
          <a:xfrm>
            <a:off x="3684576" y="3459965"/>
            <a:ext cx="298480" cy="169277"/>
          </a:xfrm>
          <a:prstGeom prst="rect">
            <a:avLst/>
          </a:prstGeom>
          <a:noFill/>
        </p:spPr>
        <p:txBody>
          <a:bodyPr wrap="none" rtlCol="0">
            <a:spAutoFit/>
          </a:bodyPr>
          <a:lstStyle/>
          <a:p>
            <a:r>
              <a:rPr lang="fr-FR" sz="500" b="1" dirty="0" smtClean="0"/>
              <a:t>54.4</a:t>
            </a:r>
            <a:endParaRPr lang="fr-FR" sz="500" b="1" dirty="0"/>
          </a:p>
        </p:txBody>
      </p:sp>
      <p:sp>
        <p:nvSpPr>
          <p:cNvPr id="119" name="ZoneTexte 118"/>
          <p:cNvSpPr txBox="1"/>
          <p:nvPr/>
        </p:nvSpPr>
        <p:spPr>
          <a:xfrm>
            <a:off x="1912920" y="3726664"/>
            <a:ext cx="298480" cy="169277"/>
          </a:xfrm>
          <a:prstGeom prst="rect">
            <a:avLst/>
          </a:prstGeom>
          <a:noFill/>
        </p:spPr>
        <p:txBody>
          <a:bodyPr wrap="none" rtlCol="0">
            <a:spAutoFit/>
          </a:bodyPr>
          <a:lstStyle/>
          <a:p>
            <a:r>
              <a:rPr lang="fr-FR" sz="500" b="1" dirty="0" smtClean="0"/>
              <a:t>51.3</a:t>
            </a:r>
            <a:endParaRPr lang="fr-FR" sz="500" b="1" dirty="0"/>
          </a:p>
        </p:txBody>
      </p:sp>
      <p:sp>
        <p:nvSpPr>
          <p:cNvPr id="120" name="ZoneTexte 119"/>
          <p:cNvSpPr txBox="1"/>
          <p:nvPr/>
        </p:nvSpPr>
        <p:spPr>
          <a:xfrm>
            <a:off x="3122591" y="3938594"/>
            <a:ext cx="280846" cy="169277"/>
          </a:xfrm>
          <a:prstGeom prst="rect">
            <a:avLst/>
          </a:prstGeom>
          <a:noFill/>
        </p:spPr>
        <p:txBody>
          <a:bodyPr wrap="none" rtlCol="0">
            <a:spAutoFit/>
          </a:bodyPr>
          <a:lstStyle/>
          <a:p>
            <a:r>
              <a:rPr lang="fr-FR" sz="500" b="1" dirty="0" smtClean="0"/>
              <a:t>100</a:t>
            </a:r>
            <a:endParaRPr lang="fr-FR" sz="500" b="1" dirty="0"/>
          </a:p>
        </p:txBody>
      </p:sp>
      <p:sp>
        <p:nvSpPr>
          <p:cNvPr id="121" name="ZoneTexte 120"/>
          <p:cNvSpPr txBox="1"/>
          <p:nvPr/>
        </p:nvSpPr>
        <p:spPr>
          <a:xfrm>
            <a:off x="3348810" y="4221964"/>
            <a:ext cx="298480" cy="169277"/>
          </a:xfrm>
          <a:prstGeom prst="rect">
            <a:avLst/>
          </a:prstGeom>
          <a:noFill/>
        </p:spPr>
        <p:txBody>
          <a:bodyPr wrap="none" rtlCol="0">
            <a:spAutoFit/>
          </a:bodyPr>
          <a:lstStyle/>
          <a:p>
            <a:r>
              <a:rPr lang="fr-FR" sz="500" b="1" dirty="0" smtClean="0"/>
              <a:t>65.2</a:t>
            </a:r>
            <a:endParaRPr lang="fr-FR" sz="500" b="1" dirty="0"/>
          </a:p>
        </p:txBody>
      </p:sp>
      <p:sp>
        <p:nvSpPr>
          <p:cNvPr id="122" name="ZoneTexte 121"/>
          <p:cNvSpPr txBox="1"/>
          <p:nvPr/>
        </p:nvSpPr>
        <p:spPr>
          <a:xfrm>
            <a:off x="3260706" y="4433897"/>
            <a:ext cx="298480" cy="169277"/>
          </a:xfrm>
          <a:prstGeom prst="rect">
            <a:avLst/>
          </a:prstGeom>
          <a:noFill/>
        </p:spPr>
        <p:txBody>
          <a:bodyPr wrap="none" rtlCol="0">
            <a:spAutoFit/>
          </a:bodyPr>
          <a:lstStyle/>
          <a:p>
            <a:r>
              <a:rPr lang="fr-FR" sz="500" b="1" dirty="0" smtClean="0"/>
              <a:t>50.8</a:t>
            </a:r>
            <a:endParaRPr lang="fr-FR" sz="500" b="1" dirty="0"/>
          </a:p>
        </p:txBody>
      </p:sp>
      <p:sp>
        <p:nvSpPr>
          <p:cNvPr id="123" name="ZoneTexte 122"/>
          <p:cNvSpPr txBox="1"/>
          <p:nvPr/>
        </p:nvSpPr>
        <p:spPr>
          <a:xfrm>
            <a:off x="3667895" y="4781557"/>
            <a:ext cx="280846" cy="169277"/>
          </a:xfrm>
          <a:prstGeom prst="rect">
            <a:avLst/>
          </a:prstGeom>
          <a:noFill/>
        </p:spPr>
        <p:txBody>
          <a:bodyPr wrap="none" rtlCol="0">
            <a:spAutoFit/>
          </a:bodyPr>
          <a:lstStyle/>
          <a:p>
            <a:r>
              <a:rPr lang="fr-FR" sz="500" b="1" dirty="0" smtClean="0"/>
              <a:t>100</a:t>
            </a:r>
            <a:endParaRPr lang="fr-FR" sz="500" b="1" dirty="0"/>
          </a:p>
        </p:txBody>
      </p:sp>
      <p:sp>
        <p:nvSpPr>
          <p:cNvPr id="124" name="ZoneTexte 123"/>
          <p:cNvSpPr txBox="1"/>
          <p:nvPr/>
        </p:nvSpPr>
        <p:spPr>
          <a:xfrm>
            <a:off x="2613002" y="5079212"/>
            <a:ext cx="298480" cy="169277"/>
          </a:xfrm>
          <a:prstGeom prst="rect">
            <a:avLst/>
          </a:prstGeom>
          <a:noFill/>
        </p:spPr>
        <p:txBody>
          <a:bodyPr wrap="none" rtlCol="0">
            <a:spAutoFit/>
          </a:bodyPr>
          <a:lstStyle/>
          <a:p>
            <a:r>
              <a:rPr lang="fr-FR" sz="500" b="1" dirty="0" smtClean="0"/>
              <a:t>92.1</a:t>
            </a:r>
            <a:endParaRPr lang="fr-FR" sz="500" b="1" dirty="0"/>
          </a:p>
        </p:txBody>
      </p:sp>
      <p:sp>
        <p:nvSpPr>
          <p:cNvPr id="125" name="ZoneTexte 124"/>
          <p:cNvSpPr txBox="1"/>
          <p:nvPr/>
        </p:nvSpPr>
        <p:spPr>
          <a:xfrm>
            <a:off x="3191643" y="5374487"/>
            <a:ext cx="298480" cy="169277"/>
          </a:xfrm>
          <a:prstGeom prst="rect">
            <a:avLst/>
          </a:prstGeom>
          <a:noFill/>
        </p:spPr>
        <p:txBody>
          <a:bodyPr wrap="none" rtlCol="0">
            <a:spAutoFit/>
          </a:bodyPr>
          <a:lstStyle/>
          <a:p>
            <a:r>
              <a:rPr lang="fr-FR" sz="500" b="1" dirty="0" smtClean="0"/>
              <a:t>94.1</a:t>
            </a:r>
            <a:endParaRPr lang="fr-FR" sz="500" b="1" dirty="0"/>
          </a:p>
        </p:txBody>
      </p:sp>
      <p:sp>
        <p:nvSpPr>
          <p:cNvPr id="126" name="ZoneTexte 125"/>
          <p:cNvSpPr txBox="1"/>
          <p:nvPr/>
        </p:nvSpPr>
        <p:spPr>
          <a:xfrm>
            <a:off x="3806008" y="4972062"/>
            <a:ext cx="298480" cy="169277"/>
          </a:xfrm>
          <a:prstGeom prst="rect">
            <a:avLst/>
          </a:prstGeom>
          <a:noFill/>
        </p:spPr>
        <p:txBody>
          <a:bodyPr wrap="none" rtlCol="0">
            <a:spAutoFit/>
          </a:bodyPr>
          <a:lstStyle/>
          <a:p>
            <a:r>
              <a:rPr lang="fr-FR" sz="500" b="1" dirty="0" smtClean="0"/>
              <a:t>56.4</a:t>
            </a:r>
            <a:endParaRPr lang="fr-FR" sz="500" b="1" dirty="0"/>
          </a:p>
        </p:txBody>
      </p:sp>
      <p:sp>
        <p:nvSpPr>
          <p:cNvPr id="127" name="ZoneTexte 126"/>
          <p:cNvSpPr txBox="1"/>
          <p:nvPr/>
        </p:nvSpPr>
        <p:spPr>
          <a:xfrm>
            <a:off x="3994123" y="4791090"/>
            <a:ext cx="298480" cy="169277"/>
          </a:xfrm>
          <a:prstGeom prst="rect">
            <a:avLst/>
          </a:prstGeom>
          <a:noFill/>
        </p:spPr>
        <p:txBody>
          <a:bodyPr wrap="none" rtlCol="0">
            <a:spAutoFit/>
          </a:bodyPr>
          <a:lstStyle/>
          <a:p>
            <a:r>
              <a:rPr lang="fr-FR" sz="500" b="1" dirty="0" smtClean="0"/>
              <a:t>85.3</a:t>
            </a:r>
            <a:endParaRPr lang="fr-FR" sz="500" b="1" dirty="0"/>
          </a:p>
        </p:txBody>
      </p:sp>
      <p:sp>
        <p:nvSpPr>
          <p:cNvPr id="128" name="ZoneTexte 127"/>
          <p:cNvSpPr txBox="1"/>
          <p:nvPr/>
        </p:nvSpPr>
        <p:spPr>
          <a:xfrm>
            <a:off x="3806005" y="5188759"/>
            <a:ext cx="298480" cy="169277"/>
          </a:xfrm>
          <a:prstGeom prst="rect">
            <a:avLst/>
          </a:prstGeom>
          <a:noFill/>
        </p:spPr>
        <p:txBody>
          <a:bodyPr wrap="none" rtlCol="0">
            <a:spAutoFit/>
          </a:bodyPr>
          <a:lstStyle/>
          <a:p>
            <a:r>
              <a:rPr lang="fr-FR" sz="500" b="1" dirty="0" smtClean="0"/>
              <a:t>83.3</a:t>
            </a:r>
            <a:endParaRPr lang="fr-FR" sz="500" b="1" dirty="0"/>
          </a:p>
        </p:txBody>
      </p:sp>
      <p:sp>
        <p:nvSpPr>
          <p:cNvPr id="129" name="ZoneTexte 128"/>
          <p:cNvSpPr txBox="1"/>
          <p:nvPr/>
        </p:nvSpPr>
        <p:spPr>
          <a:xfrm>
            <a:off x="4001268" y="4914916"/>
            <a:ext cx="298480" cy="169277"/>
          </a:xfrm>
          <a:prstGeom prst="rect">
            <a:avLst/>
          </a:prstGeom>
          <a:noFill/>
        </p:spPr>
        <p:txBody>
          <a:bodyPr wrap="none" rtlCol="0">
            <a:spAutoFit/>
          </a:bodyPr>
          <a:lstStyle/>
          <a:p>
            <a:r>
              <a:rPr lang="fr-FR" sz="500" b="1" dirty="0" smtClean="0"/>
              <a:t>63.8</a:t>
            </a:r>
            <a:endParaRPr lang="fr-FR" sz="500" b="1" dirty="0"/>
          </a:p>
        </p:txBody>
      </p:sp>
      <p:sp>
        <p:nvSpPr>
          <p:cNvPr id="132" name="ZoneTexte 131"/>
          <p:cNvSpPr txBox="1"/>
          <p:nvPr/>
        </p:nvSpPr>
        <p:spPr>
          <a:xfrm>
            <a:off x="4065562" y="4991115"/>
            <a:ext cx="298480" cy="169277"/>
          </a:xfrm>
          <a:prstGeom prst="rect">
            <a:avLst/>
          </a:prstGeom>
          <a:noFill/>
        </p:spPr>
        <p:txBody>
          <a:bodyPr wrap="none" rtlCol="0">
            <a:spAutoFit/>
          </a:bodyPr>
          <a:lstStyle/>
          <a:p>
            <a:r>
              <a:rPr lang="fr-FR" sz="500" b="1" dirty="0" smtClean="0"/>
              <a:t>62.7</a:t>
            </a:r>
            <a:endParaRPr lang="fr-FR" sz="500" b="1" dirty="0"/>
          </a:p>
        </p:txBody>
      </p:sp>
      <p:sp>
        <p:nvSpPr>
          <p:cNvPr id="130" name="ZoneTexte 129"/>
          <p:cNvSpPr txBox="1"/>
          <p:nvPr/>
        </p:nvSpPr>
        <p:spPr>
          <a:xfrm rot="16200000">
            <a:off x="-777490" y="3463453"/>
            <a:ext cx="2002023" cy="369332"/>
          </a:xfrm>
          <a:prstGeom prst="rect">
            <a:avLst/>
          </a:prstGeom>
          <a:noFill/>
        </p:spPr>
        <p:txBody>
          <a:bodyPr wrap="none" rtlCol="0">
            <a:spAutoFit/>
          </a:bodyPr>
          <a:lstStyle/>
          <a:p>
            <a:r>
              <a:rPr lang="fr-FR" dirty="0" smtClean="0"/>
              <a:t>Figure </a:t>
            </a:r>
            <a:r>
              <a:rPr lang="fr-FR" dirty="0" smtClean="0"/>
              <a:t>S3, </a:t>
            </a:r>
            <a:r>
              <a:rPr lang="fr-FR" dirty="0" smtClean="0"/>
              <a:t>Abt et al.</a:t>
            </a:r>
            <a:endParaRPr lang="fr-FR" dirty="0"/>
          </a:p>
        </p:txBody>
      </p:sp>
      <p:sp>
        <p:nvSpPr>
          <p:cNvPr id="135" name="ZoneTexte 134"/>
          <p:cNvSpPr txBox="1"/>
          <p:nvPr/>
        </p:nvSpPr>
        <p:spPr>
          <a:xfrm rot="5400000">
            <a:off x="7817840" y="2796186"/>
            <a:ext cx="1128320" cy="215444"/>
          </a:xfrm>
          <a:prstGeom prst="rect">
            <a:avLst/>
          </a:prstGeom>
          <a:noFill/>
        </p:spPr>
        <p:txBody>
          <a:bodyPr wrap="square" rtlCol="0">
            <a:spAutoFit/>
          </a:bodyPr>
          <a:lstStyle/>
          <a:p>
            <a:pPr algn="ctr"/>
            <a:r>
              <a:rPr lang="en-US" sz="800" b="1" i="1" dirty="0" err="1" smtClean="0"/>
              <a:t>Psammotettix</a:t>
            </a:r>
            <a:r>
              <a:rPr lang="en-US" sz="800" b="1" dirty="0" smtClean="0"/>
              <a:t> species</a:t>
            </a:r>
            <a:endParaRPr lang="en-US" sz="800" b="1" dirty="0"/>
          </a:p>
        </p:txBody>
      </p:sp>
      <p:cxnSp>
        <p:nvCxnSpPr>
          <p:cNvPr id="58" name="Connecteur droit 57"/>
          <p:cNvCxnSpPr/>
          <p:nvPr/>
        </p:nvCxnSpPr>
        <p:spPr>
          <a:xfrm>
            <a:off x="8252460" y="190500"/>
            <a:ext cx="0" cy="542681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748</TotalTime>
  <Words>378</Words>
  <Application>Microsoft Office PowerPoint</Application>
  <PresentationFormat>Affichage à l'écran (4:3)</PresentationFormat>
  <Paragraphs>100</Paragraphs>
  <Slides>1</Slides>
  <Notes>0</Notes>
  <HiddenSlides>0</HiddenSlides>
  <MMClips>0</MMClips>
  <ScaleCrop>false</ScaleCrop>
  <HeadingPairs>
    <vt:vector size="4" baseType="variant">
      <vt:variant>
        <vt:lpstr>Thème</vt:lpstr>
      </vt:variant>
      <vt:variant>
        <vt:i4>1</vt:i4>
      </vt:variant>
      <vt:variant>
        <vt:lpstr>Titres des diapositives</vt:lpstr>
      </vt:variant>
      <vt:variant>
        <vt:i4>1</vt:i4>
      </vt:variant>
    </vt:vector>
  </HeadingPairs>
  <TitlesOfParts>
    <vt:vector size="2" baseType="lpstr">
      <vt:lpstr>Thème Office</vt:lpstr>
      <vt:lpstr>Présentation PowerPoint</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Emmanuel Jacquot</dc:creator>
  <cp:lastModifiedBy>Jacquot</cp:lastModifiedBy>
  <cp:revision>41</cp:revision>
  <dcterms:created xsi:type="dcterms:W3CDTF">2015-05-13T09:25:45Z</dcterms:created>
  <dcterms:modified xsi:type="dcterms:W3CDTF">2017-05-23T12:01:55Z</dcterms:modified>
</cp:coreProperties>
</file>