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AFDA2-6C52-471A-8AB7-7AB21EE7BF44}" type="datetimeFigureOut">
              <a:rPr lang="fr-FR" smtClean="0"/>
              <a:t>01/06/2016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834DB-7E10-49F8-8DB3-59459BF031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954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CBB2E-4D39-4436-8F7F-45CF86D647A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583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01/06/2016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/>
          <p:cNvSpPr/>
          <p:nvPr/>
        </p:nvSpPr>
        <p:spPr>
          <a:xfrm rot="16200000">
            <a:off x="420088" y="1622539"/>
            <a:ext cx="2642446" cy="32131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 rot="16200000">
            <a:off x="4855550" y="1254930"/>
            <a:ext cx="3609364" cy="475252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 rot="16200000">
            <a:off x="2028966" y="3026837"/>
            <a:ext cx="818563" cy="14194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dirty="0" err="1" smtClean="0">
                <a:solidFill>
                  <a:schemeClr val="tx1"/>
                </a:solidFill>
              </a:rPr>
              <a:t>Farmers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err="1" smtClean="0">
                <a:solidFill>
                  <a:schemeClr val="tx1"/>
                </a:solidFill>
              </a:rPr>
              <a:t>from</a:t>
            </a:r>
            <a:r>
              <a:rPr lang="fr-FR" sz="1400" dirty="0" smtClean="0">
                <a:solidFill>
                  <a:schemeClr val="tx1"/>
                </a:solidFill>
              </a:rPr>
              <a:t> R&amp;D </a:t>
            </a:r>
            <a:r>
              <a:rPr lang="fr-FR" sz="1400" dirty="0" err="1" smtClean="0">
                <a:solidFill>
                  <a:schemeClr val="tx1"/>
                </a:solidFill>
              </a:rPr>
              <a:t>mechanisms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 rot="16200000">
            <a:off x="418552" y="2596011"/>
            <a:ext cx="774222" cy="12961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dirty="0" err="1" smtClean="0">
                <a:solidFill>
                  <a:schemeClr val="tx1"/>
                </a:solidFill>
              </a:rPr>
              <a:t>Research</a:t>
            </a:r>
            <a:r>
              <a:rPr lang="fr-FR" sz="1400" dirty="0" smtClean="0">
                <a:solidFill>
                  <a:schemeClr val="tx1"/>
                </a:solidFill>
              </a:rPr>
              <a:t> team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 rot="5400000">
            <a:off x="1671590" y="1820347"/>
            <a:ext cx="975264" cy="187220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sz="1400" dirty="0">
                <a:solidFill>
                  <a:schemeClr val="tx1"/>
                </a:solidFill>
              </a:rPr>
              <a:t>G</a:t>
            </a:r>
            <a:r>
              <a:rPr lang="en-AU" sz="1400" dirty="0" smtClean="0">
                <a:solidFill>
                  <a:schemeClr val="tx1"/>
                </a:solidFill>
              </a:rPr>
              <a:t>overnment </a:t>
            </a:r>
            <a:r>
              <a:rPr lang="en-AU" sz="1400" dirty="0">
                <a:solidFill>
                  <a:schemeClr val="tx1"/>
                </a:solidFill>
              </a:rPr>
              <a:t>agriculture extension services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 rot="16200000">
            <a:off x="6026694" y="3193306"/>
            <a:ext cx="831056" cy="14434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dirty="0" err="1" smtClean="0">
                <a:solidFill>
                  <a:schemeClr val="tx1"/>
                </a:solidFill>
              </a:rPr>
              <a:t>Farmers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err="1" smtClean="0">
                <a:solidFill>
                  <a:schemeClr val="tx1"/>
                </a:solidFill>
              </a:rPr>
              <a:t>from</a:t>
            </a:r>
            <a:r>
              <a:rPr lang="fr-FR" sz="1400" dirty="0" smtClean="0">
                <a:solidFill>
                  <a:schemeClr val="tx1"/>
                </a:solidFill>
              </a:rPr>
              <a:t> R&amp;D </a:t>
            </a:r>
            <a:r>
              <a:rPr lang="fr-FR" sz="1400" dirty="0" err="1" smtClean="0">
                <a:solidFill>
                  <a:schemeClr val="tx1"/>
                </a:solidFill>
              </a:rPr>
              <a:t>mechanisms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5" name="Ellipse 24"/>
          <p:cNvSpPr/>
          <p:nvPr/>
        </p:nvSpPr>
        <p:spPr>
          <a:xfrm rot="16200000">
            <a:off x="4807058" y="2506945"/>
            <a:ext cx="759546" cy="164072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Farmer </a:t>
            </a:r>
            <a:r>
              <a:rPr lang="fr-FR" sz="1400" dirty="0" err="1" smtClean="0">
                <a:solidFill>
                  <a:schemeClr val="tx1"/>
                </a:solidFill>
              </a:rPr>
              <a:t>organizations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6" name="Ellipse 25"/>
          <p:cNvSpPr/>
          <p:nvPr/>
        </p:nvSpPr>
        <p:spPr>
          <a:xfrm rot="5400000">
            <a:off x="7684188" y="3400289"/>
            <a:ext cx="871004" cy="154354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sz="1400" dirty="0">
                <a:solidFill>
                  <a:schemeClr val="tx1"/>
                </a:solidFill>
              </a:rPr>
              <a:t>Government agriculture extension services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8" name="Ellipse 27"/>
          <p:cNvSpPr/>
          <p:nvPr/>
        </p:nvSpPr>
        <p:spPr>
          <a:xfrm rot="16200000">
            <a:off x="7151239" y="2190729"/>
            <a:ext cx="696343" cy="157681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dirty="0" err="1" smtClean="0">
                <a:solidFill>
                  <a:schemeClr val="tx1"/>
                </a:solidFill>
              </a:rPr>
              <a:t>Traditional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err="1" smtClean="0">
                <a:solidFill>
                  <a:schemeClr val="tx1"/>
                </a:solidFill>
              </a:rPr>
              <a:t>authorities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1027" name="Connecteur droit avec flèche 1026"/>
          <p:cNvCxnSpPr/>
          <p:nvPr/>
        </p:nvCxnSpPr>
        <p:spPr>
          <a:xfrm>
            <a:off x="3455369" y="2805461"/>
            <a:ext cx="1440160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Connecteur droit avec flèche 1028"/>
          <p:cNvCxnSpPr/>
          <p:nvPr/>
        </p:nvCxnSpPr>
        <p:spPr>
          <a:xfrm flipH="1">
            <a:off x="3311353" y="3623857"/>
            <a:ext cx="1070100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ZoneTexte 1029"/>
          <p:cNvSpPr txBox="1"/>
          <p:nvPr/>
        </p:nvSpPr>
        <p:spPr>
          <a:xfrm>
            <a:off x="3336085" y="2085078"/>
            <a:ext cx="1559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Technical</a:t>
            </a:r>
            <a:r>
              <a:rPr lang="fr-FR" dirty="0" smtClean="0"/>
              <a:t> </a:t>
            </a:r>
            <a:r>
              <a:rPr lang="fr-FR" dirty="0" err="1" smtClean="0"/>
              <a:t>references</a:t>
            </a:r>
            <a:endParaRPr lang="fr-FR" dirty="0"/>
          </a:p>
        </p:txBody>
      </p:sp>
      <p:sp>
        <p:nvSpPr>
          <p:cNvPr id="21" name="Ellipse 20"/>
          <p:cNvSpPr/>
          <p:nvPr/>
        </p:nvSpPr>
        <p:spPr>
          <a:xfrm rot="16200000">
            <a:off x="6036183" y="4279866"/>
            <a:ext cx="831056" cy="142446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Actors </a:t>
            </a:r>
            <a:r>
              <a:rPr lang="fr-FR" sz="1400" dirty="0" err="1" smtClean="0">
                <a:solidFill>
                  <a:schemeClr val="tx1"/>
                </a:solidFill>
              </a:rPr>
              <a:t>from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err="1" smtClean="0">
                <a:solidFill>
                  <a:schemeClr val="tx1"/>
                </a:solidFill>
              </a:rPr>
              <a:t>private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err="1" smtClean="0">
                <a:solidFill>
                  <a:schemeClr val="tx1"/>
                </a:solidFill>
              </a:rPr>
              <a:t>sector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 rot="16200000">
            <a:off x="5627421" y="1631888"/>
            <a:ext cx="759546" cy="155270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dirty="0" err="1" smtClean="0">
                <a:solidFill>
                  <a:schemeClr val="tx1"/>
                </a:solidFill>
              </a:rPr>
              <a:t>Research</a:t>
            </a:r>
            <a:r>
              <a:rPr lang="fr-FR" sz="1400" dirty="0" smtClean="0">
                <a:solidFill>
                  <a:schemeClr val="tx1"/>
                </a:solidFill>
              </a:rPr>
              <a:t> team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031" name="ZoneTexte 1030"/>
          <p:cNvSpPr txBox="1"/>
          <p:nvPr/>
        </p:nvSpPr>
        <p:spPr>
          <a:xfrm>
            <a:off x="2799535" y="3822098"/>
            <a:ext cx="2214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Organizational </a:t>
            </a:r>
            <a:r>
              <a:rPr lang="en-AU" dirty="0"/>
              <a:t>changes needed to facilitate </a:t>
            </a:r>
            <a:r>
              <a:rPr lang="en-AU" dirty="0" smtClean="0"/>
              <a:t>adoption of CA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-252536" y="1788118"/>
            <a:ext cx="2012263" cy="480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Technical</a:t>
            </a:r>
            <a:r>
              <a:rPr lang="fr-FR" b="1" dirty="0" smtClean="0">
                <a:solidFill>
                  <a:schemeClr val="tx1"/>
                </a:solidFill>
              </a:rPr>
              <a:t> body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47425" y="1907870"/>
            <a:ext cx="1858881" cy="480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Institutional</a:t>
            </a:r>
            <a:r>
              <a:rPr lang="fr-FR" b="1" dirty="0" smtClean="0">
                <a:solidFill>
                  <a:schemeClr val="tx1"/>
                </a:solidFill>
              </a:rPr>
              <a:t> body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4758" y="5733256"/>
            <a:ext cx="87063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Figure </a:t>
            </a:r>
            <a:r>
              <a:rPr lang="en-AU" dirty="0" smtClean="0"/>
              <a:t>S1</a:t>
            </a:r>
            <a:r>
              <a:rPr lang="en-AU" dirty="0"/>
              <a:t>: Proposed structure and composition of village innovation platforms for CA in Burkina Faso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96559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6777952" y="146172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103385" y="146172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49542" y="5877272"/>
            <a:ext cx="8894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Figure </a:t>
            </a:r>
            <a:r>
              <a:rPr lang="en-AU" dirty="0" smtClean="0"/>
              <a:t>S2: </a:t>
            </a:r>
            <a:r>
              <a:rPr lang="en-AU" dirty="0"/>
              <a:t>Social network at the beginning (A) and at the end (B) of the project in </a:t>
            </a:r>
            <a:r>
              <a:rPr lang="en-AU" dirty="0" err="1"/>
              <a:t>Koumbia</a:t>
            </a:r>
            <a:r>
              <a:rPr lang="en-AU" dirty="0"/>
              <a:t> 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3" y="1831059"/>
            <a:ext cx="4597239" cy="34140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933" y="1844824"/>
            <a:ext cx="4508798" cy="340028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941981" y="231641"/>
            <a:ext cx="565435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err="1" smtClean="0"/>
              <a:t>Legend</a:t>
            </a:r>
            <a:r>
              <a:rPr lang="fr-FR" b="1" dirty="0" smtClean="0"/>
              <a:t> </a:t>
            </a:r>
            <a:r>
              <a:rPr lang="fr-FR" b="1" dirty="0" smtClean="0"/>
              <a:t>:  </a:t>
            </a:r>
          </a:p>
          <a:p>
            <a:r>
              <a:rPr lang="fr-FR" sz="1400" dirty="0" smtClean="0"/>
              <a:t>Black </a:t>
            </a:r>
            <a:r>
              <a:rPr lang="fr-FR" sz="1400" dirty="0" err="1" smtClean="0"/>
              <a:t>node</a:t>
            </a:r>
            <a:r>
              <a:rPr lang="fr-FR" sz="1400" dirty="0" smtClean="0"/>
              <a:t> =  </a:t>
            </a:r>
            <a:r>
              <a:rPr lang="fr-FR" sz="1400" dirty="0" err="1" smtClean="0"/>
              <a:t>Farmers</a:t>
            </a:r>
            <a:endParaRPr lang="fr-FR" sz="1400" dirty="0"/>
          </a:p>
          <a:p>
            <a:r>
              <a:rPr lang="fr-FR" sz="1400" dirty="0" smtClean="0"/>
              <a:t>Grey </a:t>
            </a:r>
            <a:r>
              <a:rPr lang="fr-FR" sz="1400" dirty="0" err="1" smtClean="0"/>
              <a:t>node</a:t>
            </a:r>
            <a:r>
              <a:rPr lang="fr-FR" sz="1400" dirty="0" smtClean="0"/>
              <a:t> = </a:t>
            </a:r>
            <a:r>
              <a:rPr lang="fr-FR" sz="1400" dirty="0" err="1" smtClean="0"/>
              <a:t>Farmers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</a:t>
            </a:r>
            <a:r>
              <a:rPr lang="fr-FR" sz="1400" dirty="0" err="1" smtClean="0"/>
              <a:t>specific</a:t>
            </a:r>
            <a:r>
              <a:rPr lang="fr-FR" sz="1400" dirty="0" smtClean="0"/>
              <a:t> </a:t>
            </a:r>
            <a:r>
              <a:rPr lang="fr-FR" sz="1400" dirty="0" err="1" smtClean="0"/>
              <a:t>functions</a:t>
            </a:r>
            <a:r>
              <a:rPr lang="fr-FR" sz="1400" dirty="0" smtClean="0"/>
              <a:t> (</a:t>
            </a:r>
            <a:r>
              <a:rPr lang="fr-FR" sz="1400" dirty="0" err="1" smtClean="0"/>
              <a:t>traditional</a:t>
            </a:r>
            <a:r>
              <a:rPr lang="fr-FR" sz="1400" dirty="0" smtClean="0"/>
              <a:t> leader,  local </a:t>
            </a:r>
            <a:r>
              <a:rPr lang="fr-FR" sz="1400" dirty="0" err="1" smtClean="0"/>
              <a:t>government</a:t>
            </a:r>
            <a:r>
              <a:rPr lang="fr-FR" sz="1400" dirty="0" smtClean="0"/>
              <a:t>  </a:t>
            </a:r>
            <a:r>
              <a:rPr lang="fr-FR" sz="1400" dirty="0" err="1" smtClean="0"/>
              <a:t>representative</a:t>
            </a:r>
            <a:r>
              <a:rPr lang="fr-FR" sz="1400" dirty="0" smtClean="0"/>
              <a:t> and agricultural </a:t>
            </a:r>
            <a:r>
              <a:rPr lang="fr-FR" sz="1400" dirty="0" err="1" smtClean="0"/>
              <a:t>product</a:t>
            </a:r>
            <a:r>
              <a:rPr lang="fr-FR" sz="1400" dirty="0" smtClean="0"/>
              <a:t> seller);</a:t>
            </a:r>
            <a:endParaRPr lang="fr-FR" sz="1400" dirty="0" smtClean="0"/>
          </a:p>
          <a:p>
            <a:r>
              <a:rPr lang="fr-FR" sz="1400" dirty="0"/>
              <a:t>W</a:t>
            </a:r>
            <a:r>
              <a:rPr lang="fr-FR" sz="1400" dirty="0" smtClean="0"/>
              <a:t>hite </a:t>
            </a:r>
            <a:r>
              <a:rPr lang="fr-FR" sz="1400" dirty="0" err="1" smtClean="0"/>
              <a:t>node</a:t>
            </a:r>
            <a:r>
              <a:rPr lang="fr-FR" sz="1400" dirty="0" smtClean="0"/>
              <a:t> = </a:t>
            </a:r>
            <a:r>
              <a:rPr lang="fr-FR" sz="1400" dirty="0" err="1" smtClean="0"/>
              <a:t>Organizations</a:t>
            </a:r>
            <a:r>
              <a:rPr lang="fr-FR" sz="1400" dirty="0" smtClean="0"/>
              <a:t> (</a:t>
            </a:r>
            <a:r>
              <a:rPr lang="fr-FR" sz="1400" dirty="0" err="1" smtClean="0"/>
              <a:t>R</a:t>
            </a:r>
            <a:r>
              <a:rPr lang="fr-FR" sz="1400" dirty="0" err="1" smtClean="0"/>
              <a:t>esearch</a:t>
            </a:r>
            <a:r>
              <a:rPr lang="fr-FR" sz="1400" dirty="0" smtClean="0"/>
              <a:t> centres, NGO, extension services)  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377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103385" y="1263355"/>
            <a:ext cx="6789319" cy="2746273"/>
            <a:chOff x="2103385" y="1263355"/>
            <a:chExt cx="6789319" cy="2746273"/>
          </a:xfrm>
        </p:grpSpPr>
        <p:sp>
          <p:nvSpPr>
            <p:cNvPr id="9" name="ZoneTexte 8"/>
            <p:cNvSpPr txBox="1"/>
            <p:nvPr/>
          </p:nvSpPr>
          <p:spPr>
            <a:xfrm>
              <a:off x="6801260" y="1263355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B</a:t>
              </a:r>
              <a:endParaRPr lang="fr-FR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103385" y="1304919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A</a:t>
              </a:r>
              <a:endParaRPr lang="fr-FR" dirty="0"/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8604672" y="3206499"/>
              <a:ext cx="2880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 smtClean="0">
                  <a:solidFill>
                    <a:schemeClr val="bg1">
                      <a:lumMod val="65000"/>
                    </a:schemeClr>
                  </a:solidFill>
                </a:rPr>
                <a:t>S</a:t>
              </a:r>
              <a:endParaRPr lang="fr-FR" sz="9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8532440" y="3508850"/>
              <a:ext cx="2880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 smtClean="0">
                  <a:solidFill>
                    <a:schemeClr val="bg1">
                      <a:lumMod val="65000"/>
                    </a:schemeClr>
                  </a:solidFill>
                </a:rPr>
                <a:t>S</a:t>
              </a:r>
              <a:endParaRPr lang="fr-FR" sz="9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8524271" y="3778796"/>
              <a:ext cx="2880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 smtClean="0">
                  <a:solidFill>
                    <a:schemeClr val="bg1">
                      <a:lumMod val="65000"/>
                    </a:schemeClr>
                  </a:solidFill>
                </a:rPr>
                <a:t>S</a:t>
              </a:r>
              <a:endParaRPr lang="fr-FR" sz="9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5229200"/>
            <a:ext cx="92928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 </a:t>
            </a:r>
            <a:endParaRPr lang="fr-FR" dirty="0"/>
          </a:p>
          <a:p>
            <a:r>
              <a:rPr lang="en-AU" dirty="0"/>
              <a:t>Figure </a:t>
            </a:r>
            <a:r>
              <a:rPr lang="en-AU" dirty="0" smtClean="0"/>
              <a:t>S3: </a:t>
            </a:r>
            <a:r>
              <a:rPr lang="en-AU" dirty="0"/>
              <a:t>Social network at the beginning (A) and at the end (B) of the project in </a:t>
            </a:r>
            <a:r>
              <a:rPr lang="en-AU" dirty="0" err="1"/>
              <a:t>Yilou</a:t>
            </a:r>
            <a:r>
              <a:rPr lang="en-AU" dirty="0"/>
              <a:t> and </a:t>
            </a:r>
            <a:r>
              <a:rPr lang="en-AU" dirty="0" err="1"/>
              <a:t>Sindri</a:t>
            </a:r>
            <a:r>
              <a:rPr lang="en-AU" dirty="0"/>
              <a:t>, </a:t>
            </a:r>
            <a:r>
              <a:rPr lang="en-AU" i="1" dirty="0"/>
              <a:t>Farmer-Y</a:t>
            </a:r>
            <a:r>
              <a:rPr lang="en-AU" dirty="0"/>
              <a:t> and </a:t>
            </a:r>
            <a:r>
              <a:rPr lang="en-AU" i="1" dirty="0"/>
              <a:t>Livestock breeder-Y</a:t>
            </a:r>
            <a:r>
              <a:rPr lang="en-AU" dirty="0"/>
              <a:t> are a farmer and a livestock breeder of </a:t>
            </a:r>
            <a:r>
              <a:rPr lang="en-AU" dirty="0" err="1"/>
              <a:t>Yilou</a:t>
            </a:r>
            <a:r>
              <a:rPr lang="en-AU" dirty="0"/>
              <a:t>, and </a:t>
            </a:r>
            <a:r>
              <a:rPr lang="en-AU" i="1" dirty="0"/>
              <a:t>Farmer-S</a:t>
            </a:r>
            <a:r>
              <a:rPr lang="en-AU" dirty="0"/>
              <a:t> and </a:t>
            </a:r>
            <a:r>
              <a:rPr lang="en-AU" i="1" dirty="0"/>
              <a:t>Livestock breeder-S</a:t>
            </a:r>
            <a:r>
              <a:rPr lang="en-AU" dirty="0"/>
              <a:t> are a farmer and a livestock breeder of </a:t>
            </a:r>
            <a:r>
              <a:rPr lang="en-AU" dirty="0" err="1"/>
              <a:t>Sindri</a:t>
            </a:r>
            <a:endParaRPr lang="fr-FR" dirty="0"/>
          </a:p>
          <a:p>
            <a:r>
              <a:rPr lang="en-AU" dirty="0"/>
              <a:t> 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31" y="1929520"/>
            <a:ext cx="4443511" cy="32998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9314"/>
            <a:ext cx="4443511" cy="3299886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2103385" y="216915"/>
            <a:ext cx="565435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err="1" smtClean="0"/>
              <a:t>Legend</a:t>
            </a:r>
            <a:r>
              <a:rPr lang="fr-FR" b="1" dirty="0" smtClean="0"/>
              <a:t> </a:t>
            </a:r>
            <a:r>
              <a:rPr lang="fr-FR" b="1" dirty="0" smtClean="0"/>
              <a:t>:  </a:t>
            </a:r>
          </a:p>
          <a:p>
            <a:r>
              <a:rPr lang="fr-FR" sz="1400" dirty="0" smtClean="0"/>
              <a:t>Black </a:t>
            </a:r>
            <a:r>
              <a:rPr lang="fr-FR" sz="1400" dirty="0" err="1" smtClean="0"/>
              <a:t>node</a:t>
            </a:r>
            <a:r>
              <a:rPr lang="fr-FR" sz="1400" dirty="0" smtClean="0"/>
              <a:t> =  </a:t>
            </a:r>
            <a:r>
              <a:rPr lang="fr-FR" sz="1400" dirty="0" err="1" smtClean="0"/>
              <a:t>Farmers</a:t>
            </a:r>
            <a:endParaRPr lang="fr-FR" sz="1400" dirty="0"/>
          </a:p>
          <a:p>
            <a:r>
              <a:rPr lang="fr-FR" sz="1400" dirty="0" smtClean="0"/>
              <a:t>Grey </a:t>
            </a:r>
            <a:r>
              <a:rPr lang="fr-FR" sz="1400" dirty="0" err="1" smtClean="0"/>
              <a:t>node</a:t>
            </a:r>
            <a:r>
              <a:rPr lang="fr-FR" sz="1400" dirty="0" smtClean="0"/>
              <a:t> = </a:t>
            </a:r>
            <a:r>
              <a:rPr lang="fr-FR" sz="1400" dirty="0" err="1" smtClean="0"/>
              <a:t>Farmers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</a:t>
            </a:r>
            <a:r>
              <a:rPr lang="fr-FR" sz="1400" dirty="0" err="1" smtClean="0"/>
              <a:t>specific</a:t>
            </a:r>
            <a:r>
              <a:rPr lang="fr-FR" sz="1400" dirty="0" smtClean="0"/>
              <a:t> </a:t>
            </a:r>
            <a:r>
              <a:rPr lang="fr-FR" sz="1400" dirty="0" err="1" smtClean="0"/>
              <a:t>functions</a:t>
            </a:r>
            <a:r>
              <a:rPr lang="fr-FR" sz="1400" dirty="0" smtClean="0"/>
              <a:t> (</a:t>
            </a:r>
            <a:r>
              <a:rPr lang="fr-FR" sz="1400" dirty="0" err="1" smtClean="0"/>
              <a:t>traditional</a:t>
            </a:r>
            <a:r>
              <a:rPr lang="fr-FR" sz="1400" dirty="0" smtClean="0"/>
              <a:t> leader,  local </a:t>
            </a:r>
            <a:r>
              <a:rPr lang="fr-FR" sz="1400" dirty="0" err="1" smtClean="0"/>
              <a:t>government</a:t>
            </a:r>
            <a:r>
              <a:rPr lang="fr-FR" sz="1400" dirty="0" smtClean="0"/>
              <a:t>  </a:t>
            </a:r>
            <a:r>
              <a:rPr lang="fr-FR" sz="1400" dirty="0" err="1" smtClean="0"/>
              <a:t>representative</a:t>
            </a:r>
            <a:r>
              <a:rPr lang="fr-FR" sz="1400" dirty="0" smtClean="0"/>
              <a:t> and agricultural </a:t>
            </a:r>
            <a:r>
              <a:rPr lang="fr-FR" sz="1400" dirty="0" err="1" smtClean="0"/>
              <a:t>product</a:t>
            </a:r>
            <a:r>
              <a:rPr lang="fr-FR" sz="1400" dirty="0" smtClean="0"/>
              <a:t> seller);</a:t>
            </a:r>
            <a:endParaRPr lang="fr-FR" sz="1400" dirty="0" smtClean="0"/>
          </a:p>
          <a:p>
            <a:r>
              <a:rPr lang="fr-FR" sz="1400" dirty="0"/>
              <a:t>W</a:t>
            </a:r>
            <a:r>
              <a:rPr lang="fr-FR" sz="1400" dirty="0" smtClean="0"/>
              <a:t>hite </a:t>
            </a:r>
            <a:r>
              <a:rPr lang="fr-FR" sz="1400" dirty="0" err="1" smtClean="0"/>
              <a:t>node</a:t>
            </a:r>
            <a:r>
              <a:rPr lang="fr-FR" sz="1400" dirty="0" smtClean="0"/>
              <a:t> = </a:t>
            </a:r>
            <a:r>
              <a:rPr lang="fr-FR" sz="1400" dirty="0" err="1" smtClean="0"/>
              <a:t>Organizations</a:t>
            </a:r>
            <a:r>
              <a:rPr lang="fr-FR" sz="1400" dirty="0" smtClean="0"/>
              <a:t> (</a:t>
            </a:r>
            <a:r>
              <a:rPr lang="fr-FR" sz="1400" dirty="0" err="1" smtClean="0"/>
              <a:t>R</a:t>
            </a:r>
            <a:r>
              <a:rPr lang="fr-FR" sz="1400" dirty="0" err="1" smtClean="0"/>
              <a:t>esearch</a:t>
            </a:r>
            <a:r>
              <a:rPr lang="fr-FR" sz="1400" dirty="0" smtClean="0"/>
              <a:t> centres, NGO, extension services)  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984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165</Words>
  <Application>Microsoft Office PowerPoint</Application>
  <PresentationFormat>Affichage à l'écran (4:3)</PresentationFormat>
  <Paragraphs>34</Paragraphs>
  <Slides>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cirad</dc:creator>
  <cp:lastModifiedBy>cirad</cp:lastModifiedBy>
  <cp:revision>3</cp:revision>
  <dcterms:created xsi:type="dcterms:W3CDTF">2016-05-27T16:30:53Z</dcterms:created>
  <dcterms:modified xsi:type="dcterms:W3CDTF">2016-06-01T20:06:28Z</dcterms:modified>
</cp:coreProperties>
</file>