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mpg" ContentType="video/mpeg"/>
  <Default Extension="mp4" ContentType="video/mp4"/>
  <Default Extension="rels" ContentType="application/vnd.openxmlformats-package.relationships+xml"/>
  <Default Extension="wdp" ContentType="image/vnd.ms-photo"/>
  <Default Extension="avi" ContentType="video/x-msvideo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258" r:id="rId3"/>
    <p:sldId id="259" r:id="rId4"/>
    <p:sldId id="261" r:id="rId5"/>
    <p:sldId id="260" r:id="rId6"/>
    <p:sldId id="26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31"/>
    <p:restoredTop sz="94643"/>
  </p:normalViewPr>
  <p:slideViewPr>
    <p:cSldViewPr snapToGrid="0" snapToObjects="1">
      <p:cViewPr varScale="1">
        <p:scale>
          <a:sx n="96" d="100"/>
          <a:sy n="96" d="100"/>
        </p:scale>
        <p:origin x="37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031D90-3CD1-8F48-A366-CDA9050F2695}" type="datetimeFigureOut">
              <a:rPr lang="en-US" smtClean="0"/>
              <a:t>7/9/17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41B849-2C09-D744-A9CC-F2E7E41F9A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863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17074-204D-3F4E-BF5C-69483B22AD5B}" type="datetimeFigureOut">
              <a:rPr lang="en-US" smtClean="0"/>
              <a:t>7/9/17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21077-C2FF-1044-8772-5563DDA734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4378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17074-204D-3F4E-BF5C-69483B22AD5B}" type="datetimeFigureOut">
              <a:rPr lang="en-US" smtClean="0"/>
              <a:t>7/9/17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21077-C2FF-1044-8772-5563DDA734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453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17074-204D-3F4E-BF5C-69483B22AD5B}" type="datetimeFigureOut">
              <a:rPr lang="en-US" smtClean="0"/>
              <a:t>7/9/17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21077-C2FF-1044-8772-5563DDA734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2099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bg>
      <p:bgPr>
        <a:blipFill dpi="0" rotWithShape="1">
          <a:blip r:embed="rId2">
            <a:lum/>
          </a:blip>
          <a:srcRect/>
          <a:stretch>
            <a:fillRect t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838200" y="0"/>
            <a:ext cx="10710333" cy="107315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7E58D-DCDF-4740-AC47-EA6EAFF0C834}" type="datetimeFigureOut">
              <a:rPr lang="en-US" smtClean="0"/>
              <a:t>7/9/17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46EF2-C602-814A-94F4-207C2713DA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4072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bg>
      <p:bgPr>
        <a:blipFill dpi="0" rotWithShape="1">
          <a:blip r:embed="rId2">
            <a:lum/>
          </a:blip>
          <a:srcRect/>
          <a:stretch>
            <a:fillRect t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838200" y="0"/>
            <a:ext cx="10710333" cy="107315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7E58D-DCDF-4740-AC47-EA6EAFF0C834}" type="datetimeFigureOut">
              <a:rPr lang="en-US" smtClean="0"/>
              <a:t>7/9/17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46EF2-C602-814A-94F4-207C2713DA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2816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bg>
      <p:bgPr>
        <a:blipFill dpi="0" rotWithShape="1">
          <a:blip r:embed="rId2">
            <a:lum/>
          </a:blip>
          <a:srcRect/>
          <a:stretch>
            <a:fillRect t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838200" y="0"/>
            <a:ext cx="10710333" cy="107315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7E58D-DCDF-4740-AC47-EA6EAFF0C834}" type="datetimeFigureOut">
              <a:rPr lang="en-US" smtClean="0"/>
              <a:t>7/9/17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46EF2-C602-814A-94F4-207C2713DA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7498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17074-204D-3F4E-BF5C-69483B22AD5B}" type="datetimeFigureOut">
              <a:rPr lang="en-US" smtClean="0"/>
              <a:t>7/9/17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21077-C2FF-1044-8772-5563DDA734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8132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17074-204D-3F4E-BF5C-69483B22AD5B}" type="datetimeFigureOut">
              <a:rPr lang="en-US" smtClean="0"/>
              <a:t>7/9/17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21077-C2FF-1044-8772-5563DDA734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8531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17074-204D-3F4E-BF5C-69483B22AD5B}" type="datetimeFigureOut">
              <a:rPr lang="en-US" smtClean="0"/>
              <a:t>7/9/17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21077-C2FF-1044-8772-5563DDA734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95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17074-204D-3F4E-BF5C-69483B22AD5B}" type="datetimeFigureOut">
              <a:rPr lang="en-US" smtClean="0"/>
              <a:t>7/9/17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21077-C2FF-1044-8772-5563DDA734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67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17074-204D-3F4E-BF5C-69483B22AD5B}" type="datetimeFigureOut">
              <a:rPr lang="en-US" smtClean="0"/>
              <a:t>7/9/17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21077-C2FF-1044-8772-5563DDA734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880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17074-204D-3F4E-BF5C-69483B22AD5B}" type="datetimeFigureOut">
              <a:rPr lang="en-US" smtClean="0"/>
              <a:t>7/9/17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21077-C2FF-1044-8772-5563DDA734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4521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17074-204D-3F4E-BF5C-69483B22AD5B}" type="datetimeFigureOut">
              <a:rPr lang="en-US" smtClean="0"/>
              <a:t>7/9/17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21077-C2FF-1044-8772-5563DDA734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993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17074-204D-3F4E-BF5C-69483B22AD5B}" type="datetimeFigureOut">
              <a:rPr lang="en-US" smtClean="0"/>
              <a:t>7/9/17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21077-C2FF-1044-8772-5563DDA734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9170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617074-204D-3F4E-BF5C-69483B22AD5B}" type="datetimeFigureOut">
              <a:rPr lang="en-US" smtClean="0"/>
              <a:t>7/9/17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D21077-C2FF-1044-8772-5563DDA734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057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4" Type="http://schemas.openxmlformats.org/officeDocument/2006/relationships/video" Target="../media/media2.mp4"/><Relationship Id="rId5" Type="http://schemas.openxmlformats.org/officeDocument/2006/relationships/slideLayout" Target="../slideLayouts/slideLayout12.xml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4.jpeg"/><Relationship Id="rId3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media" Target="../media/media4.mpg"/><Relationship Id="rId4" Type="http://schemas.openxmlformats.org/officeDocument/2006/relationships/video" Target="../media/media4.mpg"/><Relationship Id="rId5" Type="http://schemas.openxmlformats.org/officeDocument/2006/relationships/slideLayout" Target="../slideLayouts/slideLayout13.xml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1" Type="http://schemas.microsoft.com/office/2007/relationships/media" Target="../media/media3.avi"/><Relationship Id="rId2" Type="http://schemas.openxmlformats.org/officeDocument/2006/relationships/video" Target="../media/media3.avi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.png"/><Relationship Id="rId3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8625" y="922308"/>
            <a:ext cx="10946296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Inertial gravity currents produced by </a:t>
            </a:r>
            <a:br>
              <a:rPr lang="en-US" dirty="0"/>
            </a:br>
            <a:r>
              <a:rPr lang="en-US" dirty="0"/>
              <a:t>drainage from an </a:t>
            </a:r>
            <a:r>
              <a:rPr lang="en-US" dirty="0" smtClean="0"/>
              <a:t>edge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1721" y="3851681"/>
            <a:ext cx="9780104" cy="1655762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C00000"/>
                </a:solidFill>
              </a:rPr>
              <a:t>Mostafa Momen, </a:t>
            </a:r>
            <a:r>
              <a:rPr lang="en-US" sz="2800" dirty="0" err="1" smtClean="0">
                <a:solidFill>
                  <a:srgbClr val="C00000"/>
                </a:solidFill>
              </a:rPr>
              <a:t>Zhong</a:t>
            </a:r>
            <a:r>
              <a:rPr lang="en-US" sz="2800" dirty="0" smtClean="0">
                <a:solidFill>
                  <a:srgbClr val="C00000"/>
                </a:solidFill>
              </a:rPr>
              <a:t> Zheng, </a:t>
            </a:r>
            <a:r>
              <a:rPr lang="en-US" sz="2800" dirty="0" err="1" smtClean="0">
                <a:solidFill>
                  <a:srgbClr val="C00000"/>
                </a:solidFill>
              </a:rPr>
              <a:t>Elie</a:t>
            </a:r>
            <a:r>
              <a:rPr lang="en-US" sz="2800" dirty="0" smtClean="0">
                <a:solidFill>
                  <a:srgbClr val="C00000"/>
                </a:solidFill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</a:rPr>
              <a:t>Bou-Zeid</a:t>
            </a:r>
            <a:r>
              <a:rPr lang="en-US" sz="2800" dirty="0" smtClean="0">
                <a:solidFill>
                  <a:srgbClr val="C00000"/>
                </a:solidFill>
              </a:rPr>
              <a:t>, and Howard Stone</a:t>
            </a:r>
          </a:p>
          <a:p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76020" y="5507443"/>
            <a:ext cx="66399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/>
                <a:cs typeface="Times New Roman"/>
              </a:rPr>
              <a:t>Journal of Fluid Mechanics-Supplementary Material</a:t>
            </a:r>
            <a:endParaRPr lang="en-US" sz="24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32839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066114" y="108780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Gravity currents</a:t>
            </a:r>
            <a:endParaRPr lang="en-US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897689" y="1503173"/>
            <a:ext cx="10961916" cy="118654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mtClean="0">
                <a:sym typeface="Wingdings" panose="05000000000000000000" pitchFamily="2" charset="2"/>
              </a:rPr>
              <a:t>Most </a:t>
            </a:r>
            <a:r>
              <a:rPr lang="en-US" dirty="0" smtClean="0">
                <a:sym typeface="Wingdings" panose="05000000000000000000" pitchFamily="2" charset="2"/>
              </a:rPr>
              <a:t>of the previous studies investigated spreading currents but the real-world flows could be more complex.</a:t>
            </a:r>
            <a:endParaRPr lang="en-US" dirty="0"/>
          </a:p>
        </p:txBody>
      </p:sp>
      <p:pic>
        <p:nvPicPr>
          <p:cNvPr id="4" name="Gravity Current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1121" y="3371279"/>
            <a:ext cx="5569958" cy="3390972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1451782" y="2639038"/>
            <a:ext cx="4059556" cy="3823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 smtClean="0"/>
              <a:t>The classic spreading problems </a:t>
            </a:r>
            <a:r>
              <a:rPr lang="en-US" sz="2000" dirty="0" err="1" smtClean="0"/>
              <a:t>Rottman</a:t>
            </a:r>
            <a:r>
              <a:rPr lang="en-US" sz="2000" dirty="0" smtClean="0"/>
              <a:t> &amp; Simpson (1983)</a:t>
            </a:r>
            <a:endParaRPr lang="en-US" sz="2000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618895" y="2570220"/>
            <a:ext cx="5240710" cy="3823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 smtClean="0"/>
              <a:t>Drainage problems</a:t>
            </a:r>
          </a:p>
          <a:p>
            <a:pPr marL="0" indent="0" algn="ctr">
              <a:buNone/>
            </a:pPr>
            <a:r>
              <a:rPr lang="en-US" sz="2000" dirty="0" smtClean="0"/>
              <a:t>Oroville dam spillway collapse, CA, Feb 2017</a:t>
            </a:r>
            <a:endParaRPr lang="en-US" sz="2000" dirty="0"/>
          </a:p>
        </p:txBody>
      </p:sp>
      <p:pic>
        <p:nvPicPr>
          <p:cNvPr id="17" name="Oroville Dam spillway collapses update. 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 rotWithShape="1">
          <a:blip r:embed="rId7">
            <a:lum contrast="20000"/>
          </a:blip>
          <a:srcRect l="37031" t="2758"/>
          <a:stretch/>
        </p:blipFill>
        <p:spPr>
          <a:xfrm flipH="1">
            <a:off x="6921500" y="3358579"/>
            <a:ext cx="4635500" cy="3390972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1026208" y="6380219"/>
            <a:ext cx="49107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https://</a:t>
            </a:r>
            <a:r>
              <a:rPr lang="en-US" dirty="0" err="1" smtClean="0">
                <a:solidFill>
                  <a:schemeClr val="bg1"/>
                </a:solidFill>
              </a:rPr>
              <a:t>www.youtube.com</a:t>
            </a:r>
            <a:r>
              <a:rPr lang="en-US" dirty="0" smtClean="0">
                <a:solidFill>
                  <a:schemeClr val="bg1"/>
                </a:solidFill>
              </a:rPr>
              <a:t>/</a:t>
            </a:r>
            <a:r>
              <a:rPr lang="en-US" dirty="0" err="1" smtClean="0">
                <a:solidFill>
                  <a:schemeClr val="bg1"/>
                </a:solidFill>
              </a:rPr>
              <a:t>watch?v</a:t>
            </a:r>
            <a:r>
              <a:rPr lang="en-US" dirty="0" smtClean="0">
                <a:solidFill>
                  <a:schemeClr val="bg1"/>
                </a:solidFill>
              </a:rPr>
              <a:t>=AfueW-cp_s8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7646504" y="999345"/>
            <a:ext cx="3909392" cy="515054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2" indent="0" algn="ctr"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sz="2800" i="1" dirty="0" smtClean="0"/>
              <a:t>Note that this slide has animations</a:t>
            </a:r>
            <a:endParaRPr lang="en-US" sz="2800" i="1" dirty="0"/>
          </a:p>
        </p:txBody>
      </p:sp>
    </p:spTree>
    <p:extLst>
      <p:ext uri="{BB962C8B-B14F-4D97-AF65-F5344CB8AC3E}">
        <p14:creationId xmlns:p14="http://schemas.microsoft.com/office/powerpoint/2010/main" val="103321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40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video>
              <p:cMediaNode vol="80000" mute="1">
                <p:cTn id="14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video>
              <p:cMediaNode vol="80000" mute="1">
                <p:cTn id="15" repeatCount="indefinite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1007165" y="1073536"/>
            <a:ext cx="11037375" cy="95410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000090"/>
                </a:solidFill>
                <a:latin typeface="Goudy Old Style"/>
                <a:cs typeface="Goudy Old Style"/>
              </a:rPr>
              <a:t>Question </a:t>
            </a:r>
            <a:r>
              <a:rPr lang="en-US" sz="2800" dirty="0" smtClean="0">
                <a:solidFill>
                  <a:srgbClr val="000090"/>
                </a:solidFill>
                <a:latin typeface="Goudy Old Style"/>
                <a:cs typeface="Goudy Old Style"/>
              </a:rPr>
              <a:t>: </a:t>
            </a:r>
            <a:r>
              <a:rPr lang="en-US" sz="2800" dirty="0"/>
              <a:t>How does the fluid drain from the edge of a rectangular tank? Can we capture the dynamics using a simplified analytical model? </a:t>
            </a:r>
          </a:p>
        </p:txBody>
      </p:sp>
      <p:grpSp>
        <p:nvGrpSpPr>
          <p:cNvPr id="63" name="Group 62"/>
          <p:cNvGrpSpPr/>
          <p:nvPr/>
        </p:nvGrpSpPr>
        <p:grpSpPr>
          <a:xfrm>
            <a:off x="3723859" y="2213909"/>
            <a:ext cx="5035827" cy="4830357"/>
            <a:chOff x="-185288" y="1626447"/>
            <a:chExt cx="2879725" cy="2902659"/>
          </a:xfrm>
        </p:grpSpPr>
        <p:pic>
          <p:nvPicPr>
            <p:cNvPr id="64" name="Picture 63" descr="Water_Geometry.png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368" b="-124"/>
            <a:stretch/>
          </p:blipFill>
          <p:spPr>
            <a:xfrm>
              <a:off x="-185288" y="1626447"/>
              <a:ext cx="2879725" cy="2752304"/>
            </a:xfrm>
            <a:prstGeom prst="rect">
              <a:avLst/>
            </a:prstGeom>
          </p:spPr>
        </p:pic>
        <p:sp>
          <p:nvSpPr>
            <p:cNvPr id="65" name="TextBox 64"/>
            <p:cNvSpPr txBox="1"/>
            <p:nvPr/>
          </p:nvSpPr>
          <p:spPr>
            <a:xfrm>
              <a:off x="-165946" y="3388178"/>
              <a:ext cx="361110" cy="3813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i="1" dirty="0" smtClean="0">
                  <a:latin typeface="Times New Roman"/>
                  <a:cs typeface="Times New Roman"/>
                </a:rPr>
                <a:t>h</a:t>
              </a:r>
              <a:r>
                <a:rPr lang="en-US" sz="2000" i="1" baseline="-25000" dirty="0" smtClean="0">
                  <a:latin typeface="Times New Roman"/>
                  <a:cs typeface="Times New Roman"/>
                </a:rPr>
                <a:t>0</a:t>
              </a:r>
              <a:endParaRPr lang="en-US" sz="2000" i="1" dirty="0">
                <a:latin typeface="Times New Roman"/>
                <a:cs typeface="Times New Roman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937226" y="4147731"/>
              <a:ext cx="297094" cy="3813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i="1" dirty="0" smtClean="0">
                  <a:latin typeface="Times New Roman"/>
                  <a:cs typeface="Times New Roman"/>
                </a:rPr>
                <a:t>L</a:t>
              </a:r>
              <a:endParaRPr lang="en-US" sz="2000" i="1" dirty="0">
                <a:latin typeface="Times New Roman"/>
                <a:cs typeface="Times New Roman"/>
              </a:endParaRPr>
            </a:p>
          </p:txBody>
        </p:sp>
        <p:sp>
          <p:nvSpPr>
            <p:cNvPr id="67" name="Left Brace 66"/>
            <p:cNvSpPr/>
            <p:nvPr/>
          </p:nvSpPr>
          <p:spPr>
            <a:xfrm>
              <a:off x="180375" y="3184860"/>
              <a:ext cx="134465" cy="821191"/>
            </a:xfrm>
            <a:prstGeom prst="leftBrace">
              <a:avLst>
                <a:gd name="adj1" fmla="val 41187"/>
                <a:gd name="adj2" fmla="val 50000"/>
              </a:avLst>
            </a:prstGeom>
            <a:ln w="19050" cmpd="sng">
              <a:solidFill>
                <a:srgbClr val="8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Left Brace 67"/>
            <p:cNvSpPr/>
            <p:nvPr/>
          </p:nvSpPr>
          <p:spPr>
            <a:xfrm rot="16200000">
              <a:off x="996851" y="3398441"/>
              <a:ext cx="132740" cy="1429443"/>
            </a:xfrm>
            <a:prstGeom prst="leftBrace">
              <a:avLst>
                <a:gd name="adj1" fmla="val 68559"/>
                <a:gd name="adj2" fmla="val 49485"/>
              </a:avLst>
            </a:prstGeom>
            <a:ln w="19050" cmpd="sng">
              <a:solidFill>
                <a:srgbClr val="8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9" name="Straight Connector 68"/>
            <p:cNvCxnSpPr/>
            <p:nvPr/>
          </p:nvCxnSpPr>
          <p:spPr>
            <a:xfrm>
              <a:off x="1134717" y="3329990"/>
              <a:ext cx="643226" cy="4602"/>
            </a:xfrm>
            <a:prstGeom prst="line">
              <a:avLst/>
            </a:prstGeom>
            <a:ln w="19050" cmpd="sng">
              <a:solidFill>
                <a:srgbClr val="123253"/>
              </a:solidFill>
              <a:prstDash val="dash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>
              <a:off x="1107786" y="2572292"/>
              <a:ext cx="0" cy="757698"/>
            </a:xfrm>
            <a:prstGeom prst="line">
              <a:avLst/>
            </a:prstGeom>
            <a:ln w="19050" cmpd="sng">
              <a:solidFill>
                <a:srgbClr val="132E51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flipV="1">
              <a:off x="388311" y="3334592"/>
              <a:ext cx="719474" cy="622781"/>
            </a:xfrm>
            <a:prstGeom prst="line">
              <a:avLst/>
            </a:prstGeom>
            <a:ln w="19050" cmpd="sng">
              <a:solidFill>
                <a:srgbClr val="123253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85099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DNS_D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978307" y="2649190"/>
            <a:ext cx="5816128" cy="3842804"/>
          </a:xfrm>
          <a:prstGeom prst="roundRect">
            <a:avLst>
              <a:gd name="adj" fmla="val 5299"/>
            </a:avLst>
          </a:prstGeom>
          <a:ln>
            <a:noFill/>
          </a:ln>
          <a:effectLst/>
          <a:scene3d>
            <a:camera prst="orthographicFront"/>
            <a:lightRig rig="balanced" dir="t"/>
          </a:scene3d>
          <a:sp3d prstMaterial="plastic">
            <a:bevelT/>
            <a:contourClr>
              <a:srgbClr val="FFFFFF"/>
            </a:contourClr>
          </a:sp3d>
        </p:spPr>
      </p:pic>
      <p:pic>
        <p:nvPicPr>
          <p:cNvPr id="50" name="water_20fps_1105_2 (online-video-cutter.com)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 rotWithShape="1">
          <a:blip r:embed="rId7">
            <a:lum contrast="20000"/>
          </a:blip>
          <a:srcRect t="3898"/>
          <a:stretch/>
        </p:blipFill>
        <p:spPr>
          <a:xfrm>
            <a:off x="313195" y="2646968"/>
            <a:ext cx="5404866" cy="3845026"/>
          </a:xfrm>
          <a:prstGeom prst="roundRect">
            <a:avLst>
              <a:gd name="adj" fmla="val 5299"/>
            </a:avLst>
          </a:prstGeom>
          <a:ln>
            <a:noFill/>
          </a:ln>
          <a:effectLst/>
          <a:scene3d>
            <a:camera prst="orthographicFront"/>
            <a:lightRig rig="balanced" dir="t"/>
          </a:scene3d>
          <a:sp3d prstMaterial="plastic">
            <a:bevelT/>
            <a:contourClr>
              <a:srgbClr val="FFFFFF"/>
            </a:contourClr>
          </a:sp3d>
        </p:spPr>
      </p:pic>
      <p:sp>
        <p:nvSpPr>
          <p:cNvPr id="51" name="Content Placeholder 2"/>
          <p:cNvSpPr txBox="1">
            <a:spLocks/>
          </p:cNvSpPr>
          <p:nvPr/>
        </p:nvSpPr>
        <p:spPr>
          <a:xfrm>
            <a:off x="7011739" y="1774148"/>
            <a:ext cx="3749263" cy="6152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2" indent="0" algn="ctr"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sz="2400" dirty="0" smtClean="0"/>
              <a:t>Two-phase Flow Direct Numerical Simulation (DNS)</a:t>
            </a:r>
            <a:endParaRPr lang="en-US" sz="2400" dirty="0"/>
          </a:p>
        </p:txBody>
      </p:sp>
      <p:sp>
        <p:nvSpPr>
          <p:cNvPr id="52" name="Content Placeholder 2"/>
          <p:cNvSpPr txBox="1">
            <a:spLocks/>
          </p:cNvSpPr>
          <p:nvPr/>
        </p:nvSpPr>
        <p:spPr>
          <a:xfrm>
            <a:off x="1691706" y="2016736"/>
            <a:ext cx="2647843" cy="5150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2" indent="0" algn="ctr"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sz="2800" dirty="0" smtClean="0"/>
              <a:t>Experiment</a:t>
            </a:r>
            <a:endParaRPr lang="en-US" sz="2800" dirty="0"/>
          </a:p>
        </p:txBody>
      </p:sp>
      <p:sp>
        <p:nvSpPr>
          <p:cNvPr id="63" name="Content Placeholder 2"/>
          <p:cNvSpPr txBox="1">
            <a:spLocks/>
          </p:cNvSpPr>
          <p:nvPr/>
        </p:nvSpPr>
        <p:spPr>
          <a:xfrm>
            <a:off x="7739271" y="999345"/>
            <a:ext cx="3909392" cy="515054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2" indent="0" algn="ctr"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sz="2800" i="1" dirty="0" smtClean="0"/>
              <a:t>Note that this slide has animations</a:t>
            </a:r>
            <a:endParaRPr lang="en-US" sz="2800" i="1" dirty="0"/>
          </a:p>
        </p:txBody>
      </p:sp>
      <p:sp>
        <p:nvSpPr>
          <p:cNvPr id="64" name="Title 1"/>
          <p:cNvSpPr txBox="1">
            <a:spLocks/>
          </p:cNvSpPr>
          <p:nvPr/>
        </p:nvSpPr>
        <p:spPr>
          <a:xfrm>
            <a:off x="1066114" y="108780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Methods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7250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33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4960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9" repeatCount="indefinite" fill="hold" display="0">
                  <p:stCondLst>
                    <p:cond delay="indefinite"/>
                  </p:stCondLst>
                </p:cTn>
                <p:tgtEl>
                  <p:spTgt spid="50"/>
                </p:tgtEl>
              </p:cMediaNode>
            </p:video>
            <p:video>
              <p:cMediaNode vol="80000">
                <p:cTn id="10" repeatCount="indefinite" fill="hold" display="0">
                  <p:stCondLst>
                    <p:cond delay="indefinite"/>
                  </p:stCondLst>
                </p:cTn>
                <p:tgtEl>
                  <p:spTgt spid="49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le 1"/>
          <p:cNvSpPr txBox="1">
            <a:spLocks/>
          </p:cNvSpPr>
          <p:nvPr/>
        </p:nvSpPr>
        <p:spPr>
          <a:xfrm>
            <a:off x="952588" y="9826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 smtClean="0"/>
              <a:t>Similarity Solution ?</a:t>
            </a:r>
            <a:endParaRPr lang="en-US" dirty="0"/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330" y="886484"/>
            <a:ext cx="4852984" cy="5971516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 rot="16200000">
            <a:off x="453851" y="2501982"/>
            <a:ext cx="778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1 cm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5" name="Round Single Corner Rectangle 8"/>
          <p:cNvSpPr/>
          <p:nvPr/>
        </p:nvSpPr>
        <p:spPr>
          <a:xfrm>
            <a:off x="6755433" y="3510418"/>
            <a:ext cx="4278298" cy="1590794"/>
          </a:xfrm>
          <a:custGeom>
            <a:avLst/>
            <a:gdLst/>
            <a:ahLst/>
            <a:cxnLst/>
            <a:rect l="l" t="t" r="r" b="b"/>
            <a:pathLst>
              <a:path w="1109719" h="692980">
                <a:moveTo>
                  <a:pt x="0" y="0"/>
                </a:moveTo>
                <a:lnTo>
                  <a:pt x="414760" y="0"/>
                </a:lnTo>
                <a:cubicBezTo>
                  <a:pt x="679725" y="0"/>
                  <a:pt x="919606" y="102604"/>
                  <a:pt x="1093246" y="268493"/>
                </a:cubicBezTo>
                <a:lnTo>
                  <a:pt x="1109719" y="287568"/>
                </a:lnTo>
                <a:lnTo>
                  <a:pt x="1109719" y="692980"/>
                </a:lnTo>
                <a:lnTo>
                  <a:pt x="0" y="692980"/>
                </a:lnTo>
                <a:close/>
              </a:path>
            </a:pathLst>
          </a:custGeom>
          <a:gradFill flip="none" rotWithShape="1">
            <a:gsLst>
              <a:gs pos="0">
                <a:srgbClr val="1F6CFF"/>
              </a:gs>
              <a:gs pos="49000">
                <a:srgbClr val="56A7FF"/>
              </a:gs>
              <a:gs pos="100000">
                <a:srgbClr val="1F6CFF"/>
              </a:gs>
            </a:gsLst>
            <a:lin ang="0" scaled="1"/>
            <a:tileRect/>
          </a:gradFill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" name="Group 35"/>
          <p:cNvGrpSpPr/>
          <p:nvPr/>
        </p:nvGrpSpPr>
        <p:grpSpPr>
          <a:xfrm>
            <a:off x="6497754" y="1056957"/>
            <a:ext cx="5471765" cy="4528242"/>
            <a:chOff x="2835605" y="133212"/>
            <a:chExt cx="2063875" cy="1992852"/>
          </a:xfrm>
        </p:grpSpPr>
        <p:sp>
          <p:nvSpPr>
            <p:cNvPr id="37" name="TextBox 36"/>
            <p:cNvSpPr txBox="1"/>
            <p:nvPr/>
          </p:nvSpPr>
          <p:spPr>
            <a:xfrm>
              <a:off x="4778433" y="1721852"/>
              <a:ext cx="121047" cy="2031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i="1" dirty="0" smtClean="0">
                  <a:latin typeface="Times New Roman"/>
                  <a:cs typeface="Times New Roman"/>
                </a:rPr>
                <a:t>x</a:t>
              </a:r>
              <a:endParaRPr lang="en-US" sz="2400" i="1" dirty="0">
                <a:latin typeface="Times New Roman"/>
                <a:cs typeface="Times New Roman"/>
              </a:endParaRPr>
            </a:p>
          </p:txBody>
        </p:sp>
        <p:grpSp>
          <p:nvGrpSpPr>
            <p:cNvPr id="38" name="Group 37"/>
            <p:cNvGrpSpPr/>
            <p:nvPr/>
          </p:nvGrpSpPr>
          <p:grpSpPr>
            <a:xfrm>
              <a:off x="2835605" y="133212"/>
              <a:ext cx="2008623" cy="1992852"/>
              <a:chOff x="2835605" y="133212"/>
              <a:chExt cx="2008623" cy="1992852"/>
            </a:xfrm>
          </p:grpSpPr>
          <p:cxnSp>
            <p:nvCxnSpPr>
              <p:cNvPr id="39" name="Straight Arrow Connector 38"/>
              <p:cNvCxnSpPr/>
              <p:nvPr/>
            </p:nvCxnSpPr>
            <p:spPr>
              <a:xfrm flipH="1" flipV="1">
                <a:off x="2930094" y="298188"/>
                <a:ext cx="3682" cy="1619789"/>
              </a:xfrm>
              <a:prstGeom prst="straightConnector1">
                <a:avLst/>
              </a:prstGeom>
              <a:ln w="22225" cmpd="sng">
                <a:headEnd type="diamond"/>
                <a:tailEnd type="triangle" w="lg" len="lg"/>
              </a:ln>
              <a:effectLst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0" name="Straight Arrow Connector 39"/>
              <p:cNvCxnSpPr/>
              <p:nvPr/>
            </p:nvCxnSpPr>
            <p:spPr>
              <a:xfrm>
                <a:off x="2933775" y="1917976"/>
                <a:ext cx="1910453" cy="0"/>
              </a:xfrm>
              <a:prstGeom prst="straightConnector1">
                <a:avLst/>
              </a:prstGeom>
              <a:ln w="22225" cmpd="sng">
                <a:headEnd type="diamond"/>
                <a:tailEnd type="triangle" w="lg" len="lg"/>
              </a:ln>
              <a:effectLst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1" name="Rectangle 40"/>
              <p:cNvSpPr/>
              <p:nvPr/>
            </p:nvSpPr>
            <p:spPr>
              <a:xfrm>
                <a:off x="4546066" y="1933914"/>
                <a:ext cx="224542" cy="15829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Rectangle 41"/>
              <p:cNvSpPr/>
              <p:nvPr/>
            </p:nvSpPr>
            <p:spPr>
              <a:xfrm>
                <a:off x="4531342" y="1432041"/>
                <a:ext cx="224542" cy="47121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3" name="Straight Connector 42"/>
              <p:cNvCxnSpPr/>
              <p:nvPr/>
            </p:nvCxnSpPr>
            <p:spPr>
              <a:xfrm flipH="1" flipV="1">
                <a:off x="4523980" y="1222202"/>
                <a:ext cx="12799" cy="692256"/>
              </a:xfrm>
              <a:prstGeom prst="line">
                <a:avLst/>
              </a:prstGeom>
              <a:ln w="34925">
                <a:solidFill>
                  <a:schemeClr val="accent6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sp>
            <p:nvSpPr>
              <p:cNvPr id="44" name="TextBox 43"/>
              <p:cNvSpPr txBox="1"/>
              <p:nvPr/>
            </p:nvSpPr>
            <p:spPr>
              <a:xfrm>
                <a:off x="4409920" y="1922888"/>
                <a:ext cx="264345" cy="2031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i="1" dirty="0">
                    <a:latin typeface="Times New Roman"/>
                    <a:cs typeface="Times New Roman"/>
                  </a:rPr>
                  <a:t>x</a:t>
                </a:r>
                <a:r>
                  <a:rPr lang="en-US" sz="2400" i="1" dirty="0" smtClean="0">
                    <a:latin typeface="Times New Roman"/>
                    <a:cs typeface="Times New Roman"/>
                  </a:rPr>
                  <a:t>=L</a:t>
                </a:r>
                <a:endParaRPr lang="en-US" sz="2400" i="1" dirty="0">
                  <a:latin typeface="Times New Roman"/>
                  <a:cs typeface="Times New Roman"/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2835605" y="133212"/>
                <a:ext cx="115001" cy="2031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i="1" dirty="0" smtClean="0">
                    <a:latin typeface="Times New Roman"/>
                    <a:cs typeface="Times New Roman"/>
                  </a:rPr>
                  <a:t>z</a:t>
                </a:r>
                <a:endParaRPr lang="en-US" sz="2400" i="1" dirty="0">
                  <a:latin typeface="Times New Roman"/>
                  <a:cs typeface="Times New Roman"/>
                </a:endParaRPr>
              </a:p>
            </p:txBody>
          </p:sp>
          <p:cxnSp>
            <p:nvCxnSpPr>
              <p:cNvPr id="46" name="Straight Arrow Connector 45"/>
              <p:cNvCxnSpPr/>
              <p:nvPr/>
            </p:nvCxnSpPr>
            <p:spPr>
              <a:xfrm flipV="1">
                <a:off x="3296863" y="1225884"/>
                <a:ext cx="0" cy="692093"/>
              </a:xfrm>
              <a:prstGeom prst="straightConnector1">
                <a:avLst/>
              </a:prstGeom>
              <a:ln w="28575" cmpd="sng">
                <a:solidFill>
                  <a:schemeClr val="tx1"/>
                </a:solidFill>
                <a:prstDash val="dash"/>
                <a:headEnd type="none" w="lg" len="lg"/>
                <a:tailEnd type="stealth" w="lg" len="lg"/>
              </a:ln>
              <a:effectLst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7" name="TextBox 46"/>
              <p:cNvSpPr txBox="1"/>
              <p:nvPr/>
            </p:nvSpPr>
            <p:spPr>
              <a:xfrm>
                <a:off x="3319190" y="1507078"/>
                <a:ext cx="359272" cy="2302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i="1" dirty="0">
                    <a:latin typeface="Times New Roman"/>
                    <a:cs typeface="Times New Roman"/>
                  </a:rPr>
                  <a:t>h</a:t>
                </a:r>
                <a:r>
                  <a:rPr lang="en-US" sz="2800" dirty="0" smtClean="0">
                    <a:latin typeface="Times New Roman"/>
                    <a:cs typeface="Times New Roman"/>
                  </a:rPr>
                  <a:t>(</a:t>
                </a:r>
                <a:r>
                  <a:rPr lang="en-US" sz="2800" i="1" dirty="0" err="1" smtClean="0">
                    <a:latin typeface="Times New Roman"/>
                    <a:cs typeface="Times New Roman"/>
                  </a:rPr>
                  <a:t>x,t</a:t>
                </a:r>
                <a:r>
                  <a:rPr lang="en-US" sz="2800" dirty="0" smtClean="0">
                    <a:latin typeface="Times New Roman"/>
                    <a:cs typeface="Times New Roman"/>
                  </a:rPr>
                  <a:t>)</a:t>
                </a:r>
                <a:endParaRPr lang="en-US" sz="2800" dirty="0">
                  <a:latin typeface="Times New Roman"/>
                  <a:cs typeface="Times New Roman"/>
                </a:endParaRPr>
              </a:p>
            </p:txBody>
          </p:sp>
        </p:grpSp>
      </p:grpSp>
      <p:cxnSp>
        <p:nvCxnSpPr>
          <p:cNvPr id="48" name="Straight Arrow Connector 47"/>
          <p:cNvCxnSpPr/>
          <p:nvPr/>
        </p:nvCxnSpPr>
        <p:spPr>
          <a:xfrm>
            <a:off x="10681452" y="4610225"/>
            <a:ext cx="652943" cy="0"/>
          </a:xfrm>
          <a:prstGeom prst="straightConnector1">
            <a:avLst/>
          </a:prstGeom>
          <a:ln w="22225" cmpd="sng">
            <a:solidFill>
              <a:schemeClr val="tx1"/>
            </a:solidFill>
            <a:prstDash val="solid"/>
            <a:headEnd type="none"/>
            <a:tailEnd type="stealth" w="lg" len="lg"/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9863821" y="4348503"/>
            <a:ext cx="10547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Times New Roman"/>
                <a:cs typeface="Times New Roman"/>
              </a:rPr>
              <a:t>u</a:t>
            </a:r>
            <a:r>
              <a:rPr lang="en-US" sz="2400" dirty="0" smtClean="0">
                <a:latin typeface="Times New Roman"/>
                <a:cs typeface="Times New Roman"/>
              </a:rPr>
              <a:t>(</a:t>
            </a:r>
            <a:r>
              <a:rPr lang="en-US" sz="2400" i="1" dirty="0" err="1" smtClean="0">
                <a:latin typeface="Times New Roman"/>
                <a:cs typeface="Times New Roman"/>
              </a:rPr>
              <a:t>x,t</a:t>
            </a:r>
            <a:r>
              <a:rPr lang="en-US" sz="2000" dirty="0" smtClean="0">
                <a:latin typeface="Times New Roman"/>
                <a:cs typeface="Times New Roman"/>
              </a:rPr>
              <a:t>)</a:t>
            </a:r>
            <a:endParaRPr lang="en-US" sz="2000" dirty="0">
              <a:latin typeface="Times New Roman"/>
              <a:cs typeface="Times New Roman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8859672" y="3909781"/>
            <a:ext cx="15278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i="1" dirty="0" err="1" smtClean="0">
                <a:latin typeface="Times New Roman"/>
                <a:cs typeface="Times New Roman"/>
              </a:rPr>
              <a:t>ρ</a:t>
            </a:r>
            <a:r>
              <a:rPr lang="en-US" sz="2400" i="1" baseline="-25000" dirty="0" err="1" smtClean="0">
                <a:latin typeface="Times New Roman"/>
                <a:cs typeface="Times New Roman"/>
              </a:rPr>
              <a:t>c</a:t>
            </a:r>
            <a:r>
              <a:rPr lang="en-US" sz="2400" i="1" dirty="0">
                <a:latin typeface="Times New Roman"/>
                <a:cs typeface="Times New Roman"/>
              </a:rPr>
              <a:t> </a:t>
            </a:r>
            <a:r>
              <a:rPr lang="en-US" sz="2400" i="1" dirty="0" smtClean="0">
                <a:latin typeface="Times New Roman"/>
                <a:cs typeface="Times New Roman"/>
              </a:rPr>
              <a:t>, </a:t>
            </a:r>
            <a:r>
              <a:rPr lang="en-US" sz="2400" i="1" dirty="0" err="1" smtClean="0">
                <a:latin typeface="Times New Roman"/>
                <a:cs typeface="Times New Roman"/>
              </a:rPr>
              <a:t>ν</a:t>
            </a:r>
            <a:r>
              <a:rPr lang="en-US" sz="2400" i="1" baseline="-25000" dirty="0" err="1" smtClean="0">
                <a:latin typeface="Times New Roman"/>
                <a:cs typeface="Times New Roman"/>
              </a:rPr>
              <a:t>c</a:t>
            </a:r>
            <a:endParaRPr lang="en-US" sz="2400" i="1" dirty="0">
              <a:latin typeface="Times New Roman"/>
              <a:cs typeface="Times New Roman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7982022" y="2964037"/>
            <a:ext cx="15598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i="1" dirty="0" err="1" smtClean="0">
                <a:latin typeface="Times New Roman"/>
                <a:cs typeface="Times New Roman"/>
              </a:rPr>
              <a:t>ρ</a:t>
            </a:r>
            <a:r>
              <a:rPr lang="en-US" sz="2400" i="1" baseline="-25000" dirty="0" err="1" smtClean="0">
                <a:latin typeface="Times New Roman"/>
                <a:cs typeface="Times New Roman"/>
              </a:rPr>
              <a:t>a</a:t>
            </a:r>
            <a:r>
              <a:rPr lang="en-US" sz="2400" i="1" dirty="0" smtClean="0">
                <a:latin typeface="Times New Roman"/>
                <a:cs typeface="Times New Roman"/>
              </a:rPr>
              <a:t> , </a:t>
            </a:r>
            <a:r>
              <a:rPr lang="en-US" sz="2400" i="1" dirty="0" err="1" smtClean="0">
                <a:latin typeface="Times New Roman"/>
                <a:cs typeface="Times New Roman"/>
              </a:rPr>
              <a:t>ν</a:t>
            </a:r>
            <a:r>
              <a:rPr lang="en-US" sz="2400" i="1" baseline="-25000" dirty="0" err="1" smtClean="0">
                <a:latin typeface="Times New Roman"/>
                <a:cs typeface="Times New Roman"/>
              </a:rPr>
              <a:t>a</a:t>
            </a:r>
            <a:endParaRPr lang="en-US" sz="2400" i="1" dirty="0">
              <a:latin typeface="Times New Roman"/>
              <a:cs typeface="Times New Roman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10020522" y="3131917"/>
            <a:ext cx="28953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Times New Roman"/>
                <a:cs typeface="Times New Roman"/>
              </a:rPr>
              <a:t>Edge drainage</a:t>
            </a:r>
            <a:endParaRPr lang="en-US" sz="2400" dirty="0">
              <a:latin typeface="Times New Roman"/>
              <a:cs typeface="Times New Roman"/>
            </a:endParaRPr>
          </a:p>
        </p:txBody>
      </p:sp>
      <p:sp>
        <p:nvSpPr>
          <p:cNvPr id="53" name="Arc 52"/>
          <p:cNvSpPr/>
          <p:nvPr/>
        </p:nvSpPr>
        <p:spPr>
          <a:xfrm>
            <a:off x="-3344504" y="6172200"/>
            <a:ext cx="8877993" cy="685800"/>
          </a:xfrm>
          <a:prstGeom prst="arc">
            <a:avLst>
              <a:gd name="adj1" fmla="val 16150178"/>
              <a:gd name="adj2" fmla="val 21513352"/>
            </a:avLst>
          </a:prstGeom>
          <a:ln w="28575">
            <a:solidFill>
              <a:schemeClr val="tx1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4" name="Arc 53"/>
          <p:cNvSpPr/>
          <p:nvPr/>
        </p:nvSpPr>
        <p:spPr>
          <a:xfrm>
            <a:off x="-3258309" y="5037512"/>
            <a:ext cx="8877993" cy="1529542"/>
          </a:xfrm>
          <a:prstGeom prst="arc">
            <a:avLst>
              <a:gd name="adj1" fmla="val 16175304"/>
              <a:gd name="adj2" fmla="val 21388062"/>
            </a:avLst>
          </a:prstGeom>
          <a:ln w="28575">
            <a:solidFill>
              <a:schemeClr val="tx1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5" name="Arc 54"/>
          <p:cNvSpPr/>
          <p:nvPr/>
        </p:nvSpPr>
        <p:spPr>
          <a:xfrm>
            <a:off x="-3367495" y="3075698"/>
            <a:ext cx="8877993" cy="2805555"/>
          </a:xfrm>
          <a:prstGeom prst="arc">
            <a:avLst>
              <a:gd name="adj1" fmla="val 16220979"/>
              <a:gd name="adj2" fmla="val 21207600"/>
            </a:avLst>
          </a:prstGeom>
          <a:ln w="28575">
            <a:solidFill>
              <a:schemeClr val="tx1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6" name="Content Placeholder 2"/>
          <p:cNvSpPr txBox="1">
            <a:spLocks/>
          </p:cNvSpPr>
          <p:nvPr/>
        </p:nvSpPr>
        <p:spPr>
          <a:xfrm>
            <a:off x="7739206" y="858562"/>
            <a:ext cx="3909392" cy="515054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2" indent="0" algn="ctr"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sz="2800" i="1" dirty="0" smtClean="0"/>
              <a:t>Note that this slide has animations</a:t>
            </a:r>
            <a:endParaRPr lang="en-US" sz="2800" i="1" dirty="0"/>
          </a:p>
        </p:txBody>
      </p:sp>
    </p:spTree>
    <p:extLst>
      <p:ext uri="{BB962C8B-B14F-4D97-AF65-F5344CB8AC3E}">
        <p14:creationId xmlns:p14="http://schemas.microsoft.com/office/powerpoint/2010/main" val="539230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0 L 0.46459 -0.3828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29" y="-1914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7.40741E-7 L 0.46732 0.0530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59" y="263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81481E-6 L 0.45834 -0.2127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17" y="-10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2062701" y="1337953"/>
            <a:ext cx="7958547" cy="4731542"/>
            <a:chOff x="104075" y="1"/>
            <a:chExt cx="5487048" cy="2879725"/>
          </a:xfrm>
        </p:grpSpPr>
        <p:pic>
          <p:nvPicPr>
            <p:cNvPr id="17" name="Picture 16" descr="house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7908" y="1"/>
              <a:ext cx="2953506" cy="2879725"/>
            </a:xfrm>
            <a:prstGeom prst="rect">
              <a:avLst/>
            </a:prstGeom>
          </p:spPr>
        </p:pic>
        <p:pic>
          <p:nvPicPr>
            <p:cNvPr id="18" name="Picture 17" descr="house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2668312" y="1"/>
              <a:ext cx="2784286" cy="2879725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2961820" y="1417464"/>
              <a:ext cx="740923" cy="2435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rgbClr val="3366FF"/>
                  </a:solidFill>
                  <a:latin typeface="Times New Roman"/>
                  <a:cs typeface="Times New Roman"/>
                </a:rPr>
                <a:t>Cold Air</a:t>
              </a:r>
              <a:endParaRPr lang="en-US" sz="2000" dirty="0">
                <a:solidFill>
                  <a:srgbClr val="3366FF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928669" y="923902"/>
              <a:ext cx="662454" cy="2435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Hot Air</a:t>
              </a:r>
              <a:endParaRPr lang="en-US" sz="2000" dirty="0">
                <a:solidFill>
                  <a:srgbClr val="FF0000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21" name="Notched Right Arrow 20"/>
            <p:cNvSpPr/>
            <p:nvPr/>
          </p:nvSpPr>
          <p:spPr>
            <a:xfrm flipH="1">
              <a:off x="4875552" y="1239523"/>
              <a:ext cx="642278" cy="301656"/>
            </a:xfrm>
            <a:prstGeom prst="notchedRightArrow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Notched Right Arrow 21"/>
            <p:cNvSpPr/>
            <p:nvPr/>
          </p:nvSpPr>
          <p:spPr>
            <a:xfrm>
              <a:off x="3096945" y="1709455"/>
              <a:ext cx="676339" cy="301656"/>
            </a:xfrm>
            <a:prstGeom prst="notch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04075" y="1944286"/>
              <a:ext cx="740923" cy="2435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rgbClr val="3366FF"/>
                  </a:solidFill>
                  <a:latin typeface="Times New Roman"/>
                  <a:cs typeface="Times New Roman"/>
                </a:rPr>
                <a:t>Cold Air</a:t>
              </a:r>
              <a:endParaRPr lang="en-US" sz="2000" dirty="0">
                <a:solidFill>
                  <a:srgbClr val="3366FF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953597" y="1615378"/>
              <a:ext cx="662454" cy="2435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Hot Air</a:t>
              </a:r>
              <a:endParaRPr lang="en-US" sz="2000" dirty="0">
                <a:solidFill>
                  <a:srgbClr val="FF0000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25" name="Notched Right Arrow 24"/>
            <p:cNvSpPr/>
            <p:nvPr/>
          </p:nvSpPr>
          <p:spPr>
            <a:xfrm flipH="1">
              <a:off x="1953597" y="1315261"/>
              <a:ext cx="642278" cy="333505"/>
            </a:xfrm>
            <a:prstGeom prst="notchedRightArrow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Notched Right Arrow 25"/>
            <p:cNvSpPr/>
            <p:nvPr/>
          </p:nvSpPr>
          <p:spPr>
            <a:xfrm>
              <a:off x="270490" y="1710339"/>
              <a:ext cx="676339" cy="301656"/>
            </a:xfrm>
            <a:prstGeom prst="notch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107694" y="1648342"/>
              <a:ext cx="820975" cy="410919"/>
            </a:xfrm>
            <a:custGeom>
              <a:avLst/>
              <a:gdLst>
                <a:gd name="connsiteX0" fmla="*/ 0 w 1732162"/>
                <a:gd name="connsiteY0" fmla="*/ 3757 h 864246"/>
                <a:gd name="connsiteX1" fmla="*/ 638758 w 1732162"/>
                <a:gd name="connsiteY1" fmla="*/ 0 h 864246"/>
                <a:gd name="connsiteX2" fmla="*/ 890504 w 1732162"/>
                <a:gd name="connsiteY2" fmla="*/ 22545 h 864246"/>
                <a:gd name="connsiteX3" fmla="*/ 1146007 w 1732162"/>
                <a:gd name="connsiteY3" fmla="*/ 78909 h 864246"/>
                <a:gd name="connsiteX4" fmla="*/ 1375209 w 1732162"/>
                <a:gd name="connsiteY4" fmla="*/ 176607 h 864246"/>
                <a:gd name="connsiteX5" fmla="*/ 1510475 w 1732162"/>
                <a:gd name="connsiteY5" fmla="*/ 270546 h 864246"/>
                <a:gd name="connsiteX6" fmla="*/ 1585623 w 1732162"/>
                <a:gd name="connsiteY6" fmla="*/ 341941 h 864246"/>
                <a:gd name="connsiteX7" fmla="*/ 1657014 w 1732162"/>
                <a:gd name="connsiteY7" fmla="*/ 499760 h 864246"/>
                <a:gd name="connsiteX8" fmla="*/ 1724647 w 1732162"/>
                <a:gd name="connsiteY8" fmla="*/ 759033 h 864246"/>
                <a:gd name="connsiteX9" fmla="*/ 1732162 w 1732162"/>
                <a:gd name="connsiteY9" fmla="*/ 819155 h 864246"/>
                <a:gd name="connsiteX10" fmla="*/ 1702103 w 1732162"/>
                <a:gd name="connsiteY10" fmla="*/ 845458 h 864246"/>
                <a:gd name="connsiteX11" fmla="*/ 1657014 w 1732162"/>
                <a:gd name="connsiteY11" fmla="*/ 864246 h 864246"/>
                <a:gd name="connsiteX12" fmla="*/ 1657014 w 1732162"/>
                <a:gd name="connsiteY12" fmla="*/ 864246 h 864246"/>
                <a:gd name="connsiteX13" fmla="*/ 1657014 w 1732162"/>
                <a:gd name="connsiteY13" fmla="*/ 864246 h 864246"/>
                <a:gd name="connsiteX14" fmla="*/ 1623197 w 1732162"/>
                <a:gd name="connsiteY14" fmla="*/ 841701 h 864246"/>
                <a:gd name="connsiteX15" fmla="*/ 1585623 w 1732162"/>
                <a:gd name="connsiteY15" fmla="*/ 736488 h 864246"/>
                <a:gd name="connsiteX16" fmla="*/ 11272 w 1732162"/>
                <a:gd name="connsiteY16" fmla="*/ 725215 h 864246"/>
                <a:gd name="connsiteX17" fmla="*/ 0 w 1732162"/>
                <a:gd name="connsiteY17" fmla="*/ 3757 h 864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32162" h="864246">
                  <a:moveTo>
                    <a:pt x="0" y="3757"/>
                  </a:moveTo>
                  <a:lnTo>
                    <a:pt x="638758" y="0"/>
                  </a:lnTo>
                  <a:lnTo>
                    <a:pt x="890504" y="22545"/>
                  </a:lnTo>
                  <a:lnTo>
                    <a:pt x="1146007" y="78909"/>
                  </a:lnTo>
                  <a:lnTo>
                    <a:pt x="1375209" y="176607"/>
                  </a:lnTo>
                  <a:lnTo>
                    <a:pt x="1510475" y="270546"/>
                  </a:lnTo>
                  <a:lnTo>
                    <a:pt x="1585623" y="341941"/>
                  </a:lnTo>
                  <a:lnTo>
                    <a:pt x="1657014" y="499760"/>
                  </a:lnTo>
                  <a:lnTo>
                    <a:pt x="1724647" y="759033"/>
                  </a:lnTo>
                  <a:lnTo>
                    <a:pt x="1732162" y="819155"/>
                  </a:lnTo>
                  <a:lnTo>
                    <a:pt x="1702103" y="845458"/>
                  </a:lnTo>
                  <a:lnTo>
                    <a:pt x="1657014" y="864246"/>
                  </a:lnTo>
                  <a:lnTo>
                    <a:pt x="1657014" y="864246"/>
                  </a:lnTo>
                  <a:lnTo>
                    <a:pt x="1657014" y="864246"/>
                  </a:lnTo>
                  <a:lnTo>
                    <a:pt x="1623197" y="841701"/>
                  </a:lnTo>
                  <a:lnTo>
                    <a:pt x="1585623" y="736488"/>
                  </a:lnTo>
                  <a:lnTo>
                    <a:pt x="11272" y="725215"/>
                  </a:lnTo>
                  <a:cubicBezTo>
                    <a:pt x="10019" y="480972"/>
                    <a:pt x="8767" y="236728"/>
                    <a:pt x="0" y="3757"/>
                  </a:cubicBezTo>
                  <a:close/>
                </a:path>
              </a:pathLst>
            </a:custGeom>
            <a:ln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 flipH="1" flipV="1">
              <a:off x="873503" y="1263793"/>
              <a:ext cx="903380" cy="399935"/>
            </a:xfrm>
            <a:custGeom>
              <a:avLst/>
              <a:gdLst>
                <a:gd name="connsiteX0" fmla="*/ 0 w 1732162"/>
                <a:gd name="connsiteY0" fmla="*/ 3757 h 864246"/>
                <a:gd name="connsiteX1" fmla="*/ 638758 w 1732162"/>
                <a:gd name="connsiteY1" fmla="*/ 0 h 864246"/>
                <a:gd name="connsiteX2" fmla="*/ 890504 w 1732162"/>
                <a:gd name="connsiteY2" fmla="*/ 22545 h 864246"/>
                <a:gd name="connsiteX3" fmla="*/ 1146007 w 1732162"/>
                <a:gd name="connsiteY3" fmla="*/ 78909 h 864246"/>
                <a:gd name="connsiteX4" fmla="*/ 1375209 w 1732162"/>
                <a:gd name="connsiteY4" fmla="*/ 176607 h 864246"/>
                <a:gd name="connsiteX5" fmla="*/ 1510475 w 1732162"/>
                <a:gd name="connsiteY5" fmla="*/ 270546 h 864246"/>
                <a:gd name="connsiteX6" fmla="*/ 1585623 w 1732162"/>
                <a:gd name="connsiteY6" fmla="*/ 341941 h 864246"/>
                <a:gd name="connsiteX7" fmla="*/ 1657014 w 1732162"/>
                <a:gd name="connsiteY7" fmla="*/ 499760 h 864246"/>
                <a:gd name="connsiteX8" fmla="*/ 1724647 w 1732162"/>
                <a:gd name="connsiteY8" fmla="*/ 759033 h 864246"/>
                <a:gd name="connsiteX9" fmla="*/ 1732162 w 1732162"/>
                <a:gd name="connsiteY9" fmla="*/ 819155 h 864246"/>
                <a:gd name="connsiteX10" fmla="*/ 1702103 w 1732162"/>
                <a:gd name="connsiteY10" fmla="*/ 845458 h 864246"/>
                <a:gd name="connsiteX11" fmla="*/ 1657014 w 1732162"/>
                <a:gd name="connsiteY11" fmla="*/ 864246 h 864246"/>
                <a:gd name="connsiteX12" fmla="*/ 1657014 w 1732162"/>
                <a:gd name="connsiteY12" fmla="*/ 864246 h 864246"/>
                <a:gd name="connsiteX13" fmla="*/ 1657014 w 1732162"/>
                <a:gd name="connsiteY13" fmla="*/ 864246 h 864246"/>
                <a:gd name="connsiteX14" fmla="*/ 1623197 w 1732162"/>
                <a:gd name="connsiteY14" fmla="*/ 841701 h 864246"/>
                <a:gd name="connsiteX15" fmla="*/ 1585623 w 1732162"/>
                <a:gd name="connsiteY15" fmla="*/ 736488 h 864246"/>
                <a:gd name="connsiteX16" fmla="*/ 11272 w 1732162"/>
                <a:gd name="connsiteY16" fmla="*/ 725215 h 864246"/>
                <a:gd name="connsiteX17" fmla="*/ 0 w 1732162"/>
                <a:gd name="connsiteY17" fmla="*/ 3757 h 864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32162" h="864246">
                  <a:moveTo>
                    <a:pt x="0" y="3757"/>
                  </a:moveTo>
                  <a:lnTo>
                    <a:pt x="638758" y="0"/>
                  </a:lnTo>
                  <a:lnTo>
                    <a:pt x="890504" y="22545"/>
                  </a:lnTo>
                  <a:lnTo>
                    <a:pt x="1146007" y="78909"/>
                  </a:lnTo>
                  <a:lnTo>
                    <a:pt x="1375209" y="176607"/>
                  </a:lnTo>
                  <a:lnTo>
                    <a:pt x="1510475" y="270546"/>
                  </a:lnTo>
                  <a:lnTo>
                    <a:pt x="1585623" y="341941"/>
                  </a:lnTo>
                  <a:lnTo>
                    <a:pt x="1657014" y="499760"/>
                  </a:lnTo>
                  <a:lnTo>
                    <a:pt x="1724647" y="759033"/>
                  </a:lnTo>
                  <a:lnTo>
                    <a:pt x="1732162" y="819155"/>
                  </a:lnTo>
                  <a:lnTo>
                    <a:pt x="1702103" y="845458"/>
                  </a:lnTo>
                  <a:lnTo>
                    <a:pt x="1657014" y="864246"/>
                  </a:lnTo>
                  <a:lnTo>
                    <a:pt x="1657014" y="864246"/>
                  </a:lnTo>
                  <a:lnTo>
                    <a:pt x="1657014" y="864246"/>
                  </a:lnTo>
                  <a:lnTo>
                    <a:pt x="1623197" y="841701"/>
                  </a:lnTo>
                  <a:lnTo>
                    <a:pt x="1585623" y="736488"/>
                  </a:lnTo>
                  <a:lnTo>
                    <a:pt x="11272" y="725215"/>
                  </a:lnTo>
                  <a:cubicBezTo>
                    <a:pt x="10019" y="480972"/>
                    <a:pt x="8767" y="236728"/>
                    <a:pt x="0" y="3757"/>
                  </a:cubicBezTo>
                  <a:close/>
                </a:path>
              </a:pathLst>
            </a:custGeom>
            <a:ln>
              <a:solidFill>
                <a:srgbClr val="FF0000"/>
              </a:solidFill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9" name="Straight Connector 28"/>
            <p:cNvCxnSpPr/>
            <p:nvPr/>
          </p:nvCxnSpPr>
          <p:spPr>
            <a:xfrm>
              <a:off x="2961820" y="1"/>
              <a:ext cx="11652" cy="2879725"/>
            </a:xfrm>
            <a:prstGeom prst="line">
              <a:avLst/>
            </a:prstGeom>
            <a:ln>
              <a:solidFill>
                <a:schemeClr val="tx1"/>
              </a:solidFill>
              <a:prstDash val="lgDash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itle 1"/>
          <p:cNvSpPr txBox="1">
            <a:spLocks/>
          </p:cNvSpPr>
          <p:nvPr/>
        </p:nvSpPr>
        <p:spPr>
          <a:xfrm>
            <a:off x="695197" y="105156"/>
            <a:ext cx="10977858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 smtClean="0"/>
              <a:t>A potential application in </a:t>
            </a:r>
            <a:r>
              <a:rPr lang="en-US" smtClean="0"/>
              <a:t>ventilation problems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06788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155</Words>
  <Application>Microsoft Macintosh PowerPoint</Application>
  <PresentationFormat>Widescreen</PresentationFormat>
  <Paragraphs>33</Paragraphs>
  <Slides>6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Calibri</vt:lpstr>
      <vt:lpstr>Calibri Light</vt:lpstr>
      <vt:lpstr>Goudy Old Style</vt:lpstr>
      <vt:lpstr>Times New Roman</vt:lpstr>
      <vt:lpstr>Wingdings</vt:lpstr>
      <vt:lpstr>Arial</vt:lpstr>
      <vt:lpstr>Office Theme</vt:lpstr>
      <vt:lpstr>Inertial gravity currents produced by  drainage from an edge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Mostafa Momen</dc:creator>
  <cp:lastModifiedBy>Mostafa Momen</cp:lastModifiedBy>
  <cp:revision>9</cp:revision>
  <dcterms:created xsi:type="dcterms:W3CDTF">2017-07-09T20:13:03Z</dcterms:created>
  <dcterms:modified xsi:type="dcterms:W3CDTF">2017-07-09T20:45:23Z</dcterms:modified>
</cp:coreProperties>
</file>