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59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14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9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9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238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6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17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91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31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80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47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3C511-103C-41E5-9AD1-F1CA4E45F261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6ACED-A045-49DF-B381-26536D5C29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09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90363" y="692696"/>
            <a:ext cx="4789121" cy="2237416"/>
            <a:chOff x="46347" y="692696"/>
            <a:chExt cx="4789121" cy="2237416"/>
          </a:xfrm>
        </p:grpSpPr>
        <p:pic>
          <p:nvPicPr>
            <p:cNvPr id="33" name="Picture 2" descr="C:\Users\2111446\Documents\UDP-Galactose 4-epimerase\Fluke GALE\Veronika data April 2014\FhGALE Purifications\Fh GALE exp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11" t="19692" r="7977" b="5896"/>
            <a:stretch/>
          </p:blipFill>
          <p:spPr bwMode="auto">
            <a:xfrm>
              <a:off x="844455" y="980728"/>
              <a:ext cx="2928974" cy="19493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4" name="Straight Arrow Connector 33"/>
            <p:cNvCxnSpPr/>
            <p:nvPr/>
          </p:nvCxnSpPr>
          <p:spPr>
            <a:xfrm flipH="1">
              <a:off x="3796783" y="2101498"/>
              <a:ext cx="288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84447" y="1330896"/>
              <a:ext cx="288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84447" y="1546920"/>
              <a:ext cx="288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484447" y="1834952"/>
              <a:ext cx="288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484447" y="2050976"/>
              <a:ext cx="288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484447" y="2389530"/>
              <a:ext cx="288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484447" y="2677562"/>
              <a:ext cx="288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6347" y="1146230"/>
              <a:ext cx="4972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116</a:t>
              </a:r>
              <a:endParaRPr lang="en-GB" sz="16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63367" y="136225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6</a:t>
              </a:r>
              <a:r>
                <a:rPr lang="en-GB" sz="1600" dirty="0" smtClean="0"/>
                <a:t>6</a:t>
              </a:r>
              <a:endParaRPr lang="en-GB" sz="16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3367" y="165028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45</a:t>
              </a:r>
              <a:endParaRPr lang="en-GB" sz="1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3367" y="1866310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35</a:t>
              </a:r>
              <a:endParaRPr lang="en-GB" sz="16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3367" y="220486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2</a:t>
              </a:r>
              <a:r>
                <a:rPr lang="en-GB" sz="1600" dirty="0" smtClean="0"/>
                <a:t>5</a:t>
              </a:r>
              <a:endParaRPr lang="en-GB" sz="16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63367" y="2492896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18</a:t>
              </a:r>
              <a:endParaRPr lang="en-GB" sz="16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012807" y="1938318"/>
              <a:ext cx="8226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FhGALE</a:t>
              </a:r>
              <a:endParaRPr lang="en-GB" sz="16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44455" y="692696"/>
              <a:ext cx="3593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M</a:t>
              </a:r>
              <a:endParaRPr lang="en-GB" sz="16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76415" y="692696"/>
              <a:ext cx="3161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U</a:t>
              </a:r>
              <a:endParaRPr lang="en-GB" sz="16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492527" y="692696"/>
              <a:ext cx="2359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I</a:t>
              </a:r>
              <a:endParaRPr lang="en-GB" sz="16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780559" y="692696"/>
              <a:ext cx="2792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S</a:t>
              </a:r>
              <a:endParaRPr lang="en-GB" sz="16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996583" y="692696"/>
              <a:ext cx="4363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W</a:t>
              </a:r>
              <a:r>
                <a:rPr lang="en-GB" sz="1600" baseline="-25000" dirty="0" smtClean="0"/>
                <a:t>1</a:t>
              </a:r>
              <a:endParaRPr lang="en-GB" sz="1600" baseline="-25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356623" y="692696"/>
              <a:ext cx="4363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W</a:t>
              </a:r>
              <a:r>
                <a:rPr lang="en-GB" sz="1600" baseline="-25000" dirty="0"/>
                <a:t>2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44655" y="692696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E</a:t>
              </a:r>
              <a:r>
                <a:rPr lang="en-GB" sz="1600" baseline="-25000" dirty="0" smtClean="0"/>
                <a:t>1</a:t>
              </a:r>
              <a:endParaRPr lang="en-GB" sz="1600" baseline="-25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010151" y="692696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E</a:t>
              </a:r>
              <a:r>
                <a:rPr lang="en-GB" sz="1600" baseline="-25000" dirty="0"/>
                <a:t>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92727" y="692696"/>
              <a:ext cx="3545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/>
                <a:t>E</a:t>
              </a:r>
              <a:r>
                <a:rPr lang="en-GB" sz="1600" baseline="-25000" dirty="0"/>
                <a:t>3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7504" y="570166"/>
            <a:ext cx="407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(</a:t>
            </a:r>
            <a:r>
              <a:rPr lang="en-GB" sz="1600" dirty="0" smtClean="0"/>
              <a:t>a)</a:t>
            </a:r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716016" y="570166"/>
            <a:ext cx="417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(b)</a:t>
            </a:r>
            <a:endParaRPr lang="en-GB" sz="16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933339" y="2035587"/>
            <a:ext cx="28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49363" y="1866310"/>
            <a:ext cx="1023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Monomer</a:t>
            </a:r>
            <a:endParaRPr lang="en-GB" sz="1600" dirty="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933612" y="979961"/>
            <a:ext cx="960453" cy="194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6933339" y="1531531"/>
            <a:ext cx="28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49363" y="1362254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Dimer</a:t>
            </a:r>
            <a:endParaRPr lang="en-GB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637227" y="1381418"/>
            <a:ext cx="28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637227" y="1597442"/>
            <a:ext cx="28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637227" y="1885474"/>
            <a:ext cx="28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637227" y="2101498"/>
            <a:ext cx="28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637227" y="2389530"/>
            <a:ext cx="28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637227" y="2728084"/>
            <a:ext cx="28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99127" y="1196752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116</a:t>
            </a:r>
            <a:endParaRPr lang="en-GB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316147" y="141277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6</a:t>
            </a:r>
            <a:r>
              <a:rPr lang="en-GB" sz="1600" dirty="0" smtClean="0"/>
              <a:t>6</a:t>
            </a:r>
            <a:endParaRPr lang="en-GB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5316147" y="170080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45</a:t>
            </a:r>
            <a:endParaRPr lang="en-GB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316147" y="191683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35</a:t>
            </a:r>
            <a:endParaRPr lang="en-GB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316147" y="2204864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2</a:t>
            </a:r>
            <a:r>
              <a:rPr lang="en-GB" sz="1600" dirty="0" smtClean="0"/>
              <a:t>5</a:t>
            </a:r>
            <a:endParaRPr lang="en-GB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316147" y="2543418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18</a:t>
            </a:r>
            <a:endParaRPr lang="en-GB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7020272" y="1056511"/>
            <a:ext cx="0" cy="3310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139873" y="1052736"/>
            <a:ext cx="10325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Oligomers</a:t>
            </a:r>
            <a:endParaRPr lang="en-GB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5997881" y="692696"/>
            <a:ext cx="3593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M</a:t>
            </a:r>
            <a:endParaRPr lang="en-GB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285913" y="692696"/>
            <a:ext cx="247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-</a:t>
            </a:r>
            <a:endParaRPr lang="en-GB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573299" y="69269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58" name="Rectangle 57"/>
          <p:cNvSpPr/>
          <p:nvPr/>
        </p:nvSpPr>
        <p:spPr>
          <a:xfrm>
            <a:off x="628463" y="3573016"/>
            <a:ext cx="780029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u="sng" dirty="0" smtClean="0"/>
              <a:t>Supplementary Figure S2</a:t>
            </a:r>
            <a:r>
              <a:rPr lang="en-GB" sz="1400" dirty="0" smtClean="0"/>
              <a:t>:  (a) Expression and purification of </a:t>
            </a:r>
            <a:r>
              <a:rPr lang="en-GB" sz="1400" dirty="0" err="1" smtClean="0"/>
              <a:t>FhGALE</a:t>
            </a:r>
            <a:r>
              <a:rPr lang="en-GB" sz="1400" dirty="0" smtClean="0"/>
              <a:t> was monitored by 10% SDS-PAGE.  The purified protein is indicated by an arrow to the right of the gel.  M, molecular mass markers (masses to the left of the gel in </a:t>
            </a:r>
            <a:r>
              <a:rPr lang="en-GB" sz="1400" dirty="0" err="1" smtClean="0"/>
              <a:t>kDa</a:t>
            </a:r>
            <a:r>
              <a:rPr lang="en-GB" sz="1400" dirty="0" smtClean="0"/>
              <a:t>); U, total protein extract from </a:t>
            </a:r>
            <a:r>
              <a:rPr lang="en-GB" sz="1400" dirty="0" err="1" smtClean="0"/>
              <a:t>uninduced</a:t>
            </a:r>
            <a:r>
              <a:rPr lang="en-GB" sz="1400" dirty="0" smtClean="0"/>
              <a:t> E. coli Rosetta(DE3) cells just prior to induction; I, total protein extract from E. coli cells 2 h after induction; S, soluble proteins released on sonication and after centrifugation to remove solid matter; W1, material which passed through the column following application of the </a:t>
            </a:r>
            <a:r>
              <a:rPr lang="en-GB" sz="1400" dirty="0" err="1" smtClean="0"/>
              <a:t>sonicate</a:t>
            </a:r>
            <a:r>
              <a:rPr lang="en-GB" sz="1400" dirty="0" smtClean="0"/>
              <a:t>; W2, material washed from the column by washing in buffer A (50 </a:t>
            </a:r>
            <a:r>
              <a:rPr lang="en-GB" sz="1400" dirty="0" err="1" smtClean="0"/>
              <a:t>mM</a:t>
            </a:r>
            <a:r>
              <a:rPr lang="en-GB" sz="1400" dirty="0" smtClean="0"/>
              <a:t> </a:t>
            </a:r>
            <a:r>
              <a:rPr lang="en-GB" sz="1400" dirty="0" err="1" smtClean="0"/>
              <a:t>Hepes</a:t>
            </a:r>
            <a:r>
              <a:rPr lang="en-GB" sz="1400" dirty="0" smtClean="0"/>
              <a:t>-OH, pH 7.4, 500 </a:t>
            </a:r>
            <a:r>
              <a:rPr lang="en-GB" sz="1400" dirty="0" err="1" smtClean="0"/>
              <a:t>mM</a:t>
            </a:r>
            <a:r>
              <a:rPr lang="en-GB" sz="1400" dirty="0" smtClean="0"/>
              <a:t> </a:t>
            </a:r>
            <a:r>
              <a:rPr lang="en-GB" sz="1400" dirty="0" err="1" smtClean="0"/>
              <a:t>NaCl</a:t>
            </a:r>
            <a:r>
              <a:rPr lang="en-GB" sz="1400" dirty="0" smtClean="0"/>
              <a:t>, 10%(v/v) glycerol); E1, E2 and E3 three times 2 ml </a:t>
            </a:r>
            <a:r>
              <a:rPr lang="en-GB" sz="1400" dirty="0" err="1" smtClean="0"/>
              <a:t>elutions</a:t>
            </a:r>
            <a:r>
              <a:rPr lang="en-GB" sz="1400" dirty="0" smtClean="0"/>
              <a:t> in buffer B (buffer A supplemented with 250 </a:t>
            </a:r>
            <a:r>
              <a:rPr lang="en-GB" sz="1400" dirty="0" err="1" smtClean="0"/>
              <a:t>mM</a:t>
            </a:r>
            <a:r>
              <a:rPr lang="en-GB" sz="1400" dirty="0" smtClean="0"/>
              <a:t> imidazole). (b) Crosslinking of </a:t>
            </a:r>
            <a:r>
              <a:rPr lang="en-GB" sz="1400" dirty="0" err="1" smtClean="0"/>
              <a:t>FhGALE</a:t>
            </a:r>
            <a:r>
              <a:rPr lang="en-GB" sz="1400" dirty="0" smtClean="0"/>
              <a:t> (50 </a:t>
            </a:r>
            <a:r>
              <a:rPr lang="en-GB" sz="1400" dirty="0" err="1" smtClean="0"/>
              <a:t>μM</a:t>
            </a:r>
            <a:r>
              <a:rPr lang="en-GB" sz="1400" dirty="0" smtClean="0"/>
              <a:t>) with BS3 (1.6 </a:t>
            </a:r>
            <a:r>
              <a:rPr lang="en-GB" sz="1400" dirty="0" err="1" smtClean="0"/>
              <a:t>mM</a:t>
            </a:r>
            <a:r>
              <a:rPr lang="en-GB" sz="1400" dirty="0" smtClean="0"/>
              <a:t>) was analysed by 10% SDS-PAGE. -, </a:t>
            </a:r>
            <a:r>
              <a:rPr lang="en-GB" sz="1400" dirty="0" err="1" smtClean="0"/>
              <a:t>FhGALE</a:t>
            </a:r>
            <a:r>
              <a:rPr lang="en-GB" sz="1400" dirty="0" smtClean="0"/>
              <a:t> in the absence of ligands or </a:t>
            </a:r>
            <a:r>
              <a:rPr lang="en-GB" sz="1400" dirty="0" err="1" smtClean="0"/>
              <a:t>crosslinker</a:t>
            </a:r>
            <a:r>
              <a:rPr lang="en-GB" sz="1400" dirty="0" smtClean="0"/>
              <a:t>; +, </a:t>
            </a:r>
            <a:r>
              <a:rPr lang="en-GB" sz="1400" dirty="0" err="1" smtClean="0"/>
              <a:t>FhGALE</a:t>
            </a:r>
            <a:r>
              <a:rPr lang="en-GB" sz="1400" dirty="0" smtClean="0"/>
              <a:t> in the presence of </a:t>
            </a:r>
            <a:r>
              <a:rPr lang="en-GB" sz="1400" dirty="0" err="1" smtClean="0"/>
              <a:t>crosslinker</a:t>
            </a:r>
            <a:r>
              <a:rPr lang="en-GB" sz="1400" dirty="0" smtClean="0"/>
              <a:t>. In </a:t>
            </a:r>
            <a:r>
              <a:rPr lang="en-GB" sz="1400" dirty="0"/>
              <a:t>(</a:t>
            </a:r>
            <a:r>
              <a:rPr lang="en-GB" sz="1400" dirty="0" smtClean="0"/>
              <a:t>a) and (b) </a:t>
            </a:r>
            <a:r>
              <a:rPr lang="en-GB" sz="1400" dirty="0"/>
              <a:t>sizes of molecular mass markers (M) are shown to the left of the gels in </a:t>
            </a:r>
            <a:r>
              <a:rPr lang="en-GB" sz="1400" dirty="0" err="1"/>
              <a:t>kDa</a:t>
            </a:r>
            <a:r>
              <a:rPr lang="en-GB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762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266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2111446</dc:creator>
  <cp:lastModifiedBy>2111446</cp:lastModifiedBy>
  <cp:revision>4</cp:revision>
  <dcterms:created xsi:type="dcterms:W3CDTF">2014-06-12T14:38:23Z</dcterms:created>
  <dcterms:modified xsi:type="dcterms:W3CDTF">2014-06-12T14:49:50Z</dcterms:modified>
</cp:coreProperties>
</file>