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40" d="100"/>
          <a:sy n="140" d="100"/>
        </p:scale>
        <p:origin x="-2040" y="3240"/>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A326EA1-BB93-4FBA-BD99-2978DBF351D7}" type="datetimeFigureOut">
              <a:rPr lang="en-GB" smtClean="0"/>
              <a:t>12/05/2015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2704283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A326EA1-BB93-4FBA-BD99-2978DBF351D7}" type="datetimeFigureOut">
              <a:rPr lang="en-GB" smtClean="0"/>
              <a:t>12/05/2015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497545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326EA1-BB93-4FBA-BD99-2978DBF351D7}" type="datetimeFigureOut">
              <a:rPr lang="en-GB" smtClean="0"/>
              <a:t>12/05/2015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243913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A326EA1-BB93-4FBA-BD99-2978DBF351D7}" type="datetimeFigureOut">
              <a:rPr lang="en-GB" smtClean="0"/>
              <a:t>12/05/2015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348175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A326EA1-BB93-4FBA-BD99-2978DBF351D7}" type="datetimeFigureOut">
              <a:rPr lang="en-GB" smtClean="0"/>
              <a:t>12/05/2015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463144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A326EA1-BB93-4FBA-BD99-2978DBF351D7}" type="datetimeFigureOut">
              <a:rPr lang="en-GB" smtClean="0"/>
              <a:t>12/05/2015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1903921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326EA1-BB93-4FBA-BD99-2978DBF351D7}" type="datetimeFigureOut">
              <a:rPr lang="en-GB" smtClean="0"/>
              <a:t>12/05/2015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2779793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326EA1-BB93-4FBA-BD99-2978DBF351D7}" type="datetimeFigureOut">
              <a:rPr lang="en-GB" smtClean="0"/>
              <a:t>12/05/2015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1075216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326EA1-BB93-4FBA-BD99-2978DBF351D7}" type="datetimeFigureOut">
              <a:rPr lang="en-GB" smtClean="0"/>
              <a:t>12/05/2015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278776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A326EA1-BB93-4FBA-BD99-2978DBF351D7}" type="datetimeFigureOut">
              <a:rPr lang="en-GB" smtClean="0"/>
              <a:t>12/05/2015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3785233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A326EA1-BB93-4FBA-BD99-2978DBF351D7}" type="datetimeFigureOut">
              <a:rPr lang="en-GB" smtClean="0"/>
              <a:t>12/05/2015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656CA-981B-49E7-BF83-20393A85ABFD}" type="slidenum">
              <a:rPr lang="en-GB" smtClean="0"/>
              <a:t>‹#›</a:t>
            </a:fld>
            <a:endParaRPr lang="en-GB"/>
          </a:p>
        </p:txBody>
      </p:sp>
    </p:spTree>
    <p:extLst>
      <p:ext uri="{BB962C8B-B14F-4D97-AF65-F5344CB8AC3E}">
        <p14:creationId xmlns:p14="http://schemas.microsoft.com/office/powerpoint/2010/main" val="4177408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7A326EA1-BB93-4FBA-BD99-2978DBF351D7}" type="datetimeFigureOut">
              <a:rPr lang="en-GB" smtClean="0"/>
              <a:t>12/05/2015</a:t>
            </a:fld>
            <a:endParaRPr lang="en-GB"/>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250656CA-981B-49E7-BF83-20393A85ABFD}" type="slidenum">
              <a:rPr lang="en-GB" smtClean="0"/>
              <a:t>‹#›</a:t>
            </a:fld>
            <a:endParaRPr lang="en-GB"/>
          </a:p>
        </p:txBody>
      </p:sp>
    </p:spTree>
    <p:extLst>
      <p:ext uri="{BB962C8B-B14F-4D97-AF65-F5344CB8AC3E}">
        <p14:creationId xmlns:p14="http://schemas.microsoft.com/office/powerpoint/2010/main" val="37494082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2111446\Documents\Fluke calcium binding proteins\FhCaBP2 paper 2014\Submission files - Parasitology\Revision\UPGMA tre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4744" y="386308"/>
            <a:ext cx="4695825" cy="6057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28340" y="6732240"/>
            <a:ext cx="5688631" cy="1754326"/>
          </a:xfrm>
          <a:prstGeom prst="rect">
            <a:avLst/>
          </a:prstGeom>
          <a:noFill/>
        </p:spPr>
        <p:txBody>
          <a:bodyPr wrap="square" rtlCol="0">
            <a:spAutoFit/>
          </a:bodyPr>
          <a:lstStyle/>
          <a:p>
            <a:r>
              <a:rPr lang="en-GB" sz="1200" u="sng" dirty="0" smtClean="0"/>
              <a:t>Supplementary Figure S1</a:t>
            </a:r>
            <a:r>
              <a:rPr lang="en-GB" sz="1200" dirty="0" smtClean="0"/>
              <a:t>:  </a:t>
            </a:r>
            <a:r>
              <a:rPr lang="en-GB" sz="1200" b="1" dirty="0" smtClean="0"/>
              <a:t>The similarity of proteins from the same family as FhCaBP2 was inferred using the UPGMA method</a:t>
            </a:r>
            <a:r>
              <a:rPr lang="en-GB" sz="1200" dirty="0" smtClean="0"/>
              <a:t>. The bootstrap consensus tree was inferred from 1000 replicates. Branches corresponding to partitions reproduced in less than 50% bootstrap replicates are collapsed. The distances were computed using the Poisson correction method and are in the units of the number of amino acid substitutions per site. The analysis involved 26 amino acid sequences. All positions containing gaps and missing data were eliminated. There were a total of 135 positions in the final dataset. Analyses were conducted in MEGA6.</a:t>
            </a:r>
          </a:p>
          <a:p>
            <a:endParaRPr lang="en-GB" sz="1200" dirty="0"/>
          </a:p>
        </p:txBody>
      </p:sp>
      <p:cxnSp>
        <p:nvCxnSpPr>
          <p:cNvPr id="6" name="Straight Arrow Connector 5"/>
          <p:cNvCxnSpPr/>
          <p:nvPr/>
        </p:nvCxnSpPr>
        <p:spPr>
          <a:xfrm flipH="1">
            <a:off x="5661248" y="1259632"/>
            <a:ext cx="288032" cy="0"/>
          </a:xfrm>
          <a:prstGeom prst="straightConnector1">
            <a:avLst/>
          </a:prstGeom>
          <a:ln w="15875">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372476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106</Words>
  <Application>Microsoft Office PowerPoint</Application>
  <PresentationFormat>On-screen Show (4:3)</PresentationFormat>
  <Paragraphs>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2111446</dc:creator>
  <cp:lastModifiedBy>2111446</cp:lastModifiedBy>
  <cp:revision>1</cp:revision>
  <dcterms:created xsi:type="dcterms:W3CDTF">2015-05-12T15:03:31Z</dcterms:created>
  <dcterms:modified xsi:type="dcterms:W3CDTF">2015-05-12T15:10:49Z</dcterms:modified>
</cp:coreProperties>
</file>