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8" r:id="rId2"/>
    <p:sldId id="257" r:id="rId3"/>
    <p:sldId id="259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atricia Cuellar" initials="PC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8799B23B-EC83-4686-B30A-512413B5E67A}" styleName="Estilo claro 3 - Acento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616DA210-FB5B-4158-B5E0-FEB733F419BA}" styleName="Estilo claro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660"/>
  </p:normalViewPr>
  <p:slideViewPr>
    <p:cSldViewPr snapToGrid="0">
      <p:cViewPr varScale="1">
        <p:scale>
          <a:sx n="87" d="100"/>
          <a:sy n="87" d="100"/>
        </p:scale>
        <p:origin x="108" y="12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3892412-DCE9-4BD1-873B-D3448D00B3AF}" type="datetimeFigureOut">
              <a:rPr lang="es-MX" smtClean="0"/>
              <a:t>05/07/2019</a:t>
            </a:fld>
            <a:endParaRPr lang="es-MX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9493B2-5E70-49FD-B498-6D7D1EE4D55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731899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9493B2-5E70-49FD-B498-6D7D1EE4D55B}" type="slidenum">
              <a:rPr lang="es-MX" smtClean="0"/>
              <a:t>2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16911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3AFD0-12DD-41F4-AB7F-22F94F892156}" type="datetimeFigureOut">
              <a:rPr lang="es-MX" smtClean="0"/>
              <a:t>05/07/2019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0FC51-5B56-4441-BAA5-72783915994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444122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3AFD0-12DD-41F4-AB7F-22F94F892156}" type="datetimeFigureOut">
              <a:rPr lang="es-MX" smtClean="0"/>
              <a:t>05/07/2019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0FC51-5B56-4441-BAA5-72783915994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558520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3AFD0-12DD-41F4-AB7F-22F94F892156}" type="datetimeFigureOut">
              <a:rPr lang="es-MX" smtClean="0"/>
              <a:t>05/07/2019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0FC51-5B56-4441-BAA5-72783915994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730950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3AFD0-12DD-41F4-AB7F-22F94F892156}" type="datetimeFigureOut">
              <a:rPr lang="es-MX" smtClean="0"/>
              <a:t>05/07/2019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0FC51-5B56-4441-BAA5-72783915994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257110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3AFD0-12DD-41F4-AB7F-22F94F892156}" type="datetimeFigureOut">
              <a:rPr lang="es-MX" smtClean="0"/>
              <a:t>05/07/2019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0FC51-5B56-4441-BAA5-72783915994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478177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3AFD0-12DD-41F4-AB7F-22F94F892156}" type="datetimeFigureOut">
              <a:rPr lang="es-MX" smtClean="0"/>
              <a:t>05/07/2019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0FC51-5B56-4441-BAA5-72783915994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966574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3AFD0-12DD-41F4-AB7F-22F94F892156}" type="datetimeFigureOut">
              <a:rPr lang="es-MX" smtClean="0"/>
              <a:t>05/07/2019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0FC51-5B56-4441-BAA5-72783915994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031200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3AFD0-12DD-41F4-AB7F-22F94F892156}" type="datetimeFigureOut">
              <a:rPr lang="es-MX" smtClean="0"/>
              <a:t>05/07/2019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0FC51-5B56-4441-BAA5-72783915994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365180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3AFD0-12DD-41F4-AB7F-22F94F892156}" type="datetimeFigureOut">
              <a:rPr lang="es-MX" smtClean="0"/>
              <a:t>05/07/2019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0FC51-5B56-4441-BAA5-72783915994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695742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3AFD0-12DD-41F4-AB7F-22F94F892156}" type="datetimeFigureOut">
              <a:rPr lang="es-MX" smtClean="0"/>
              <a:t>05/07/2019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0FC51-5B56-4441-BAA5-72783915994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971980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3AFD0-12DD-41F4-AB7F-22F94F892156}" type="datetimeFigureOut">
              <a:rPr lang="es-MX" smtClean="0"/>
              <a:t>05/07/2019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0FC51-5B56-4441-BAA5-72783915994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223992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33AFD0-12DD-41F4-AB7F-22F94F892156}" type="datetimeFigureOut">
              <a:rPr lang="es-MX" smtClean="0"/>
              <a:t>05/07/2019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D0FC51-5B56-4441-BAA5-72783915994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489905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749841"/>
              </p:ext>
            </p:extLst>
          </p:nvPr>
        </p:nvGraphicFramePr>
        <p:xfrm>
          <a:off x="3679634" y="2703379"/>
          <a:ext cx="4305267" cy="2143150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2770346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534921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420387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400" b="0" u="none" strike="noStrike" noProof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Endotoxin level assay</a:t>
                      </a:r>
                      <a:endParaRPr lang="en-US" sz="1400" b="0" i="0" u="none" strike="noStrike" noProof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1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42038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u="none" strike="noStrike" baseline="0" noProof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Sample</a:t>
                      </a:r>
                      <a:r>
                        <a:rPr lang="es-MX" sz="1400" b="0" u="none" strike="noStrike" baseline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s-MX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EU/</a:t>
                      </a:r>
                      <a:r>
                        <a:rPr lang="es-MX" sz="1400" b="0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mL</a:t>
                      </a:r>
                      <a:r>
                        <a:rPr lang="es-MX" sz="1400" b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*</a:t>
                      </a:r>
                      <a:endParaRPr lang="es-MX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20387"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Isolated TvDNA</a:t>
                      </a:r>
                      <a:endParaRPr lang="en-US" sz="1400" b="0" i="0" u="none" strike="noStrike" noProof="0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0.125</a:t>
                      </a:r>
                      <a:endParaRPr lang="es-MX" sz="14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51930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noProof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Isolated</a:t>
                      </a:r>
                      <a:r>
                        <a:rPr lang="en-US" sz="1400" b="0" i="0" u="none" strike="noStrike" baseline="0" noProof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and Purified </a:t>
                      </a:r>
                      <a:r>
                        <a:rPr lang="en-US" sz="1400" b="0" i="0" u="none" strike="noStrike" baseline="0" noProof="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TvDNA</a:t>
                      </a:r>
                      <a:endParaRPr lang="en-US" sz="1400" b="0" i="0" u="none" strike="noStrike" noProof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0.111</a:t>
                      </a:r>
                      <a:endParaRPr lang="es-MX" sz="1400" b="0" i="0" u="none" strike="noStrike" dirty="0">
                        <a:solidFill>
                          <a:srgbClr val="000099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62687"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0" u="none" strike="noStrike" noProof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Isolated E. coli</a:t>
                      </a:r>
                      <a:r>
                        <a:rPr lang="es-MX" sz="1400" b="0" u="none" strike="noStrike" baseline="0" noProof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400" b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DNA</a:t>
                      </a:r>
                      <a:endParaRPr lang="es-MX" sz="1400" b="0" i="0" u="none" strike="noStrike" dirty="0">
                        <a:solidFill>
                          <a:srgbClr val="0066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2.290</a:t>
                      </a:r>
                      <a:endParaRPr lang="es-MX" sz="1400" b="0" i="0" u="none" strike="noStrike" dirty="0">
                        <a:solidFill>
                          <a:srgbClr val="0066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5" name="Rectángulo 4"/>
          <p:cNvSpPr/>
          <p:nvPr/>
        </p:nvSpPr>
        <p:spPr>
          <a:xfrm>
            <a:off x="1725769" y="1260429"/>
            <a:ext cx="944021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1400" b="1" dirty="0">
                <a:effectLst/>
                <a:latin typeface="Arial" panose="020B0604020202020204" pitchFamily="34" charset="0"/>
                <a:ea typeface="Lato-Regular"/>
              </a:rPr>
              <a:t>Supplementary </a:t>
            </a:r>
            <a:r>
              <a:rPr lang="en-US" sz="1400" b="1" dirty="0" smtClean="0">
                <a:effectLst/>
                <a:latin typeface="Arial" panose="020B0604020202020204" pitchFamily="34" charset="0"/>
                <a:ea typeface="Lato-Regular"/>
              </a:rPr>
              <a:t>  Table </a:t>
            </a:r>
            <a:r>
              <a:rPr lang="en-US" sz="1400" b="1" dirty="0" smtClean="0">
                <a:effectLst/>
                <a:latin typeface="Arial" panose="020B0604020202020204" pitchFamily="34" charset="0"/>
                <a:ea typeface="Lato-Regular"/>
              </a:rPr>
              <a:t>1. </a:t>
            </a:r>
            <a:r>
              <a:rPr lang="en-US" sz="1400" b="1" dirty="0" smtClean="0">
                <a:effectLst/>
                <a:latin typeface="Arial" panose="020B0604020202020204" pitchFamily="34" charset="0"/>
                <a:ea typeface="Lato-Regular"/>
              </a:rPr>
              <a:t>  </a:t>
            </a:r>
            <a:r>
              <a:rPr lang="en-US" sz="1400" dirty="0" smtClean="0">
                <a:effectLst/>
                <a:latin typeface="Arial" panose="020B0604020202020204" pitchFamily="34" charset="0"/>
                <a:ea typeface="Lato-Regular"/>
              </a:rPr>
              <a:t>Amount </a:t>
            </a:r>
            <a:r>
              <a:rPr lang="en-US" sz="1400" dirty="0">
                <a:effectLst/>
                <a:latin typeface="Arial" panose="020B0604020202020204" pitchFamily="34" charset="0"/>
                <a:ea typeface="Lato-Regular"/>
              </a:rPr>
              <a:t>of endotoxin </a:t>
            </a:r>
            <a:r>
              <a:rPr lang="en-US" sz="1400" dirty="0">
                <a:latin typeface="Arial" panose="020B0604020202020204" pitchFamily="34" charset="0"/>
                <a:ea typeface="Lato-Regular"/>
              </a:rPr>
              <a:t>determined</a:t>
            </a:r>
            <a:r>
              <a:rPr lang="en-US" sz="1400" dirty="0">
                <a:effectLst/>
                <a:latin typeface="Arial" panose="020B0604020202020204" pitchFamily="34" charset="0"/>
                <a:ea typeface="Lato-Regular"/>
              </a:rPr>
              <a:t> in DNA samples from </a:t>
            </a:r>
            <a:r>
              <a:rPr lang="en-US" sz="1400" i="1" dirty="0">
                <a:effectLst/>
                <a:latin typeface="Arial" panose="020B0604020202020204" pitchFamily="34" charset="0"/>
                <a:ea typeface="Lato-Regular"/>
              </a:rPr>
              <a:t>T</a:t>
            </a:r>
            <a:r>
              <a:rPr lang="en-US" sz="1400" i="1" dirty="0" smtClean="0">
                <a:effectLst/>
                <a:latin typeface="Arial" panose="020B0604020202020204" pitchFamily="34" charset="0"/>
                <a:ea typeface="Lato-Regular"/>
              </a:rPr>
              <a:t>. vaginalis </a:t>
            </a:r>
            <a:r>
              <a:rPr lang="en-US" sz="1400" i="1" dirty="0">
                <a:effectLst/>
                <a:latin typeface="Arial" panose="020B0604020202020204" pitchFamily="34" charset="0"/>
                <a:ea typeface="Lato-Regular"/>
              </a:rPr>
              <a:t>and E. coli. 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The nucleic acid from the parasite was isolated using two different purification methods.</a:t>
            </a:r>
            <a:r>
              <a:rPr lang="en-US" sz="1400" i="1" dirty="0">
                <a:effectLst/>
                <a:latin typeface="Arial" panose="020B0604020202020204" pitchFamily="34" charset="0"/>
                <a:ea typeface="Lato-Regular"/>
                <a:cs typeface="Arial" panose="020B0604020202020204" pitchFamily="34" charset="0"/>
              </a:rPr>
              <a:t> 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tángulo 5"/>
          <p:cNvSpPr/>
          <p:nvPr/>
        </p:nvSpPr>
        <p:spPr>
          <a:xfrm>
            <a:off x="4627808" y="4994502"/>
            <a:ext cx="2695977" cy="3092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400" dirty="0">
                <a:effectLst/>
                <a:latin typeface="Arial" panose="020B0604020202020204" pitchFamily="34" charset="0"/>
                <a:ea typeface="Lato-Regular"/>
              </a:rPr>
              <a:t>*1EU= 0.1ng of </a:t>
            </a:r>
            <a:r>
              <a:rPr lang="en-US" sz="1400" dirty="0" err="1">
                <a:effectLst/>
                <a:latin typeface="Arial" panose="020B0604020202020204" pitchFamily="34" charset="0"/>
                <a:ea typeface="Lato-Regular"/>
              </a:rPr>
              <a:t>pyrogens</a:t>
            </a:r>
            <a:r>
              <a:rPr lang="en-US" sz="1400" i="1" dirty="0">
                <a:effectLst/>
                <a:latin typeface="Arial" panose="020B0604020202020204" pitchFamily="34" charset="0"/>
                <a:ea typeface="Lato-Regular"/>
              </a:rPr>
              <a:t>. 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5784405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Rectángulo 34"/>
          <p:cNvSpPr/>
          <p:nvPr/>
        </p:nvSpPr>
        <p:spPr>
          <a:xfrm>
            <a:off x="605928" y="720557"/>
            <a:ext cx="10851614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1200" b="1" dirty="0" smtClean="0">
                <a:effectLst/>
                <a:latin typeface="Arial" panose="020B0604020202020204" pitchFamily="34" charset="0"/>
                <a:ea typeface="Lato-Regular"/>
                <a:cs typeface="Arial" panose="020B0604020202020204" pitchFamily="34" charset="0"/>
              </a:rPr>
              <a:t>Supplementary   </a:t>
            </a:r>
            <a:r>
              <a:rPr lang="en-US" sz="1200" b="1" dirty="0">
                <a:effectLst/>
                <a:latin typeface="Arial" panose="020B0604020202020204" pitchFamily="34" charset="0"/>
                <a:ea typeface="Lato-Regular"/>
                <a:cs typeface="Arial" panose="020B0604020202020204" pitchFamily="34" charset="0"/>
              </a:rPr>
              <a:t>figure 1. </a:t>
            </a:r>
            <a:r>
              <a:rPr lang="en-US" sz="1200" b="1" dirty="0" smtClean="0">
                <a:effectLst/>
                <a:latin typeface="Arial" panose="020B0604020202020204" pitchFamily="34" charset="0"/>
                <a:ea typeface="Lato-Regular"/>
                <a:cs typeface="Arial" panose="020B0604020202020204" pitchFamily="34" charset="0"/>
              </a:rPr>
              <a:t>  </a:t>
            </a:r>
            <a:r>
              <a:rPr lang="en-US" sz="1200" b="1" dirty="0" smtClean="0">
                <a:latin typeface="Arial" panose="020B0604020202020204" pitchFamily="34" charset="0"/>
                <a:ea typeface="Lato-Regular"/>
                <a:cs typeface="Arial" panose="020B0604020202020204" pitchFamily="34" charset="0"/>
              </a:rPr>
              <a:t>Non-degraded </a:t>
            </a:r>
            <a:r>
              <a:rPr lang="en-US" sz="1200" b="1" dirty="0" smtClean="0">
                <a:effectLst/>
                <a:latin typeface="Arial" panose="020B0604020202020204" pitchFamily="34" charset="0"/>
                <a:ea typeface="Lato-Regular"/>
                <a:cs typeface="Arial" panose="020B0604020202020204" pitchFamily="34" charset="0"/>
              </a:rPr>
              <a:t> and  </a:t>
            </a:r>
            <a:r>
              <a:rPr lang="en-US" sz="1200" b="1" dirty="0">
                <a:effectLst/>
                <a:latin typeface="Arial" panose="020B0604020202020204" pitchFamily="34" charset="0"/>
                <a:ea typeface="Lato-Regular"/>
                <a:cs typeface="Arial" panose="020B0604020202020204" pitchFamily="34" charset="0"/>
              </a:rPr>
              <a:t>purified </a:t>
            </a:r>
            <a:r>
              <a:rPr lang="en-US" sz="1200" b="1" i="1" dirty="0">
                <a:effectLst/>
                <a:latin typeface="Arial" panose="020B0604020202020204" pitchFamily="34" charset="0"/>
                <a:ea typeface="Lato-Regular"/>
                <a:cs typeface="Arial" panose="020B0604020202020204" pitchFamily="34" charset="0"/>
              </a:rPr>
              <a:t>Trichomonas </a:t>
            </a:r>
            <a:r>
              <a:rPr lang="en-US" sz="1200" b="1" i="1" dirty="0" smtClean="0">
                <a:effectLst/>
                <a:latin typeface="Arial" panose="020B0604020202020204" pitchFamily="34" charset="0"/>
                <a:ea typeface="Lato-Regular"/>
                <a:cs typeface="Arial" panose="020B0604020202020204" pitchFamily="34" charset="0"/>
              </a:rPr>
              <a:t>  vaginalis   </a:t>
            </a:r>
            <a:r>
              <a:rPr lang="en-US" sz="1200" b="1" dirty="0" smtClean="0">
                <a:effectLst/>
                <a:latin typeface="Arial" panose="020B0604020202020204" pitchFamily="34" charset="0"/>
                <a:ea typeface="Lato-Regular"/>
                <a:cs typeface="Arial" panose="020B0604020202020204" pitchFamily="34" charset="0"/>
              </a:rPr>
              <a:t>DNA   induces  NO  production   </a:t>
            </a:r>
            <a:r>
              <a:rPr lang="en-US" sz="1200" b="1" dirty="0">
                <a:effectLst/>
                <a:latin typeface="Arial" panose="020B0604020202020204" pitchFamily="34" charset="0"/>
                <a:ea typeface="Lato-Regular"/>
                <a:cs typeface="Arial" panose="020B0604020202020204" pitchFamily="34" charset="0"/>
              </a:rPr>
              <a:t>in </a:t>
            </a:r>
            <a:r>
              <a:rPr lang="en-US" sz="1200" b="1" dirty="0" smtClean="0">
                <a:effectLst/>
                <a:latin typeface="Arial" panose="020B0604020202020204" pitchFamily="34" charset="0"/>
                <a:ea typeface="Lato-Regular"/>
                <a:cs typeface="Arial" panose="020B0604020202020204" pitchFamily="34" charset="0"/>
              </a:rPr>
              <a:t> RAW26.7 </a:t>
            </a:r>
            <a:r>
              <a:rPr lang="en-US" sz="1200" b="1" dirty="0">
                <a:effectLst/>
                <a:latin typeface="Arial" panose="020B0604020202020204" pitchFamily="34" charset="0"/>
                <a:ea typeface="Lato-Regular"/>
                <a:cs typeface="Arial" panose="020B0604020202020204" pitchFamily="34" charset="0"/>
              </a:rPr>
              <a:t>cells. A) </a:t>
            </a:r>
            <a:r>
              <a:rPr lang="en-US" sz="1200" dirty="0">
                <a:effectLst/>
                <a:latin typeface="Arial" panose="020B0604020202020204" pitchFamily="34" charset="0"/>
                <a:ea typeface="Lato-Regular"/>
                <a:cs typeface="Arial" panose="020B0604020202020204" pitchFamily="34" charset="0"/>
              </a:rPr>
              <a:t>50</a:t>
            </a:r>
            <a:r>
              <a:rPr lang="en-US" sz="1200" dirty="0">
                <a:effectLst/>
                <a:latin typeface="Symbol" panose="05050102010706020507" pitchFamily="18" charset="2"/>
                <a:ea typeface="Lato-Regular"/>
                <a:cs typeface="Arial" panose="020B0604020202020204" pitchFamily="34" charset="0"/>
              </a:rPr>
              <a:t>m</a:t>
            </a:r>
            <a:r>
              <a:rPr lang="en-US" sz="1200" dirty="0">
                <a:effectLst/>
                <a:latin typeface="Arial" panose="020B0604020202020204" pitchFamily="34" charset="0"/>
                <a:ea typeface="Lato-Regular"/>
                <a:cs typeface="Arial" panose="020B0604020202020204" pitchFamily="34" charset="0"/>
              </a:rPr>
              <a:t>g/mL of </a:t>
            </a:r>
            <a:r>
              <a:rPr lang="en-US" sz="1200" i="1" dirty="0" err="1">
                <a:latin typeface="Arial" panose="020B0604020202020204" pitchFamily="34" charset="0"/>
                <a:ea typeface="Lato-Regular"/>
                <a:cs typeface="Arial" panose="020B0604020202020204" pitchFamily="34" charset="0"/>
              </a:rPr>
              <a:t>Tv</a:t>
            </a:r>
            <a:r>
              <a:rPr lang="en-US" sz="1200" dirty="0" err="1">
                <a:latin typeface="Arial" panose="020B0604020202020204" pitchFamily="34" charset="0"/>
                <a:ea typeface="Lato-Regular"/>
                <a:cs typeface="Arial" panose="020B0604020202020204" pitchFamily="34" charset="0"/>
              </a:rPr>
              <a:t>DNA</a:t>
            </a:r>
            <a:r>
              <a:rPr lang="en-US" sz="1200" dirty="0">
                <a:latin typeface="Arial" panose="020B0604020202020204" pitchFamily="34" charset="0"/>
                <a:ea typeface="Lato-Regular"/>
                <a:cs typeface="Arial" panose="020B0604020202020204" pitchFamily="34" charset="0"/>
              </a:rPr>
              <a:t> were used for differential staining o</a:t>
            </a:r>
            <a:r>
              <a:rPr lang="en-US" sz="1200" dirty="0">
                <a:effectLst/>
                <a:latin typeface="Arial" panose="020B0604020202020204" pitchFamily="34" charset="0"/>
                <a:ea typeface="Lato-Regular"/>
                <a:cs typeface="Arial" panose="020B0604020202020204" pitchFamily="34" charset="0"/>
              </a:rPr>
              <a:t>n polyacrylamide gels. </a:t>
            </a:r>
            <a:r>
              <a:rPr lang="en-US" sz="1200" dirty="0">
                <a:latin typeface="Arial" panose="020B0604020202020204" pitchFamily="34" charset="0"/>
                <a:ea typeface="Lato-Regular"/>
                <a:cs typeface="Arial" panose="020B0604020202020204" pitchFamily="34" charset="0"/>
              </a:rPr>
              <a:t>Silver and </a:t>
            </a:r>
            <a:r>
              <a:rPr lang="en-US" sz="1200" dirty="0" err="1">
                <a:latin typeface="Arial" panose="020B0604020202020204" pitchFamily="34" charset="0"/>
                <a:ea typeface="Lato-Regular"/>
                <a:cs typeface="Arial" panose="020B0604020202020204" pitchFamily="34" charset="0"/>
              </a:rPr>
              <a:t>Coomassie</a:t>
            </a:r>
            <a:r>
              <a:rPr lang="en-US" sz="1200" dirty="0">
                <a:latin typeface="Arial" panose="020B0604020202020204" pitchFamily="34" charset="0"/>
                <a:ea typeface="Lato-Regular"/>
                <a:cs typeface="Arial" panose="020B0604020202020204" pitchFamily="34" charset="0"/>
              </a:rPr>
              <a:t> stain do not show protein contamination while PAS stain </a:t>
            </a:r>
            <a:r>
              <a:rPr lang="en-US" sz="1200" dirty="0" smtClean="0">
                <a:latin typeface="Arial" panose="020B0604020202020204" pitchFamily="34" charset="0"/>
                <a:ea typeface="Lato-Regular"/>
                <a:cs typeface="Arial" panose="020B0604020202020204" pitchFamily="34" charset="0"/>
              </a:rPr>
              <a:t>shows </a:t>
            </a:r>
            <a:r>
              <a:rPr lang="en-US" sz="1200" dirty="0">
                <a:latin typeface="Arial" panose="020B0604020202020204" pitchFamily="34" charset="0"/>
                <a:ea typeface="Lato-Regular"/>
                <a:cs typeface="Arial" panose="020B0604020202020204" pitchFamily="34" charset="0"/>
              </a:rPr>
              <a:t>saccharides present in </a:t>
            </a:r>
            <a:r>
              <a:rPr lang="en-US" sz="1200" i="1" dirty="0">
                <a:latin typeface="Arial" panose="020B0604020202020204" pitchFamily="34" charset="0"/>
                <a:ea typeface="Lato-Regular"/>
                <a:cs typeface="Arial" panose="020B0604020202020204" pitchFamily="34" charset="0"/>
              </a:rPr>
              <a:t>Tv</a:t>
            </a:r>
            <a:r>
              <a:rPr lang="en-US" sz="1200" dirty="0">
                <a:latin typeface="Arial" panose="020B0604020202020204" pitchFamily="34" charset="0"/>
                <a:ea typeface="Lato-Regular"/>
                <a:cs typeface="Arial" panose="020B0604020202020204" pitchFamily="34" charset="0"/>
              </a:rPr>
              <a:t>DNA (*). </a:t>
            </a:r>
            <a:r>
              <a:rPr lang="en-US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B) 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Nitrite production</a:t>
            </a:r>
            <a:r>
              <a:rPr lang="en-US" sz="1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from 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RAW264.7 cells stimulated with isolated or isolated and purified </a:t>
            </a:r>
            <a:r>
              <a:rPr lang="en-US" sz="1200" i="1" dirty="0" err="1">
                <a:latin typeface="Arial" panose="020B0604020202020204" pitchFamily="34" charset="0"/>
                <a:cs typeface="Arial" panose="020B0604020202020204" pitchFamily="34" charset="0"/>
              </a:rPr>
              <a:t>Tv</a:t>
            </a:r>
            <a:r>
              <a:rPr lang="en-US" sz="1200" dirty="0" err="1">
                <a:latin typeface="Arial" panose="020B0604020202020204" pitchFamily="34" charset="0"/>
                <a:cs typeface="Arial" panose="020B0604020202020204" pitchFamily="34" charset="0"/>
              </a:rPr>
              <a:t>DNA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. Data are representative of three independent experiments expressed as the </a:t>
            </a:r>
            <a:r>
              <a:rPr lang="en-US" sz="1200" dirty="0" err="1">
                <a:latin typeface="Arial" panose="020B0604020202020204" pitchFamily="34" charset="0"/>
                <a:cs typeface="Arial" panose="020B0604020202020204" pitchFamily="34" charset="0"/>
              </a:rPr>
              <a:t>mean±SD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1200" b="1" dirty="0" smtClean="0">
                <a:latin typeface="Arial" panose="020B0604020202020204" pitchFamily="34" charset="0"/>
                <a:ea typeface="Lato-Regular"/>
                <a:cs typeface="Arial" panose="020B0604020202020204" pitchFamily="34" charset="0"/>
              </a:rPr>
              <a:t>C) </a:t>
            </a:r>
            <a:r>
              <a:rPr lang="en-US" sz="1200" dirty="0">
                <a:latin typeface="Arial" panose="020B0604020202020204" pitchFamily="34" charset="0"/>
                <a:ea typeface="Lato-Regular"/>
                <a:cs typeface="Arial" panose="020B0604020202020204" pitchFamily="34" charset="0"/>
              </a:rPr>
              <a:t>Ethidium bromide </a:t>
            </a:r>
            <a:r>
              <a:rPr lang="en-US" sz="1200" dirty="0">
                <a:solidFill>
                  <a:srgbClr val="000000"/>
                </a:solidFill>
                <a:latin typeface="Arial" panose="020B0604020202020204" pitchFamily="34" charset="0"/>
                <a:ea typeface="Lato-Regular"/>
                <a:cs typeface="Arial" panose="020B0604020202020204" pitchFamily="34" charset="0"/>
              </a:rPr>
              <a:t>stain </a:t>
            </a:r>
            <a:r>
              <a:rPr lang="en-US" sz="1200" dirty="0" smtClean="0">
                <a:solidFill>
                  <a:srgbClr val="000000"/>
                </a:solidFill>
                <a:latin typeface="Arial" panose="020B0604020202020204" pitchFamily="34" charset="0"/>
                <a:ea typeface="Lato-Regular"/>
                <a:cs typeface="Arial" panose="020B0604020202020204" pitchFamily="34" charset="0"/>
              </a:rPr>
              <a:t>shows </a:t>
            </a:r>
            <a:r>
              <a:rPr lang="en-US" sz="1200" dirty="0">
                <a:latin typeface="Arial" panose="020B0604020202020204" pitchFamily="34" charset="0"/>
                <a:ea typeface="Lato-Regular"/>
                <a:cs typeface="Arial" panose="020B0604020202020204" pitchFamily="34" charset="0"/>
              </a:rPr>
              <a:t>non-degraded </a:t>
            </a:r>
            <a:r>
              <a:rPr lang="en-US" sz="1200" i="1" dirty="0">
                <a:latin typeface="Arial" panose="020B0604020202020204" pitchFamily="34" charset="0"/>
                <a:ea typeface="Lato-Regular"/>
                <a:cs typeface="Arial" panose="020B0604020202020204" pitchFamily="34" charset="0"/>
              </a:rPr>
              <a:t>Tv</a:t>
            </a:r>
            <a:r>
              <a:rPr lang="en-US" sz="1200" dirty="0">
                <a:latin typeface="Arial" panose="020B0604020202020204" pitchFamily="34" charset="0"/>
                <a:ea typeface="Lato-Regular"/>
                <a:cs typeface="Arial" panose="020B0604020202020204" pitchFamily="34" charset="0"/>
              </a:rPr>
              <a:t>DNA (a) and degraded </a:t>
            </a:r>
            <a:r>
              <a:rPr lang="en-US" sz="1200" i="1" dirty="0" err="1" smtClean="0">
                <a:latin typeface="Arial" panose="020B0604020202020204" pitchFamily="34" charset="0"/>
                <a:ea typeface="Lato-Regular"/>
                <a:cs typeface="Arial" panose="020B0604020202020204" pitchFamily="34" charset="0"/>
              </a:rPr>
              <a:t>Tv</a:t>
            </a:r>
            <a:r>
              <a:rPr lang="en-US" sz="1200" dirty="0" err="1" smtClean="0">
                <a:latin typeface="Arial" panose="020B0604020202020204" pitchFamily="34" charset="0"/>
                <a:ea typeface="Lato-Regular"/>
                <a:cs typeface="Arial" panose="020B0604020202020204" pitchFamily="34" charset="0"/>
              </a:rPr>
              <a:t>DNA</a:t>
            </a:r>
            <a:r>
              <a:rPr lang="en-US" sz="1200" dirty="0" smtClean="0">
                <a:latin typeface="Arial" panose="020B0604020202020204" pitchFamily="34" charset="0"/>
                <a:ea typeface="Lato-Regular"/>
                <a:cs typeface="Arial" panose="020B0604020202020204" pitchFamily="34" charset="0"/>
              </a:rPr>
              <a:t> </a:t>
            </a:r>
            <a:r>
              <a:rPr lang="en-US" sz="1200" dirty="0" smtClean="0">
                <a:solidFill>
                  <a:srgbClr val="000000"/>
                </a:solidFill>
                <a:latin typeface="Arial" panose="020B0604020202020204" pitchFamily="34" charset="0"/>
                <a:ea typeface="Lato-Regular"/>
                <a:cs typeface="Arial" panose="020B0604020202020204" pitchFamily="34" charset="0"/>
              </a:rPr>
              <a:t>after DNase I treatment </a:t>
            </a:r>
            <a:r>
              <a:rPr lang="en-US" sz="1200" dirty="0">
                <a:latin typeface="Arial" panose="020B0604020202020204" pitchFamily="34" charset="0"/>
                <a:ea typeface="Lato-Regular"/>
                <a:cs typeface="Arial" panose="020B0604020202020204" pitchFamily="34" charset="0"/>
              </a:rPr>
              <a:t>(b</a:t>
            </a:r>
            <a:r>
              <a:rPr lang="en-US" sz="1200" dirty="0" smtClean="0">
                <a:latin typeface="Arial" panose="020B0604020202020204" pitchFamily="34" charset="0"/>
                <a:ea typeface="Lato-Regular"/>
                <a:cs typeface="Arial" panose="020B0604020202020204" pitchFamily="34" charset="0"/>
              </a:rPr>
              <a:t>) 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Significance was determined by </a:t>
            </a:r>
            <a:r>
              <a:rPr lang="en-US" sz="1200" dirty="0" err="1">
                <a:latin typeface="Arial" panose="020B0604020202020204" pitchFamily="34" charset="0"/>
                <a:cs typeface="Arial" panose="020B0604020202020204" pitchFamily="34" charset="0"/>
              </a:rPr>
              <a:t>Kruskal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-Wallis analysis and Dunn´s test (n=18,*P&lt;0.05). ns= non-significant. </a:t>
            </a: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2658" y="2647721"/>
            <a:ext cx="11172825" cy="381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5161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1698473" y="523449"/>
            <a:ext cx="9440214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1600" b="1" dirty="0" smtClean="0">
                <a:effectLst/>
                <a:latin typeface="Arial" panose="020B0604020202020204" pitchFamily="34" charset="0"/>
                <a:ea typeface="Lato-Regular"/>
              </a:rPr>
              <a:t>Supplementary   </a:t>
            </a:r>
            <a:r>
              <a:rPr lang="en-US" sz="1600" b="1" dirty="0">
                <a:effectLst/>
                <a:latin typeface="Arial" panose="020B0604020202020204" pitchFamily="34" charset="0"/>
                <a:ea typeface="Lato-Regular"/>
              </a:rPr>
              <a:t>Table </a:t>
            </a:r>
            <a:r>
              <a:rPr lang="en-US" sz="1600" b="1" dirty="0" smtClean="0">
                <a:effectLst/>
                <a:latin typeface="Arial" panose="020B0604020202020204" pitchFamily="34" charset="0"/>
                <a:ea typeface="Lato-Regular"/>
              </a:rPr>
              <a:t>2.  </a:t>
            </a:r>
            <a:r>
              <a:rPr lang="en-US" sz="1600" dirty="0" smtClean="0">
                <a:effectLst/>
                <a:latin typeface="Arial" panose="020B0604020202020204" pitchFamily="34" charset="0"/>
                <a:ea typeface="Lato-Regular"/>
              </a:rPr>
              <a:t>List of primers used in the semi quantitative RT-PCR assays</a:t>
            </a:r>
            <a:r>
              <a:rPr lang="en-US" sz="1600" i="1" dirty="0" smtClean="0">
                <a:effectLst/>
                <a:latin typeface="Arial" panose="020B0604020202020204" pitchFamily="34" charset="0"/>
                <a:ea typeface="Lato-Regular"/>
                <a:cs typeface="Arial" panose="020B0604020202020204" pitchFamily="34" charset="0"/>
              </a:rPr>
              <a:t> </a:t>
            </a: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6" name="Tab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33634534"/>
              </p:ext>
            </p:extLst>
          </p:nvPr>
        </p:nvGraphicFramePr>
        <p:xfrm>
          <a:off x="3396776" y="1399387"/>
          <a:ext cx="5542508" cy="48209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25349"/>
                <a:gridCol w="4217159"/>
              </a:tblGrid>
              <a:tr h="370840">
                <a:tc>
                  <a:txBody>
                    <a:bodyPr/>
                    <a:lstStyle/>
                    <a:p>
                      <a:r>
                        <a:rPr lang="es-MX" sz="16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Gene</a:t>
                      </a:r>
                      <a:endParaRPr lang="es-MX" sz="16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noProof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Primer </a:t>
                      </a:r>
                      <a:r>
                        <a:rPr lang="es-MX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5´           3´</a:t>
                      </a:r>
                      <a:endParaRPr lang="es-MX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70840">
                <a:tc rowSpan="2">
                  <a:txBody>
                    <a:bodyPr/>
                    <a:lstStyle/>
                    <a:p>
                      <a:r>
                        <a:rPr lang="es-MX" sz="1600" b="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TNF-a </a:t>
                      </a:r>
                      <a:endParaRPr lang="es-MX" sz="16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   </a:t>
                      </a:r>
                      <a:r>
                        <a:rPr lang="es-MX" sz="16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GAACTGGCAGAAGAGGCACT </a:t>
                      </a:r>
                      <a:endParaRPr lang="es-MX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es-MX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   </a:t>
                      </a:r>
                      <a:r>
                        <a:rPr lang="es-MX" sz="16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AGGGTCTGGGCCATAGAACT</a:t>
                      </a:r>
                      <a:endParaRPr lang="es-MX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70840">
                <a:tc rowSpan="2">
                  <a:txBody>
                    <a:bodyPr/>
                    <a:lstStyle/>
                    <a:p>
                      <a:r>
                        <a:rPr lang="es-MX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IL-6</a:t>
                      </a:r>
                      <a:endParaRPr lang="es-MX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</a:t>
                      </a:r>
                      <a:r>
                        <a:rPr lang="es-MX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</a:t>
                      </a:r>
                      <a:r>
                        <a:rPr lang="es-MX" sz="16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AGTTGCCTTCTTGGGACTGA</a:t>
                      </a:r>
                      <a:endParaRPr lang="es-MX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es-MX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   </a:t>
                      </a:r>
                      <a:r>
                        <a:rPr lang="es-MX" sz="16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TCCACGATTTCCCAGAGAAC </a:t>
                      </a:r>
                      <a:endParaRPr lang="es-MX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70840">
                <a:tc rowSpan="2">
                  <a:txBody>
                    <a:bodyPr/>
                    <a:lstStyle/>
                    <a:p>
                      <a:r>
                        <a:rPr lang="es-MX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IL-12p40</a:t>
                      </a:r>
                      <a:endParaRPr lang="es-MX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   </a:t>
                      </a:r>
                      <a:r>
                        <a:rPr lang="es-MX" sz="16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GCACCCTCAGGATAGATGA </a:t>
                      </a:r>
                      <a:endParaRPr lang="es-MX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es-MX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   </a:t>
                      </a:r>
                      <a:r>
                        <a:rPr lang="es-MX" sz="16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TAACACCAGGGCAACACAAA</a:t>
                      </a:r>
                      <a:endParaRPr lang="es-MX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70840">
                <a:tc rowSpan="2">
                  <a:txBody>
                    <a:bodyPr/>
                    <a:lstStyle/>
                    <a:p>
                      <a:r>
                        <a:rPr lang="es-MX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IL-10</a:t>
                      </a:r>
                      <a:endParaRPr lang="es-MX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   </a:t>
                      </a:r>
                      <a:r>
                        <a:rPr lang="es-MX" sz="16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CTGCTGTTGGAAACGGACATC </a:t>
                      </a:r>
                      <a:endParaRPr lang="es-MX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es-MX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   </a:t>
                      </a:r>
                      <a:r>
                        <a:rPr lang="es-MX" sz="16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GGTGGGAAGAACATTCGCCT</a:t>
                      </a:r>
                      <a:endParaRPr lang="es-MX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70840">
                <a:tc rowSpan="2">
                  <a:txBody>
                    <a:bodyPr/>
                    <a:lstStyle/>
                    <a:p>
                      <a:r>
                        <a:rPr lang="es-MX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IL-13</a:t>
                      </a:r>
                      <a:endParaRPr lang="es-MX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   </a:t>
                      </a:r>
                      <a:r>
                        <a:rPr lang="es-MX" sz="16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TCCAATTGCAATGCCATCTA</a:t>
                      </a:r>
                      <a:endParaRPr lang="es-MX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es-MX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   </a:t>
                      </a:r>
                      <a:r>
                        <a:rPr lang="es-MX" sz="16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GCTAGCAGGAGTGGGTTCAG </a:t>
                      </a:r>
                      <a:endParaRPr lang="es-MX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70840">
                <a:tc rowSpan="2">
                  <a:txBody>
                    <a:bodyPr/>
                    <a:lstStyle/>
                    <a:p>
                      <a:r>
                        <a:rPr lang="es-MX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GAPDH</a:t>
                      </a:r>
                      <a:endParaRPr lang="es-MX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   </a:t>
                      </a:r>
                      <a:r>
                        <a:rPr lang="es-MX" sz="16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TCCCTCAAGATTGTCAGCAA </a:t>
                      </a:r>
                      <a:endParaRPr lang="es-MX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es-MX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   </a:t>
                      </a:r>
                      <a:r>
                        <a:rPr lang="es-MX" sz="16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AGATCCACAACGGTAACATT </a:t>
                      </a:r>
                      <a:endParaRPr lang="es-MX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8" name="Conector recto de flecha 7"/>
          <p:cNvCxnSpPr/>
          <p:nvPr/>
        </p:nvCxnSpPr>
        <p:spPr>
          <a:xfrm flipV="1">
            <a:off x="6013286" y="1576910"/>
            <a:ext cx="309488" cy="1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4925634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594</TotalTime>
  <Words>229</Words>
  <Application>Microsoft Office PowerPoint</Application>
  <PresentationFormat>Panorámica</PresentationFormat>
  <Paragraphs>34</Paragraphs>
  <Slides>3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9" baseType="lpstr">
      <vt:lpstr>Arial</vt:lpstr>
      <vt:lpstr>Calibri</vt:lpstr>
      <vt:lpstr>Calibri Light</vt:lpstr>
      <vt:lpstr>Lato-Regular</vt:lpstr>
      <vt:lpstr>Symbol</vt:lpstr>
      <vt:lpstr>Tema de Office</vt:lpstr>
      <vt:lpstr>Presentación de PowerPoint</vt:lpstr>
      <vt:lpstr>Presentación de PowerPoint</vt:lpstr>
      <vt:lpstr>Presentación de PowerPoint</vt:lpstr>
    </vt:vector>
  </TitlesOfParts>
  <Company>Hewlett-Packard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Trichomonas vaginalis viability is reduced in BALB/c female mice pretreated with parasite DNA.</dc:title>
  <dc:creator>Marco Barajas</dc:creator>
  <cp:lastModifiedBy>Patricia Cuéllar M</cp:lastModifiedBy>
  <cp:revision>74</cp:revision>
  <dcterms:created xsi:type="dcterms:W3CDTF">2018-11-21T00:46:59Z</dcterms:created>
  <dcterms:modified xsi:type="dcterms:W3CDTF">2019-07-05T22:34:48Z</dcterms:modified>
</cp:coreProperties>
</file>