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9" d="100"/>
          <a:sy n="69" d="100"/>
        </p:scale>
        <p:origin x="4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524000" y="1122363"/>
            <a:ext cx="9144000" cy="2387600"/>
          </a:xfrm>
        </p:spPr>
        <p:txBody>
          <a:bodyPr anchor="b"/>
          <a:lstStyle>
            <a:lvl1pPr algn="ctr">
              <a:defRPr sz="6000"/>
            </a:lvl1pPr>
          </a:lstStyle>
          <a:p>
            <a:r>
              <a:rPr lang="th-TH" smtClean="0"/>
              <a:t>คลิกเพื่อแก้ไขสไตล์ชื่อเรื่องต้นแบบ</a:t>
            </a:r>
            <a:endParaRPr lang="th-TH"/>
          </a:p>
        </p:txBody>
      </p:sp>
      <p:sp>
        <p:nvSpPr>
          <p:cNvPr id="3" name="ชื่อเรื่องรอง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smtClean="0"/>
              <a:t>คลิกเพื่อแก้ไขสไตล์ชื่อเรื่องรองต้นแบบ</a:t>
            </a:r>
            <a:endParaRPr lang="th-TH"/>
          </a:p>
        </p:txBody>
      </p:sp>
      <p:sp>
        <p:nvSpPr>
          <p:cNvPr id="4" name="ตัวแทนวันที่ 3"/>
          <p:cNvSpPr>
            <a:spLocks noGrp="1"/>
          </p:cNvSpPr>
          <p:nvPr>
            <p:ph type="dt" sz="half" idx="10"/>
          </p:nvPr>
        </p:nvSpPr>
        <p:spPr/>
        <p:txBody>
          <a:bodyPr/>
          <a:lstStyle/>
          <a:p>
            <a:fld id="{5EB30099-0003-4504-BED0-9C5E10B11D91}" type="datetimeFigureOut">
              <a:rPr lang="th-TH" smtClean="0"/>
              <a:t>22/03/65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263476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คลิกเพื่อแก้ไขสไตล์ชื่อเรื่องต้นแบบ</a:t>
            </a:r>
            <a:endParaRPr lang="th-TH"/>
          </a:p>
        </p:txBody>
      </p:sp>
      <p:sp>
        <p:nvSpPr>
          <p:cNvPr id="3" name="ตัวแทนข้อความแนวตั้ง 2"/>
          <p:cNvSpPr>
            <a:spLocks noGrp="1"/>
          </p:cNvSpPr>
          <p:nvPr>
            <p:ph type="body" orient="vert" idx="1"/>
          </p:nvPr>
        </p:nvSpPr>
        <p:spPr/>
        <p:txBody>
          <a:bodyPr vert="eaVert"/>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5EB30099-0003-4504-BED0-9C5E10B11D91}" type="datetimeFigureOut">
              <a:rPr lang="th-TH" smtClean="0"/>
              <a:t>22/03/65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343822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8724900" y="365125"/>
            <a:ext cx="2628900" cy="5811838"/>
          </a:xfrm>
        </p:spPr>
        <p:txBody>
          <a:bodyPr vert="eaVert"/>
          <a:lstStyle/>
          <a:p>
            <a:r>
              <a:rPr lang="th-TH" smtClean="0"/>
              <a:t>คลิกเพื่อแก้ไขสไตล์ชื่อเรื่องต้นแบบ</a:t>
            </a:r>
            <a:endParaRPr lang="th-TH"/>
          </a:p>
        </p:txBody>
      </p:sp>
      <p:sp>
        <p:nvSpPr>
          <p:cNvPr id="3" name="ตัวแทนข้อความแนวตั้ง 2"/>
          <p:cNvSpPr>
            <a:spLocks noGrp="1"/>
          </p:cNvSpPr>
          <p:nvPr>
            <p:ph type="body" orient="vert" idx="1"/>
          </p:nvPr>
        </p:nvSpPr>
        <p:spPr>
          <a:xfrm>
            <a:off x="838200" y="365125"/>
            <a:ext cx="7734300" cy="5811838"/>
          </a:xfrm>
        </p:spPr>
        <p:txBody>
          <a:bodyPr vert="eaVert"/>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5EB30099-0003-4504-BED0-9C5E10B11D91}" type="datetimeFigureOut">
              <a:rPr lang="th-TH" smtClean="0"/>
              <a:t>22/03/65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252883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คลิกเพื่อแก้ไขสไตล์ชื่อเรื่องต้นแบบ</a:t>
            </a:r>
            <a:endParaRPr lang="th-TH"/>
          </a:p>
        </p:txBody>
      </p:sp>
      <p:sp>
        <p:nvSpPr>
          <p:cNvPr id="3" name="ตัวแทนเนื้อหา 2"/>
          <p:cNvSpPr>
            <a:spLocks noGrp="1"/>
          </p:cNvSpPr>
          <p:nvPr>
            <p:ph idx="1"/>
          </p:nvPr>
        </p:nvSpPr>
        <p:spPr/>
        <p:txBody>
          <a:bodyPr/>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5EB30099-0003-4504-BED0-9C5E10B11D91}" type="datetimeFigureOut">
              <a:rPr lang="th-TH" smtClean="0"/>
              <a:t>22/03/65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39516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1850" y="1709738"/>
            <a:ext cx="10515600" cy="2852737"/>
          </a:xfrm>
        </p:spPr>
        <p:txBody>
          <a:bodyPr anchor="b"/>
          <a:lstStyle>
            <a:lvl1pPr>
              <a:defRPr sz="6000"/>
            </a:lvl1pPr>
          </a:lstStyle>
          <a:p>
            <a:r>
              <a:rPr lang="th-TH" smtClean="0"/>
              <a:t>คลิกเพื่อแก้ไขสไตล์ชื่อเรื่องต้นแบบ</a:t>
            </a:r>
            <a:endParaRPr lang="th-TH"/>
          </a:p>
        </p:txBody>
      </p:sp>
      <p:sp>
        <p:nvSpPr>
          <p:cNvPr id="3" name="ตัวแทนข้อความ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smtClean="0"/>
              <a:t>แก้ไขสไตล์ของข้อความต้นแบบ</a:t>
            </a:r>
          </a:p>
        </p:txBody>
      </p:sp>
      <p:sp>
        <p:nvSpPr>
          <p:cNvPr id="4" name="ตัวแทนวันที่ 3"/>
          <p:cNvSpPr>
            <a:spLocks noGrp="1"/>
          </p:cNvSpPr>
          <p:nvPr>
            <p:ph type="dt" sz="half" idx="10"/>
          </p:nvPr>
        </p:nvSpPr>
        <p:spPr/>
        <p:txBody>
          <a:bodyPr/>
          <a:lstStyle/>
          <a:p>
            <a:fld id="{5EB30099-0003-4504-BED0-9C5E10B11D91}" type="datetimeFigureOut">
              <a:rPr lang="th-TH" smtClean="0"/>
              <a:t>22/03/65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62531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คลิกเพื่อแก้ไขสไตล์ชื่อเรื่องต้นแบบ</a:t>
            </a:r>
            <a:endParaRPr lang="th-TH"/>
          </a:p>
        </p:txBody>
      </p:sp>
      <p:sp>
        <p:nvSpPr>
          <p:cNvPr id="3" name="ตัวแทนเนื้อหา 2"/>
          <p:cNvSpPr>
            <a:spLocks noGrp="1"/>
          </p:cNvSpPr>
          <p:nvPr>
            <p:ph sz="half" idx="1"/>
          </p:nvPr>
        </p:nvSpPr>
        <p:spPr>
          <a:xfrm>
            <a:off x="838200" y="1825625"/>
            <a:ext cx="5181600" cy="4351338"/>
          </a:xfrm>
        </p:spPr>
        <p:txBody>
          <a:bodyPr/>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6172200" y="1825625"/>
            <a:ext cx="5181600" cy="4351338"/>
          </a:xfrm>
        </p:spPr>
        <p:txBody>
          <a:bodyPr/>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p:txBody>
          <a:bodyPr/>
          <a:lstStyle/>
          <a:p>
            <a:fld id="{5EB30099-0003-4504-BED0-9C5E10B11D91}" type="datetimeFigureOut">
              <a:rPr lang="th-TH" smtClean="0"/>
              <a:t>22/03/65</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สไลด์ 6"/>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428868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365125"/>
            <a:ext cx="10515600" cy="1325563"/>
          </a:xfrm>
        </p:spPr>
        <p:txBody>
          <a:bodyPr/>
          <a:lstStyle/>
          <a:p>
            <a:r>
              <a:rPr lang="th-TH" smtClean="0"/>
              <a:t>คลิกเพื่อแก้ไขสไตล์ชื่อเรื่องต้นแบบ</a:t>
            </a:r>
            <a:endParaRPr lang="th-TH"/>
          </a:p>
        </p:txBody>
      </p:sp>
      <p:sp>
        <p:nvSpPr>
          <p:cNvPr id="3" name="ตัวแทนข้อความ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แก้ไขสไตล์ของข้อความต้นแบบ</a:t>
            </a:r>
          </a:p>
        </p:txBody>
      </p:sp>
      <p:sp>
        <p:nvSpPr>
          <p:cNvPr id="4" name="ตัวแทนเนื้อหา 3"/>
          <p:cNvSpPr>
            <a:spLocks noGrp="1"/>
          </p:cNvSpPr>
          <p:nvPr>
            <p:ph sz="half" idx="2"/>
          </p:nvPr>
        </p:nvSpPr>
        <p:spPr>
          <a:xfrm>
            <a:off x="839788" y="2505075"/>
            <a:ext cx="5157787" cy="3684588"/>
          </a:xfrm>
        </p:spPr>
        <p:txBody>
          <a:bodyPr/>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ข้อความ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แก้ไขสไตล์ของข้อความต้นแบบ</a:t>
            </a:r>
          </a:p>
        </p:txBody>
      </p:sp>
      <p:sp>
        <p:nvSpPr>
          <p:cNvPr id="6" name="ตัวแทนเนื้อหา 5"/>
          <p:cNvSpPr>
            <a:spLocks noGrp="1"/>
          </p:cNvSpPr>
          <p:nvPr>
            <p:ph sz="quarter" idx="4"/>
          </p:nvPr>
        </p:nvSpPr>
        <p:spPr>
          <a:xfrm>
            <a:off x="6172200" y="2505075"/>
            <a:ext cx="5183188" cy="3684588"/>
          </a:xfrm>
        </p:spPr>
        <p:txBody>
          <a:bodyPr/>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แทนวันที่ 6"/>
          <p:cNvSpPr>
            <a:spLocks noGrp="1"/>
          </p:cNvSpPr>
          <p:nvPr>
            <p:ph type="dt" sz="half" idx="10"/>
          </p:nvPr>
        </p:nvSpPr>
        <p:spPr/>
        <p:txBody>
          <a:bodyPr/>
          <a:lstStyle/>
          <a:p>
            <a:fld id="{5EB30099-0003-4504-BED0-9C5E10B11D91}" type="datetimeFigureOut">
              <a:rPr lang="th-TH" smtClean="0"/>
              <a:t>22/03/65</a:t>
            </a:fld>
            <a:endParaRPr lang="th-TH"/>
          </a:p>
        </p:txBody>
      </p:sp>
      <p:sp>
        <p:nvSpPr>
          <p:cNvPr id="8" name="ตัวแทนท้ายกระดาษ 7"/>
          <p:cNvSpPr>
            <a:spLocks noGrp="1"/>
          </p:cNvSpPr>
          <p:nvPr>
            <p:ph type="ftr" sz="quarter" idx="11"/>
          </p:nvPr>
        </p:nvSpPr>
        <p:spPr/>
        <p:txBody>
          <a:bodyPr/>
          <a:lstStyle/>
          <a:p>
            <a:endParaRPr lang="th-TH"/>
          </a:p>
        </p:txBody>
      </p:sp>
      <p:sp>
        <p:nvSpPr>
          <p:cNvPr id="9" name="ตัวแทนหมายเลขสไลด์ 8"/>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391009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คลิกเพื่อแก้ไขสไตล์ชื่อเรื่องต้นแบบ</a:t>
            </a:r>
            <a:endParaRPr lang="th-TH"/>
          </a:p>
        </p:txBody>
      </p:sp>
      <p:sp>
        <p:nvSpPr>
          <p:cNvPr id="3" name="ตัวแทนวันที่ 2"/>
          <p:cNvSpPr>
            <a:spLocks noGrp="1"/>
          </p:cNvSpPr>
          <p:nvPr>
            <p:ph type="dt" sz="half" idx="10"/>
          </p:nvPr>
        </p:nvSpPr>
        <p:spPr/>
        <p:txBody>
          <a:bodyPr/>
          <a:lstStyle/>
          <a:p>
            <a:fld id="{5EB30099-0003-4504-BED0-9C5E10B11D91}" type="datetimeFigureOut">
              <a:rPr lang="th-TH" smtClean="0"/>
              <a:t>22/03/65</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สไลด์ 4"/>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350061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5EB30099-0003-4504-BED0-9C5E10B11D91}" type="datetimeFigureOut">
              <a:rPr lang="th-TH" smtClean="0"/>
              <a:t>22/03/65</a:t>
            </a:fld>
            <a:endParaRPr lang="th-TH"/>
          </a:p>
        </p:txBody>
      </p:sp>
      <p:sp>
        <p:nvSpPr>
          <p:cNvPr id="3" name="ตัวแทนท้ายกระดาษ 2"/>
          <p:cNvSpPr>
            <a:spLocks noGrp="1"/>
          </p:cNvSpPr>
          <p:nvPr>
            <p:ph type="ftr" sz="quarter" idx="11"/>
          </p:nvPr>
        </p:nvSpPr>
        <p:spPr/>
        <p:txBody>
          <a:bodyPr/>
          <a:lstStyle/>
          <a:p>
            <a:endParaRPr lang="th-TH"/>
          </a:p>
        </p:txBody>
      </p:sp>
      <p:sp>
        <p:nvSpPr>
          <p:cNvPr id="4" name="ตัวแทนหมายเลขสไลด์ 3"/>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220168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457200"/>
            <a:ext cx="3932237" cy="1600200"/>
          </a:xfrm>
        </p:spPr>
        <p:txBody>
          <a:bodyPr anchor="b"/>
          <a:lstStyle>
            <a:lvl1pPr>
              <a:defRPr sz="3200"/>
            </a:lvl1pPr>
          </a:lstStyle>
          <a:p>
            <a:r>
              <a:rPr lang="th-TH" smtClean="0"/>
              <a:t>คลิกเพื่อแก้ไขสไตล์ชื่อเรื่องต้นแบบ</a:t>
            </a:r>
            <a:endParaRPr lang="th-TH"/>
          </a:p>
        </p:txBody>
      </p:sp>
      <p:sp>
        <p:nvSpPr>
          <p:cNvPr id="3" name="ตัวแทนเนื้อหา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ข้อความ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แก้ไขสไตล์ของข้อความต้นแบบ</a:t>
            </a:r>
          </a:p>
        </p:txBody>
      </p:sp>
      <p:sp>
        <p:nvSpPr>
          <p:cNvPr id="5" name="ตัวแทนวันที่ 4"/>
          <p:cNvSpPr>
            <a:spLocks noGrp="1"/>
          </p:cNvSpPr>
          <p:nvPr>
            <p:ph type="dt" sz="half" idx="10"/>
          </p:nvPr>
        </p:nvSpPr>
        <p:spPr/>
        <p:txBody>
          <a:bodyPr/>
          <a:lstStyle/>
          <a:p>
            <a:fld id="{5EB30099-0003-4504-BED0-9C5E10B11D91}" type="datetimeFigureOut">
              <a:rPr lang="th-TH" smtClean="0"/>
              <a:t>22/03/65</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สไลด์ 6"/>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157411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457200"/>
            <a:ext cx="3932237" cy="1600200"/>
          </a:xfrm>
        </p:spPr>
        <p:txBody>
          <a:bodyPr anchor="b"/>
          <a:lstStyle>
            <a:lvl1pPr>
              <a:defRPr sz="3200"/>
            </a:lvl1pPr>
          </a:lstStyle>
          <a:p>
            <a:r>
              <a:rPr lang="th-TH" smtClean="0"/>
              <a:t>คลิกเพื่อแก้ไขสไตล์ชื่อเรื่องต้นแบบ</a:t>
            </a:r>
            <a:endParaRPr lang="th-TH"/>
          </a:p>
        </p:txBody>
      </p:sp>
      <p:sp>
        <p:nvSpPr>
          <p:cNvPr id="3" name="ตัวแทนรูปภาพ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แก้ไขสไตล์ของข้อความต้นแบบ</a:t>
            </a:r>
          </a:p>
        </p:txBody>
      </p:sp>
      <p:sp>
        <p:nvSpPr>
          <p:cNvPr id="5" name="ตัวแทนวันที่ 4"/>
          <p:cNvSpPr>
            <a:spLocks noGrp="1"/>
          </p:cNvSpPr>
          <p:nvPr>
            <p:ph type="dt" sz="half" idx="10"/>
          </p:nvPr>
        </p:nvSpPr>
        <p:spPr/>
        <p:txBody>
          <a:bodyPr/>
          <a:lstStyle/>
          <a:p>
            <a:fld id="{5EB30099-0003-4504-BED0-9C5E10B11D91}" type="datetimeFigureOut">
              <a:rPr lang="th-TH" smtClean="0"/>
              <a:t>22/03/65</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สไลด์ 6"/>
          <p:cNvSpPr>
            <a:spLocks noGrp="1"/>
          </p:cNvSpPr>
          <p:nvPr>
            <p:ph type="sldNum" sz="quarter" idx="12"/>
          </p:nvPr>
        </p:nvSpPr>
        <p:spPr/>
        <p:txBody>
          <a:bodyPr/>
          <a:lstStyle/>
          <a:p>
            <a:fld id="{0D174487-3D61-4447-97CC-083BCD74FDE9}" type="slidenum">
              <a:rPr lang="th-TH" smtClean="0"/>
              <a:t>‹#›</a:t>
            </a:fld>
            <a:endParaRPr lang="th-TH"/>
          </a:p>
        </p:txBody>
      </p:sp>
    </p:spTree>
    <p:extLst>
      <p:ext uri="{BB962C8B-B14F-4D97-AF65-F5344CB8AC3E}">
        <p14:creationId xmlns:p14="http://schemas.microsoft.com/office/powerpoint/2010/main" val="255705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smtClean="0"/>
              <a:t>คลิกเพื่อแก้ไขสไตล์ชื่อเรื่องต้นแบบ</a:t>
            </a:r>
            <a:endParaRPr lang="th-TH"/>
          </a:p>
        </p:txBody>
      </p:sp>
      <p:sp>
        <p:nvSpPr>
          <p:cNvPr id="3" name="ตัวแทนข้อความ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30099-0003-4504-BED0-9C5E10B11D91}" type="datetimeFigureOut">
              <a:rPr lang="th-TH" smtClean="0"/>
              <a:t>22/03/65</a:t>
            </a:fld>
            <a:endParaRPr lang="th-TH"/>
          </a:p>
        </p:txBody>
      </p:sp>
      <p:sp>
        <p:nvSpPr>
          <p:cNvPr id="5" name="ตัวแทนท้ายกระดา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สไลด์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74487-3D61-4447-97CC-083BCD74FDE9}" type="slidenum">
              <a:rPr lang="th-TH" smtClean="0"/>
              <a:t>‹#›</a:t>
            </a:fld>
            <a:endParaRPr lang="th-TH"/>
          </a:p>
        </p:txBody>
      </p:sp>
    </p:spTree>
    <p:extLst>
      <p:ext uri="{BB962C8B-B14F-4D97-AF65-F5344CB8AC3E}">
        <p14:creationId xmlns:p14="http://schemas.microsoft.com/office/powerpoint/2010/main" val="171377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กลุ่ม 11"/>
          <p:cNvGrpSpPr/>
          <p:nvPr/>
        </p:nvGrpSpPr>
        <p:grpSpPr>
          <a:xfrm>
            <a:off x="1177317" y="0"/>
            <a:ext cx="8118589" cy="5855801"/>
            <a:chOff x="1177317" y="0"/>
            <a:chExt cx="8118589" cy="5855801"/>
          </a:xfrm>
        </p:grpSpPr>
        <p:sp>
          <p:nvSpPr>
            <p:cNvPr id="3" name="TextBox 2"/>
            <p:cNvSpPr txBox="1"/>
            <p:nvPr/>
          </p:nvSpPr>
          <p:spPr>
            <a:xfrm>
              <a:off x="1177317" y="1481553"/>
              <a:ext cx="1821610" cy="523220"/>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without </a:t>
              </a:r>
            </a:p>
            <a:p>
              <a:pPr algn="ctr"/>
              <a:r>
                <a:rPr lang="en-US" sz="1400" b="1" dirty="0" smtClean="0">
                  <a:latin typeface="Times New Roman" panose="02020603050405020304" pitchFamily="18" charset="0"/>
                  <a:cs typeface="Times New Roman" panose="02020603050405020304" pitchFamily="18" charset="0"/>
                </a:rPr>
                <a:t>OV-M60-like-1</a:t>
              </a:r>
              <a:endParaRPr lang="en-US" sz="1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77317" y="4281435"/>
              <a:ext cx="1840291" cy="523220"/>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with </a:t>
              </a:r>
            </a:p>
            <a:p>
              <a:pPr algn="ctr"/>
              <a:r>
                <a:rPr lang="en-US" sz="1400" b="1" dirty="0" smtClean="0">
                  <a:latin typeface="Times New Roman" panose="02020603050405020304" pitchFamily="18" charset="0"/>
                  <a:cs typeface="Times New Roman" panose="02020603050405020304" pitchFamily="18" charset="0"/>
                </a:rPr>
                <a:t>OV-M60-like-1</a:t>
              </a:r>
              <a:endParaRPr lang="en-US" sz="1400" b="1" dirty="0">
                <a:latin typeface="Times New Roman" panose="02020603050405020304" pitchFamily="18" charset="0"/>
                <a:cs typeface="Times New Roman" panose="02020603050405020304" pitchFamily="18" charset="0"/>
              </a:endParaRPr>
            </a:p>
          </p:txBody>
        </p:sp>
        <p:sp>
          <p:nvSpPr>
            <p:cNvPr id="14" name="สี่เหลี่ยมผืนผ้า 13"/>
            <p:cNvSpPr/>
            <p:nvPr/>
          </p:nvSpPr>
          <p:spPr>
            <a:xfrm>
              <a:off x="3383349" y="10021"/>
              <a:ext cx="2198504" cy="369332"/>
            </a:xfrm>
            <a:prstGeom prst="rect">
              <a:avLst/>
            </a:prstGeom>
            <a:ln>
              <a:noFill/>
            </a:ln>
          </p:spPr>
          <p:txBody>
            <a:bodyPr wrap="square">
              <a:spAutoFit/>
            </a:bodyPr>
            <a:lstStyle/>
            <a:p>
              <a:pPr algn="ctr"/>
              <a:r>
                <a:rPr lang="en-US" sz="1800" b="1" dirty="0" smtClean="0">
                  <a:latin typeface="Times New Roman" panose="02020603050405020304" pitchFamily="18" charset="0"/>
                  <a:cs typeface="Times New Roman" panose="02020603050405020304" pitchFamily="18" charset="0"/>
                </a:rPr>
                <a:t>Hamster model</a:t>
              </a:r>
              <a:endParaRPr lang="th-TH" sz="1800" dirty="0"/>
            </a:p>
          </p:txBody>
        </p:sp>
        <p:sp>
          <p:nvSpPr>
            <p:cNvPr id="17" name="สี่เหลี่ยมผืนผ้า 16"/>
            <p:cNvSpPr/>
            <p:nvPr/>
          </p:nvSpPr>
          <p:spPr>
            <a:xfrm>
              <a:off x="6254459" y="0"/>
              <a:ext cx="3041447" cy="376019"/>
            </a:xfrm>
            <a:prstGeom prst="rect">
              <a:avLst/>
            </a:prstGeom>
            <a:ln>
              <a:noFill/>
            </a:ln>
          </p:spPr>
          <p:txBody>
            <a:bodyPr wrap="square">
              <a:spAutoFit/>
            </a:bodyPr>
            <a:lstStyle/>
            <a:p>
              <a:pPr algn="ctr"/>
              <a:r>
                <a:rPr lang="en-US" sz="1800" b="1" dirty="0" smtClean="0">
                  <a:latin typeface="Times New Roman" panose="02020603050405020304" pitchFamily="18" charset="0"/>
                  <a:cs typeface="Times New Roman" panose="02020603050405020304" pitchFamily="18" charset="0"/>
                </a:rPr>
                <a:t>Mouse model</a:t>
              </a:r>
              <a:endParaRPr lang="th-TH" sz="1800" dirty="0"/>
            </a:p>
          </p:txBody>
        </p:sp>
        <p:pic>
          <p:nvPicPr>
            <p:cNvPr id="10" name="รูปภาพ 9"/>
            <p:cNvPicPr>
              <a:picLocks noChangeAspect="1"/>
            </p:cNvPicPr>
            <p:nvPr/>
          </p:nvPicPr>
          <p:blipFill>
            <a:blip r:embed="rId2"/>
            <a:stretch>
              <a:fillRect/>
            </a:stretch>
          </p:blipFill>
          <p:spPr>
            <a:xfrm>
              <a:off x="2852526" y="361246"/>
              <a:ext cx="6443380" cy="5494555"/>
            </a:xfrm>
            <a:prstGeom prst="rect">
              <a:avLst/>
            </a:prstGeom>
          </p:spPr>
        </p:pic>
      </p:grpSp>
      <p:sp>
        <p:nvSpPr>
          <p:cNvPr id="11" name="สี่เหลี่ยมผืนผ้า 10"/>
          <p:cNvSpPr/>
          <p:nvPr/>
        </p:nvSpPr>
        <p:spPr>
          <a:xfrm>
            <a:off x="348959" y="5924962"/>
            <a:ext cx="11811000" cy="830997"/>
          </a:xfrm>
          <a:prstGeom prst="rect">
            <a:avLst/>
          </a:prstGeom>
        </p:spPr>
        <p:txBody>
          <a:bodyPr wrap="square">
            <a:spAutoFit/>
          </a:bodyPr>
          <a:lstStyle/>
          <a:p>
            <a:r>
              <a:rPr lang="en-US" sz="1600" b="1" dirty="0"/>
              <a:t>Supplementary Figure 1: </a:t>
            </a:r>
            <a:r>
              <a:rPr lang="en-US" sz="1600" dirty="0"/>
              <a:t>Comparative PAS-AB </a:t>
            </a:r>
            <a:r>
              <a:rPr lang="en-US" sz="1600" dirty="0" err="1"/>
              <a:t>mucinase</a:t>
            </a:r>
            <a:r>
              <a:rPr lang="en-US" sz="1600" dirty="0"/>
              <a:t> assay for frozen tissue study in hamster and mouse models. The animal models are indicated above the figure. The treatment conditions are indicated on the left of the figure. The black arrowhead indicates mucin degradation and the white arrowhead indicates intact mucin (mixture of acid and neutral). BD= bile duct. </a:t>
            </a:r>
            <a:endParaRPr lang="th-TH" sz="1600" dirty="0"/>
          </a:p>
        </p:txBody>
      </p:sp>
    </p:spTree>
    <p:extLst>
      <p:ext uri="{BB962C8B-B14F-4D97-AF65-F5344CB8AC3E}">
        <p14:creationId xmlns:p14="http://schemas.microsoft.com/office/powerpoint/2010/main" val="856717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72</Words>
  <Application>Microsoft Office PowerPoint</Application>
  <PresentationFormat>แบบจอกว้าง</PresentationFormat>
  <Paragraphs>7</Paragraphs>
  <Slides>1</Slides>
  <Notes>0</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1</vt:i4>
      </vt:variant>
    </vt:vector>
  </HeadingPairs>
  <TitlesOfParts>
    <vt:vector size="8" baseType="lpstr">
      <vt:lpstr>Angsana New</vt:lpstr>
      <vt:lpstr>Arial</vt:lpstr>
      <vt:lpstr>Calibri</vt:lpstr>
      <vt:lpstr>Calibri Light</vt:lpstr>
      <vt:lpstr>Cordia New</vt:lpstr>
      <vt:lpstr>Times New Roman</vt:lpstr>
      <vt:lpstr>ธีมของ Office</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dc:title>
  <dc:creator>TDRC</dc:creator>
  <cp:lastModifiedBy>Sutas Suttiprapa</cp:lastModifiedBy>
  <cp:revision>26</cp:revision>
  <dcterms:created xsi:type="dcterms:W3CDTF">2022-03-18T07:00:29Z</dcterms:created>
  <dcterms:modified xsi:type="dcterms:W3CDTF">2022-03-22T14:30:39Z</dcterms:modified>
</cp:coreProperties>
</file>