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tefania\Desktop\ROC_curve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Stefania\Desktop\ROC_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6.0930202151835131E-2"/>
          <c:y val="4.2351120636755515E-2"/>
          <c:w val="0.89082985272096471"/>
          <c:h val="0.85660601203041065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none"/>
          </c:marker>
          <c:errBars>
            <c:errDir val="y"/>
            <c:errBarType val="minus"/>
            <c:errValType val="cust"/>
            <c:noEndCap val="1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PTSD_vs_HC_HC_GM!$G$3:$G$23</c:f>
                <c:numCache>
                  <c:formatCode>General</c:formatCode>
                  <c:ptCount val="2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5.00000000000001E-2</c:v>
                  </c:pt>
                  <c:pt idx="8">
                    <c:v>0</c:v>
                  </c:pt>
                  <c:pt idx="9">
                    <c:v>0.10000000000000002</c:v>
                  </c:pt>
                  <c:pt idx="10">
                    <c:v>4.9999999999999989E-2</c:v>
                  </c:pt>
                  <c:pt idx="11">
                    <c:v>0.15000000000000019</c:v>
                  </c:pt>
                  <c:pt idx="12">
                    <c:v>5.00000000000001E-2</c:v>
                  </c:pt>
                  <c:pt idx="13">
                    <c:v>0.17500000000000004</c:v>
                  </c:pt>
                  <c:pt idx="14">
                    <c:v>0.15000000000000016</c:v>
                  </c:pt>
                  <c:pt idx="15">
                    <c:v>7.5000000000000053E-2</c:v>
                  </c:pt>
                  <c:pt idx="16">
                    <c:v>7.5000000000000053E-2</c:v>
                  </c:pt>
                  <c:pt idx="17">
                    <c:v>2.4999999999999994E-2</c:v>
                  </c:pt>
                  <c:pt idx="18">
                    <c:v>5.0000000000000031E-2</c:v>
                  </c:pt>
                  <c:pt idx="19">
                    <c:v>5.0000000000000031E-2</c:v>
                  </c:pt>
                  <c:pt idx="20">
                    <c:v>0</c:v>
                  </c:pt>
                </c:numCache>
              </c:numRef>
            </c:minus>
            <c:spPr>
              <a:ln>
                <a:solidFill>
                  <a:schemeClr val="accent1"/>
                </a:solidFill>
              </a:ln>
            </c:spPr>
          </c:errBars>
          <c:errBars>
            <c:errDir val="x"/>
            <c:errBarType val="plus"/>
            <c:errValType val="cust"/>
            <c:noEndCap val="1"/>
            <c:plus>
              <c:numRef>
                <c:f>PTSD_vs_HC_HC_GM!$F$3:$F$23</c:f>
                <c:numCache>
                  <c:formatCode>General</c:formatCode>
                  <c:ptCount val="21"/>
                  <c:pt idx="0">
                    <c:v>0</c:v>
                  </c:pt>
                  <c:pt idx="1">
                    <c:v>7.5000000000000025E-2</c:v>
                  </c:pt>
                  <c:pt idx="2">
                    <c:v>2.500000000000005E-2</c:v>
                  </c:pt>
                  <c:pt idx="3">
                    <c:v>0.125</c:v>
                  </c:pt>
                  <c:pt idx="4">
                    <c:v>5.00000000000001E-2</c:v>
                  </c:pt>
                  <c:pt idx="5">
                    <c:v>0.125</c:v>
                  </c:pt>
                  <c:pt idx="6">
                    <c:v>4.9999999999999989E-2</c:v>
                  </c:pt>
                  <c:pt idx="7">
                    <c:v>0.15000000000000019</c:v>
                  </c:pt>
                  <c:pt idx="8">
                    <c:v>0.125</c:v>
                  </c:pt>
                  <c:pt idx="9">
                    <c:v>0.10000000000000003</c:v>
                  </c:pt>
                  <c:pt idx="10">
                    <c:v>7.5000000000000025E-2</c:v>
                  </c:pt>
                  <c:pt idx="11">
                    <c:v>0</c:v>
                  </c:pt>
                  <c:pt idx="12">
                    <c:v>2.5000000000000019E-2</c:v>
                  </c:pt>
                  <c:pt idx="13">
                    <c:v>2.4999999999999994E-2</c:v>
                  </c:pt>
                  <c:pt idx="14">
                    <c:v>5.0000000000000031E-2</c:v>
                  </c:pt>
                  <c:pt idx="15">
                    <c:v>0</c:v>
                  </c:pt>
                  <c:pt idx="16">
                    <c:v>0</c:v>
                  </c:pt>
                  <c:pt idx="17">
                    <c:v>0</c:v>
                  </c:pt>
                  <c:pt idx="18">
                    <c:v>0</c:v>
                  </c:pt>
                  <c:pt idx="19">
                    <c:v>0</c:v>
                  </c:pt>
                  <c:pt idx="20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accent1"/>
                </a:solidFill>
                <a:prstDash val="sysDot"/>
              </a:ln>
            </c:spPr>
          </c:errBars>
          <c:xVal>
            <c:numRef>
              <c:f>PTSD_vs_HC_HC_GM!$B$3:$B$23</c:f>
              <c:numCache>
                <c:formatCode>General</c:formatCode>
                <c:ptCount val="21"/>
                <c:pt idx="0">
                  <c:v>1</c:v>
                </c:pt>
                <c:pt idx="1">
                  <c:v>0.92500000000000004</c:v>
                </c:pt>
                <c:pt idx="2">
                  <c:v>0.9</c:v>
                </c:pt>
                <c:pt idx="3">
                  <c:v>0.77500000000000069</c:v>
                </c:pt>
                <c:pt idx="4">
                  <c:v>0.72500000000000064</c:v>
                </c:pt>
                <c:pt idx="5">
                  <c:v>0.60000000000000064</c:v>
                </c:pt>
                <c:pt idx="6">
                  <c:v>0.55000000000000004</c:v>
                </c:pt>
                <c:pt idx="7">
                  <c:v>0.4</c:v>
                </c:pt>
                <c:pt idx="8">
                  <c:v>0.27500000000000002</c:v>
                </c:pt>
                <c:pt idx="9">
                  <c:v>0.17500000000000004</c:v>
                </c:pt>
                <c:pt idx="10">
                  <c:v>0.1</c:v>
                </c:pt>
                <c:pt idx="11">
                  <c:v>0.1</c:v>
                </c:pt>
                <c:pt idx="12">
                  <c:v>7.5000000000000025E-2</c:v>
                </c:pt>
                <c:pt idx="13">
                  <c:v>5.0000000000000031E-2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xVal>
          <c:yVal>
            <c:numRef>
              <c:f>PTSD_vs_HC_HC_GM!$C$3:$C$23</c:f>
              <c:numCache>
                <c:formatCode>General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0.95000000000000062</c:v>
                </c:pt>
                <c:pt idx="9">
                  <c:v>0.95000000000000062</c:v>
                </c:pt>
                <c:pt idx="10">
                  <c:v>0.85000000000000064</c:v>
                </c:pt>
                <c:pt idx="11">
                  <c:v>0.8</c:v>
                </c:pt>
                <c:pt idx="12">
                  <c:v>0.65000000000000091</c:v>
                </c:pt>
                <c:pt idx="13">
                  <c:v>0.60000000000000064</c:v>
                </c:pt>
                <c:pt idx="14">
                  <c:v>0.42500000000000032</c:v>
                </c:pt>
                <c:pt idx="15">
                  <c:v>0.27500000000000002</c:v>
                </c:pt>
                <c:pt idx="16">
                  <c:v>0.2</c:v>
                </c:pt>
                <c:pt idx="17">
                  <c:v>0.125</c:v>
                </c:pt>
                <c:pt idx="18">
                  <c:v>0.1</c:v>
                </c:pt>
                <c:pt idx="19">
                  <c:v>5.0000000000000031E-2</c:v>
                </c:pt>
                <c:pt idx="20">
                  <c:v>0</c:v>
                </c:pt>
              </c:numCache>
            </c:numRef>
          </c:yVal>
        </c:ser>
        <c:axId val="45906560"/>
        <c:axId val="45912448"/>
      </c:scatterChart>
      <c:valAx>
        <c:axId val="45906560"/>
        <c:scaling>
          <c:orientation val="minMax"/>
          <c:max val="1"/>
        </c:scaling>
        <c:axPos val="b"/>
        <c:numFmt formatCode="General" sourceLinked="1"/>
        <c:tickLblPos val="nextTo"/>
        <c:txPr>
          <a:bodyPr/>
          <a:lstStyle/>
          <a:p>
            <a:pPr>
              <a:defRPr lang="it-IT"/>
            </a:pPr>
            <a:endParaRPr lang="en-US"/>
          </a:p>
        </c:txPr>
        <c:crossAx val="45912448"/>
        <c:crosses val="autoZero"/>
        <c:crossBetween val="midCat"/>
        <c:majorUnit val="0.1"/>
      </c:valAx>
      <c:valAx>
        <c:axId val="45912448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lang="it-IT"/>
            </a:pPr>
            <a:endParaRPr lang="en-US"/>
          </a:p>
        </c:txPr>
        <c:crossAx val="45906560"/>
        <c:crosses val="autoZero"/>
        <c:crossBetween val="midCat"/>
        <c:majorUnit val="0.1"/>
      </c:valAx>
      <c:spPr>
        <a:noFill/>
        <a:ln>
          <a:prstDash val="sysDot"/>
        </a:ln>
      </c:spPr>
    </c:plotArea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9.4543478397578609E-2"/>
          <c:y val="5.2922798367748977E-2"/>
          <c:w val="0.86041592862847616"/>
          <c:h val="0.83719601725934434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none"/>
          </c:marker>
          <c:errBars>
            <c:errDir val="y"/>
            <c:errBarType val="minus"/>
            <c:errValType val="cust"/>
            <c:noEndCap val="1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PTSD_vs_HC_HC_WM!$G$2:$G$22</c:f>
                <c:numCache>
                  <c:formatCode>General</c:formatCode>
                  <c:ptCount val="2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  <c:pt idx="8">
                    <c:v>0</c:v>
                  </c:pt>
                  <c:pt idx="9">
                    <c:v>2.5000000000000046E-2</c:v>
                  </c:pt>
                  <c:pt idx="10">
                    <c:v>0</c:v>
                  </c:pt>
                  <c:pt idx="11">
                    <c:v>0.1</c:v>
                  </c:pt>
                  <c:pt idx="12">
                    <c:v>0.1</c:v>
                  </c:pt>
                  <c:pt idx="13">
                    <c:v>5.0000000000000093E-2</c:v>
                  </c:pt>
                  <c:pt idx="14">
                    <c:v>0.25</c:v>
                  </c:pt>
                  <c:pt idx="15">
                    <c:v>0.17500000000000004</c:v>
                  </c:pt>
                  <c:pt idx="16">
                    <c:v>0.05</c:v>
                  </c:pt>
                  <c:pt idx="17">
                    <c:v>0.17500000000000004</c:v>
                  </c:pt>
                  <c:pt idx="18">
                    <c:v>2.4999999999999994E-2</c:v>
                  </c:pt>
                  <c:pt idx="19">
                    <c:v>0.05</c:v>
                  </c:pt>
                  <c:pt idx="20">
                    <c:v>0</c:v>
                  </c:pt>
                </c:numCache>
              </c:numRef>
            </c:minus>
            <c:spPr>
              <a:ln>
                <a:solidFill>
                  <a:schemeClr val="accent1"/>
                </a:solidFill>
              </a:ln>
            </c:spPr>
          </c:errBars>
          <c:errBars>
            <c:errDir val="x"/>
            <c:errBarType val="plus"/>
            <c:errValType val="cust"/>
            <c:noEndCap val="1"/>
            <c:plus>
              <c:numRef>
                <c:f>PTSD_vs_HC_HC_WM!$F$2:$F$22</c:f>
                <c:numCache>
                  <c:formatCode>General</c:formatCode>
                  <c:ptCount val="21"/>
                  <c:pt idx="0">
                    <c:v>0</c:v>
                  </c:pt>
                  <c:pt idx="1">
                    <c:v>2.5000000000000046E-2</c:v>
                  </c:pt>
                  <c:pt idx="2">
                    <c:v>0.125</c:v>
                  </c:pt>
                  <c:pt idx="3">
                    <c:v>0.1</c:v>
                  </c:pt>
                  <c:pt idx="4">
                    <c:v>7.5000000000000011E-2</c:v>
                  </c:pt>
                  <c:pt idx="5">
                    <c:v>0.10000000000000009</c:v>
                  </c:pt>
                  <c:pt idx="6">
                    <c:v>0.17500000000000004</c:v>
                  </c:pt>
                  <c:pt idx="7">
                    <c:v>7.5000000000000011E-2</c:v>
                  </c:pt>
                  <c:pt idx="8">
                    <c:v>0.1</c:v>
                  </c:pt>
                  <c:pt idx="9">
                    <c:v>7.5000000000000011E-2</c:v>
                  </c:pt>
                  <c:pt idx="10">
                    <c:v>0</c:v>
                  </c:pt>
                  <c:pt idx="11">
                    <c:v>2.4999999999999994E-2</c:v>
                  </c:pt>
                  <c:pt idx="12">
                    <c:v>0.05</c:v>
                  </c:pt>
                  <c:pt idx="13">
                    <c:v>0</c:v>
                  </c:pt>
                  <c:pt idx="14">
                    <c:v>2.4999999999999994E-2</c:v>
                  </c:pt>
                  <c:pt idx="15">
                    <c:v>2.5000000000000001E-2</c:v>
                  </c:pt>
                  <c:pt idx="16">
                    <c:v>2.5000000000000001E-2</c:v>
                  </c:pt>
                  <c:pt idx="17">
                    <c:v>0</c:v>
                  </c:pt>
                  <c:pt idx="18">
                    <c:v>0</c:v>
                  </c:pt>
                  <c:pt idx="19">
                    <c:v>0</c:v>
                  </c:pt>
                  <c:pt idx="20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accent1"/>
                </a:solidFill>
              </a:ln>
            </c:spPr>
          </c:errBars>
          <c:xVal>
            <c:numRef>
              <c:f>PTSD_vs_HC_HC_WM!$B$2:$B$22</c:f>
              <c:numCache>
                <c:formatCode>General</c:formatCode>
                <c:ptCount val="21"/>
                <c:pt idx="0">
                  <c:v>1</c:v>
                </c:pt>
                <c:pt idx="1">
                  <c:v>0.97500000000000064</c:v>
                </c:pt>
                <c:pt idx="2">
                  <c:v>0.85000000000000064</c:v>
                </c:pt>
                <c:pt idx="3">
                  <c:v>0.75000000000000078</c:v>
                </c:pt>
                <c:pt idx="4">
                  <c:v>0.67500000000000093</c:v>
                </c:pt>
                <c:pt idx="5">
                  <c:v>0.57500000000000062</c:v>
                </c:pt>
                <c:pt idx="6">
                  <c:v>0.4</c:v>
                </c:pt>
                <c:pt idx="7">
                  <c:v>0.3250000000000004</c:v>
                </c:pt>
                <c:pt idx="8">
                  <c:v>0.22500000000000001</c:v>
                </c:pt>
                <c:pt idx="9">
                  <c:v>0.15000000000000016</c:v>
                </c:pt>
                <c:pt idx="10">
                  <c:v>0.15000000000000016</c:v>
                </c:pt>
                <c:pt idx="11">
                  <c:v>0.125</c:v>
                </c:pt>
                <c:pt idx="12">
                  <c:v>7.5000000000000011E-2</c:v>
                </c:pt>
                <c:pt idx="13">
                  <c:v>7.5000000000000011E-2</c:v>
                </c:pt>
                <c:pt idx="14">
                  <c:v>0.05</c:v>
                </c:pt>
                <c:pt idx="15">
                  <c:v>2.5000000000000001E-2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xVal>
          <c:yVal>
            <c:numRef>
              <c:f>PTSD_vs_HC_HC_WM!$C$2:$C$22</c:f>
              <c:numCache>
                <c:formatCode>General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0.97500000000000064</c:v>
                </c:pt>
                <c:pt idx="11">
                  <c:v>0.97500000000000064</c:v>
                </c:pt>
                <c:pt idx="12">
                  <c:v>0.87500000000000078</c:v>
                </c:pt>
                <c:pt idx="13">
                  <c:v>0.77500000000000091</c:v>
                </c:pt>
                <c:pt idx="14">
                  <c:v>0.72500000000000064</c:v>
                </c:pt>
                <c:pt idx="15">
                  <c:v>0.47500000000000031</c:v>
                </c:pt>
                <c:pt idx="16">
                  <c:v>0.30000000000000032</c:v>
                </c:pt>
                <c:pt idx="17">
                  <c:v>0.25</c:v>
                </c:pt>
                <c:pt idx="18">
                  <c:v>7.5000000000000011E-2</c:v>
                </c:pt>
                <c:pt idx="19">
                  <c:v>0.05</c:v>
                </c:pt>
                <c:pt idx="20">
                  <c:v>0</c:v>
                </c:pt>
              </c:numCache>
            </c:numRef>
          </c:yVal>
        </c:ser>
        <c:axId val="45929984"/>
        <c:axId val="46614400"/>
      </c:scatterChart>
      <c:valAx>
        <c:axId val="45929984"/>
        <c:scaling>
          <c:orientation val="minMax"/>
          <c:max val="1"/>
        </c:scaling>
        <c:axPos val="b"/>
        <c:numFmt formatCode="General" sourceLinked="1"/>
        <c:tickLblPos val="nextTo"/>
        <c:txPr>
          <a:bodyPr/>
          <a:lstStyle/>
          <a:p>
            <a:pPr>
              <a:defRPr lang="it-IT"/>
            </a:pPr>
            <a:endParaRPr lang="en-US"/>
          </a:p>
        </c:txPr>
        <c:crossAx val="46614400"/>
        <c:crosses val="autoZero"/>
        <c:crossBetween val="midCat"/>
        <c:majorUnit val="0.1"/>
      </c:valAx>
      <c:valAx>
        <c:axId val="46614400"/>
        <c:scaling>
          <c:orientation val="minMax"/>
          <c:max val="1"/>
        </c:scaling>
        <c:axPos val="l"/>
        <c:majorGridlines>
          <c:spPr>
            <a:ln>
              <a:noFill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lang="it-IT"/>
            </a:pPr>
            <a:endParaRPr lang="en-US"/>
          </a:p>
        </c:txPr>
        <c:crossAx val="45929984"/>
        <c:crosses val="autoZero"/>
        <c:crossBetween val="midCat"/>
        <c:majorUnit val="0.1"/>
      </c:valAx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0.62701</cdr:x>
      <cdr:y>0.63889</cdr:y>
    </cdr:from>
    <cdr:to>
      <cdr:x>0.93344</cdr:x>
      <cdr:y>0.75773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32248" y="1656184"/>
          <a:ext cx="1090951" cy="3080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100" dirty="0"/>
            <a:t>AUC = 0.943 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0.60377</cdr:x>
      <cdr:y>0.62162</cdr:y>
    </cdr:from>
    <cdr:to>
      <cdr:x>0.85233</cdr:x>
      <cdr:y>0.7403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04256" y="1656184"/>
          <a:ext cx="948583" cy="3161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100" dirty="0"/>
            <a:t>AUC = 0.964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3E2F3-0DFC-461E-9302-F76918C946CE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2266F-23B2-4C86-A881-FB526633B85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BD6AE-AE67-445D-B71C-005B1860C90A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640653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BC784-AD49-47B8-9798-13DCCBC7410C}" type="datetimeFigureOut">
              <a:rPr lang="en-US" smtClean="0"/>
              <a:pPr/>
              <a:t>1/30/2013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DD264-1279-4242-84D4-80F70F72AEE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928670"/>
            <a:ext cx="6347048" cy="850106"/>
          </a:xfrm>
        </p:spPr>
        <p:txBody>
          <a:bodyPr>
            <a:normAutofit/>
          </a:bodyPr>
          <a:lstStyle/>
          <a:p>
            <a:r>
              <a:rPr lang="it-IT" sz="2400" b="1" dirty="0" smtClean="0">
                <a:latin typeface="Arial" pitchFamily="34" charset="0"/>
                <a:cs typeface="Arial" pitchFamily="34" charset="0"/>
              </a:rPr>
              <a:t>ROC curves for the classification of </a:t>
            </a:r>
            <a:br>
              <a:rPr lang="it-IT" sz="2400" b="1" dirty="0" smtClean="0">
                <a:latin typeface="Arial" pitchFamily="34" charset="0"/>
                <a:cs typeface="Arial" pitchFamily="34" charset="0"/>
              </a:rPr>
            </a:br>
            <a:r>
              <a:rPr lang="it-IT" sz="2400" b="1" dirty="0" smtClean="0">
                <a:latin typeface="Arial" pitchFamily="34" charset="0"/>
                <a:cs typeface="Arial" pitchFamily="34" charset="0"/>
              </a:rPr>
              <a:t>Survivors with PTSD vs HC</a:t>
            </a:r>
            <a:endParaRPr lang="it-IT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316122053"/>
              </p:ext>
            </p:extLst>
          </p:nvPr>
        </p:nvGraphicFramePr>
        <p:xfrm>
          <a:off x="755576" y="2633492"/>
          <a:ext cx="3560173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26510" y="207167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latin typeface="Arial" pitchFamily="34" charset="0"/>
                <a:cs typeface="Arial" pitchFamily="34" charset="0"/>
              </a:rPr>
              <a:t>Gray Matter</a:t>
            </a: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09138431"/>
              </p:ext>
            </p:extLst>
          </p:nvPr>
        </p:nvGraphicFramePr>
        <p:xfrm>
          <a:off x="4499992" y="2561484"/>
          <a:ext cx="381642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214942" y="207167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latin typeface="Arial" pitchFamily="34" charset="0"/>
                <a:cs typeface="Arial" pitchFamily="34" charset="0"/>
              </a:rPr>
              <a:t>White Matter</a:t>
            </a:r>
            <a:endParaRPr lang="it-IT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5500702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S1.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Receiver Operating Characteristic (ROC) curve for the SVM classifier discriminating between survivors with PTDS and HC using gray and white matter. HC=PTSD=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Posttraumatic Stress Disorder;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HC=healthy controls;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AUC= area under the curve.</a:t>
            </a:r>
          </a:p>
        </p:txBody>
      </p:sp>
    </p:spTree>
    <p:extLst>
      <p:ext uri="{BB962C8B-B14F-4D97-AF65-F5344CB8AC3E}">
        <p14:creationId xmlns="" xmlns:p14="http://schemas.microsoft.com/office/powerpoint/2010/main" val="237742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ROC curves for the classification of  Survivors with PTSD vs HC</vt:lpstr>
    </vt:vector>
  </TitlesOfParts>
  <Company>Institute of Psychiatry KCL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 curves for the classification of  Survivors with PTSD vs HC</dc:title>
  <dc:creator>Andrea Mechelli</dc:creator>
  <cp:lastModifiedBy>Andrea Mechelli</cp:lastModifiedBy>
  <cp:revision>4</cp:revision>
  <dcterms:created xsi:type="dcterms:W3CDTF">2013-01-30T17:15:28Z</dcterms:created>
  <dcterms:modified xsi:type="dcterms:W3CDTF">2013-01-30T19:58:44Z</dcterms:modified>
</cp:coreProperties>
</file>