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tefania\Desktop\ROC_curv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efania\Desktop\ROC_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1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HC_EQ_vs_HC_HC_GM!$G$3:$G$23</c:f>
                <c:numCache>
                  <c:formatCode>General</c:formatCode>
                  <c:ptCount val="21"/>
                  <c:pt idx="0">
                    <c:v>2.500000000000005E-2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2.500000000000005E-2</c:v>
                  </c:pt>
                  <c:pt idx="7">
                    <c:v>0</c:v>
                  </c:pt>
                  <c:pt idx="8">
                    <c:v>4.999999999999994E-2</c:v>
                  </c:pt>
                  <c:pt idx="9">
                    <c:v>0</c:v>
                  </c:pt>
                  <c:pt idx="10">
                    <c:v>0.125</c:v>
                  </c:pt>
                  <c:pt idx="11">
                    <c:v>0.1</c:v>
                  </c:pt>
                  <c:pt idx="12">
                    <c:v>0.10000000000000009</c:v>
                  </c:pt>
                  <c:pt idx="13">
                    <c:v>0.12499999999999994</c:v>
                  </c:pt>
                  <c:pt idx="14">
                    <c:v>0.125</c:v>
                  </c:pt>
                  <c:pt idx="15">
                    <c:v>0.1</c:v>
                  </c:pt>
                  <c:pt idx="16">
                    <c:v>0.1</c:v>
                  </c:pt>
                  <c:pt idx="17">
                    <c:v>7.5000000000000025E-2</c:v>
                  </c:pt>
                  <c:pt idx="18">
                    <c:v>0</c:v>
                  </c:pt>
                  <c:pt idx="19">
                    <c:v>5.000000000000001E-2</c:v>
                  </c:pt>
                  <c:pt idx="20">
                    <c:v>0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errBars>
            <c:errDir val="x"/>
            <c:errBarType val="plus"/>
            <c:errValType val="cust"/>
            <c:noEndCap val="1"/>
            <c:plus>
              <c:numRef>
                <c:f>HC_EQ_vs_HC_HC_GM!$F$3:$F$23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2.500000000000005E-2</c:v>
                  </c:pt>
                  <c:pt idx="2">
                    <c:v>4.999999999999994E-2</c:v>
                  </c:pt>
                  <c:pt idx="3">
                    <c:v>2.500000000000005E-2</c:v>
                  </c:pt>
                  <c:pt idx="4">
                    <c:v>5.00000000000001E-2</c:v>
                  </c:pt>
                  <c:pt idx="5">
                    <c:v>2.500000000000005E-2</c:v>
                  </c:pt>
                  <c:pt idx="6">
                    <c:v>0.1</c:v>
                  </c:pt>
                  <c:pt idx="7">
                    <c:v>7.5000000000000025E-2</c:v>
                  </c:pt>
                  <c:pt idx="8">
                    <c:v>0.125</c:v>
                  </c:pt>
                  <c:pt idx="9">
                    <c:v>0.17500000000000004</c:v>
                  </c:pt>
                  <c:pt idx="10">
                    <c:v>5.000000000000001E-2</c:v>
                  </c:pt>
                  <c:pt idx="11">
                    <c:v>5.000000000000001E-2</c:v>
                  </c:pt>
                  <c:pt idx="12">
                    <c:v>5.000000000000001E-2</c:v>
                  </c:pt>
                  <c:pt idx="13">
                    <c:v>7.5000000000000025E-2</c:v>
                  </c:pt>
                  <c:pt idx="14">
                    <c:v>5.000000000000001E-2</c:v>
                  </c:pt>
                  <c:pt idx="15">
                    <c:v>2.4999999999999994E-2</c:v>
                  </c:pt>
                  <c:pt idx="16">
                    <c:v>2.5000000000000005E-2</c:v>
                  </c:pt>
                  <c:pt idx="17">
                    <c:v>0</c:v>
                  </c:pt>
                  <c:pt idx="18">
                    <c:v>2.5000000000000005E-2</c:v>
                  </c:pt>
                  <c:pt idx="19">
                    <c:v>0</c:v>
                  </c:pt>
                  <c:pt idx="20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HC_EQ_vs_HC_HC_GM!$B$3:$B$23</c:f>
              <c:numCache>
                <c:formatCode>General</c:formatCode>
                <c:ptCount val="21"/>
                <c:pt idx="0">
                  <c:v>1</c:v>
                </c:pt>
                <c:pt idx="1">
                  <c:v>0.97500000000000053</c:v>
                </c:pt>
                <c:pt idx="2">
                  <c:v>0.92500000000000004</c:v>
                </c:pt>
                <c:pt idx="3">
                  <c:v>0.9</c:v>
                </c:pt>
                <c:pt idx="4">
                  <c:v>0.85000000000000064</c:v>
                </c:pt>
                <c:pt idx="5">
                  <c:v>0.82500000000000062</c:v>
                </c:pt>
                <c:pt idx="6">
                  <c:v>0.72500000000000064</c:v>
                </c:pt>
                <c:pt idx="7">
                  <c:v>0.65000000000000091</c:v>
                </c:pt>
                <c:pt idx="8">
                  <c:v>0.52500000000000002</c:v>
                </c:pt>
                <c:pt idx="9">
                  <c:v>0.35000000000000031</c:v>
                </c:pt>
                <c:pt idx="10">
                  <c:v>0.30000000000000032</c:v>
                </c:pt>
                <c:pt idx="11">
                  <c:v>0.25</c:v>
                </c:pt>
                <c:pt idx="12">
                  <c:v>0.2</c:v>
                </c:pt>
                <c:pt idx="13">
                  <c:v>0.125</c:v>
                </c:pt>
                <c:pt idx="14">
                  <c:v>7.5000000000000025E-2</c:v>
                </c:pt>
                <c:pt idx="15">
                  <c:v>5.000000000000001E-2</c:v>
                </c:pt>
                <c:pt idx="16">
                  <c:v>2.5000000000000005E-2</c:v>
                </c:pt>
                <c:pt idx="17">
                  <c:v>2.5000000000000005E-2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xVal>
          <c:yVal>
            <c:numRef>
              <c:f>HC_EQ_vs_HC_HC_GM!$C$3:$C$23</c:f>
              <c:numCache>
                <c:formatCode>General</c:formatCode>
                <c:ptCount val="21"/>
                <c:pt idx="0">
                  <c:v>1</c:v>
                </c:pt>
                <c:pt idx="1">
                  <c:v>0.97500000000000053</c:v>
                </c:pt>
                <c:pt idx="2">
                  <c:v>0.97500000000000053</c:v>
                </c:pt>
                <c:pt idx="3">
                  <c:v>0.97500000000000053</c:v>
                </c:pt>
                <c:pt idx="4">
                  <c:v>0.97500000000000053</c:v>
                </c:pt>
                <c:pt idx="5">
                  <c:v>0.97500000000000053</c:v>
                </c:pt>
                <c:pt idx="6">
                  <c:v>0.97500000000000053</c:v>
                </c:pt>
                <c:pt idx="7">
                  <c:v>0.95000000000000062</c:v>
                </c:pt>
                <c:pt idx="8">
                  <c:v>0.95000000000000062</c:v>
                </c:pt>
                <c:pt idx="9">
                  <c:v>0.9</c:v>
                </c:pt>
                <c:pt idx="10">
                  <c:v>0.9</c:v>
                </c:pt>
                <c:pt idx="11">
                  <c:v>0.7750000000000008</c:v>
                </c:pt>
                <c:pt idx="12">
                  <c:v>0.67500000000000093</c:v>
                </c:pt>
                <c:pt idx="13">
                  <c:v>0.57500000000000062</c:v>
                </c:pt>
                <c:pt idx="14">
                  <c:v>0.45</c:v>
                </c:pt>
                <c:pt idx="15">
                  <c:v>0.3250000000000004</c:v>
                </c:pt>
                <c:pt idx="16">
                  <c:v>0.22500000000000003</c:v>
                </c:pt>
                <c:pt idx="17">
                  <c:v>0.125</c:v>
                </c:pt>
                <c:pt idx="18">
                  <c:v>5.000000000000001E-2</c:v>
                </c:pt>
                <c:pt idx="19">
                  <c:v>5.000000000000001E-2</c:v>
                </c:pt>
                <c:pt idx="20">
                  <c:v>0</c:v>
                </c:pt>
              </c:numCache>
            </c:numRef>
          </c:yVal>
        </c:ser>
        <c:axId val="45906560"/>
        <c:axId val="45916544"/>
      </c:scatterChart>
      <c:valAx>
        <c:axId val="45906560"/>
        <c:scaling>
          <c:orientation val="minMax"/>
          <c:max val="1"/>
        </c:scaling>
        <c:axPos val="b"/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16544"/>
        <c:crosses val="autoZero"/>
        <c:crossBetween val="midCat"/>
        <c:majorUnit val="0.1"/>
      </c:valAx>
      <c:valAx>
        <c:axId val="45916544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06560"/>
        <c:crosses val="autoZero"/>
        <c:crossBetween val="midCat"/>
        <c:majorUnit val="0.1"/>
      </c:valAx>
      <c:spPr>
        <a:noFill/>
      </c:spPr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1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HC_EQ_vs_HC_HC_WM!$G$2:$G$22</c:f>
                <c:numCache>
                  <c:formatCode>General</c:formatCode>
                  <c:ptCount val="21"/>
                  <c:pt idx="0">
                    <c:v>2.5000000000000046E-2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  <c:pt idx="11">
                    <c:v>0</c:v>
                  </c:pt>
                  <c:pt idx="12">
                    <c:v>0</c:v>
                  </c:pt>
                  <c:pt idx="13">
                    <c:v>0</c:v>
                  </c:pt>
                  <c:pt idx="14">
                    <c:v>0.1</c:v>
                  </c:pt>
                  <c:pt idx="15">
                    <c:v>0.30000000000000032</c:v>
                  </c:pt>
                  <c:pt idx="16">
                    <c:v>0.25</c:v>
                  </c:pt>
                  <c:pt idx="17">
                    <c:v>0.25</c:v>
                  </c:pt>
                  <c:pt idx="18">
                    <c:v>0.05</c:v>
                  </c:pt>
                  <c:pt idx="19">
                    <c:v>2.5000000000000001E-2</c:v>
                  </c:pt>
                  <c:pt idx="20">
                    <c:v>0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errBars>
            <c:errDir val="x"/>
            <c:errBarType val="plus"/>
            <c:errValType val="cust"/>
            <c:noEndCap val="1"/>
            <c:plus>
              <c:numRef>
                <c:f>HC_EQ_vs_HC_HC_WM!$F$2:$F$22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  <c:pt idx="11">
                    <c:v>0.1</c:v>
                  </c:pt>
                  <c:pt idx="12">
                    <c:v>7.5000000000000094E-2</c:v>
                  </c:pt>
                  <c:pt idx="13">
                    <c:v>0.25</c:v>
                  </c:pt>
                  <c:pt idx="14">
                    <c:v>0.17500000000000004</c:v>
                  </c:pt>
                  <c:pt idx="15">
                    <c:v>0.17500000000000004</c:v>
                  </c:pt>
                  <c:pt idx="16">
                    <c:v>0.15000000000000019</c:v>
                  </c:pt>
                  <c:pt idx="17">
                    <c:v>7.5000000000000011E-2</c:v>
                  </c:pt>
                  <c:pt idx="18">
                    <c:v>0</c:v>
                  </c:pt>
                  <c:pt idx="19">
                    <c:v>0</c:v>
                  </c:pt>
                  <c:pt idx="20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HC_EQ_vs_HC_HC_WM!$B$2:$B$22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0.9</c:v>
                </c:pt>
                <c:pt idx="12">
                  <c:v>0.82500000000000062</c:v>
                </c:pt>
                <c:pt idx="13">
                  <c:v>0.57500000000000062</c:v>
                </c:pt>
                <c:pt idx="14">
                  <c:v>0.4</c:v>
                </c:pt>
                <c:pt idx="15">
                  <c:v>0.22500000000000001</c:v>
                </c:pt>
                <c:pt idx="16">
                  <c:v>7.5000000000000011E-2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xVal>
          <c:yVal>
            <c:numRef>
              <c:f>HC_EQ_vs_HC_HC_WM!$C$2:$C$22</c:f>
              <c:numCache>
                <c:formatCode>General</c:formatCode>
                <c:ptCount val="21"/>
                <c:pt idx="0">
                  <c:v>1</c:v>
                </c:pt>
                <c:pt idx="1">
                  <c:v>0.97500000000000064</c:v>
                </c:pt>
                <c:pt idx="2">
                  <c:v>0.97500000000000064</c:v>
                </c:pt>
                <c:pt idx="3">
                  <c:v>0.97500000000000064</c:v>
                </c:pt>
                <c:pt idx="4">
                  <c:v>0.97500000000000064</c:v>
                </c:pt>
                <c:pt idx="5">
                  <c:v>0.97500000000000064</c:v>
                </c:pt>
                <c:pt idx="6">
                  <c:v>0.97500000000000064</c:v>
                </c:pt>
                <c:pt idx="7">
                  <c:v>0.97500000000000064</c:v>
                </c:pt>
                <c:pt idx="8">
                  <c:v>0.97500000000000064</c:v>
                </c:pt>
                <c:pt idx="9">
                  <c:v>0.97500000000000064</c:v>
                </c:pt>
                <c:pt idx="10">
                  <c:v>0.97500000000000064</c:v>
                </c:pt>
                <c:pt idx="11">
                  <c:v>0.97500000000000064</c:v>
                </c:pt>
                <c:pt idx="12">
                  <c:v>0.97500000000000064</c:v>
                </c:pt>
                <c:pt idx="13">
                  <c:v>0.97500000000000064</c:v>
                </c:pt>
                <c:pt idx="14">
                  <c:v>0.97500000000000064</c:v>
                </c:pt>
                <c:pt idx="15">
                  <c:v>0.87500000000000078</c:v>
                </c:pt>
                <c:pt idx="16">
                  <c:v>0.57500000000000062</c:v>
                </c:pt>
                <c:pt idx="17">
                  <c:v>0.3250000000000004</c:v>
                </c:pt>
                <c:pt idx="18">
                  <c:v>7.5000000000000011E-2</c:v>
                </c:pt>
                <c:pt idx="19">
                  <c:v>2.5000000000000001E-2</c:v>
                </c:pt>
                <c:pt idx="20">
                  <c:v>0</c:v>
                </c:pt>
              </c:numCache>
            </c:numRef>
          </c:yVal>
        </c:ser>
        <c:axId val="45934464"/>
        <c:axId val="46663552"/>
      </c:scatterChart>
      <c:valAx>
        <c:axId val="45934464"/>
        <c:scaling>
          <c:orientation val="minMax"/>
          <c:max val="1"/>
        </c:scaling>
        <c:axPos val="b"/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6663552"/>
        <c:crosses val="autoZero"/>
        <c:crossBetween val="midCat"/>
        <c:majorUnit val="0.1"/>
      </c:valAx>
      <c:valAx>
        <c:axId val="46663552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34464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0.67633</cdr:x>
      <cdr:y>0.61808</cdr:y>
    </cdr:from>
    <cdr:to>
      <cdr:x>1</cdr:x>
      <cdr:y>0.72547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604828" y="1654474"/>
          <a:ext cx="1235262" cy="2874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dirty="0"/>
            <a:t>AUC = 0.835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3E2F3-0DFC-461E-9302-F76918C946CE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2266F-23B2-4C86-A881-FB526633B85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Receiver Operating Characteristic curve for the SVM classifier discriminating the survivors without PTDS from the HC</a:t>
            </a:r>
            <a:r>
              <a:rPr lang="en-US" baseline="0" dirty="0" smtClean="0"/>
              <a:t> </a:t>
            </a:r>
            <a:r>
              <a:rPr lang="en-US" dirty="0" smtClean="0"/>
              <a:t>group using GM and WM.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BD6AE-AE67-445D-B71C-005B1860C90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838977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6347048" cy="850106"/>
          </a:xfrm>
        </p:spPr>
        <p:txBody>
          <a:bodyPr>
            <a:normAutofit/>
          </a:bodyPr>
          <a:lstStyle/>
          <a:p>
            <a:r>
              <a:rPr lang="it-IT" sz="2400" b="1" dirty="0" smtClean="0">
                <a:latin typeface="Arial" pitchFamily="34" charset="0"/>
                <a:cs typeface="Arial" pitchFamily="34" charset="0"/>
              </a:rPr>
              <a:t>ROC curves for the classification of </a:t>
            </a:r>
            <a:br>
              <a:rPr lang="it-IT" sz="2400" b="1" dirty="0" smtClean="0">
                <a:latin typeface="Arial" pitchFamily="34" charset="0"/>
                <a:cs typeface="Arial" pitchFamily="34" charset="0"/>
              </a:rPr>
            </a:br>
            <a:r>
              <a:rPr lang="it-IT" sz="2400" b="1" dirty="0" smtClean="0">
                <a:latin typeface="Arial" pitchFamily="34" charset="0"/>
                <a:cs typeface="Arial" pitchFamily="34" charset="0"/>
              </a:rPr>
              <a:t>Survivors without PTSD vs HC</a:t>
            </a:r>
            <a:endParaRPr lang="it-IT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6510" y="214311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Gray Matter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214311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White Matter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44315979"/>
              </p:ext>
            </p:extLst>
          </p:nvPr>
        </p:nvGraphicFramePr>
        <p:xfrm>
          <a:off x="609850" y="2631782"/>
          <a:ext cx="3816424" cy="267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01826306"/>
              </p:ext>
            </p:extLst>
          </p:nvPr>
        </p:nvGraphicFramePr>
        <p:xfrm>
          <a:off x="4642298" y="2631782"/>
          <a:ext cx="396044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"/>
          <p:cNvSpPr txBox="1"/>
          <p:nvPr/>
        </p:nvSpPr>
        <p:spPr>
          <a:xfrm>
            <a:off x="7643834" y="4214818"/>
            <a:ext cx="948583" cy="31619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dirty="0"/>
              <a:t>AUC = 0.889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4414" y="550070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S2.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Receiver Operating Characteristic (ROC) curve for the SVM classifier discriminating between survivors without PTDS and HC using gray and white matter. HC=PTSD=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Posttraumatic Stress Disorder;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HC=healthy controls;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AUC= area under the curve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972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82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ROC curves for the classification of  Survivors without PTSD vs HC</vt:lpstr>
    </vt:vector>
  </TitlesOfParts>
  <Company>Institute of Psychiatry KCL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 curves for the classification of  Survivors with PTSD vs HC</dc:title>
  <dc:creator>Andrea Mechelli</dc:creator>
  <cp:lastModifiedBy>Andrea Mechelli</cp:lastModifiedBy>
  <cp:revision>5</cp:revision>
  <dcterms:created xsi:type="dcterms:W3CDTF">2013-01-30T17:15:28Z</dcterms:created>
  <dcterms:modified xsi:type="dcterms:W3CDTF">2013-01-30T19:59:02Z</dcterms:modified>
</cp:coreProperties>
</file>