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2B086D-D670-604C-B625-C7B7F0DBF7CE}" type="doc">
      <dgm:prSet loTypeId="urn:microsoft.com/office/officeart/2005/8/layout/vProcess5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5514F0-A053-EC42-8CD8-0FA3CF1E69DF}">
      <dgm:prSet phldrT="[Text]" custT="1"/>
      <dgm:spPr/>
      <dgm:t>
        <a:bodyPr/>
        <a:lstStyle/>
        <a:p>
          <a:r>
            <a:rPr lang="en-US" sz="1600" dirty="0" smtClean="0"/>
            <a:t>3Tesla </a:t>
          </a:r>
          <a:r>
            <a:rPr lang="en-US" sz="1600" smtClean="0"/>
            <a:t>neuroanatomic </a:t>
          </a:r>
          <a:r>
            <a:rPr lang="en-US" sz="1600" dirty="0" smtClean="0"/>
            <a:t>image: MPRAGE</a:t>
          </a:r>
        </a:p>
        <a:p>
          <a:r>
            <a:rPr lang="en-US" sz="1600" dirty="0" smtClean="0"/>
            <a:t>Images with moderate or severe motion images reacquired</a:t>
          </a:r>
        </a:p>
        <a:p>
          <a:r>
            <a:rPr lang="en-US" sz="1600" dirty="0" smtClean="0"/>
            <a:t>Only images with no or mild motion artifacts are processed</a:t>
          </a:r>
        </a:p>
        <a:p>
          <a:endParaRPr lang="en-US" sz="1300" dirty="0"/>
        </a:p>
      </dgm:t>
    </dgm:pt>
    <dgm:pt modelId="{C248EB8E-CF8B-4A48-A447-E56F04650FFA}" type="parTrans" cxnId="{F0B8848B-2A21-6845-95DB-8817A6669690}">
      <dgm:prSet/>
      <dgm:spPr/>
      <dgm:t>
        <a:bodyPr/>
        <a:lstStyle/>
        <a:p>
          <a:endParaRPr lang="en-US"/>
        </a:p>
      </dgm:t>
    </dgm:pt>
    <dgm:pt modelId="{CAFC3999-A077-954B-B6D1-53AC8E2BCC7F}" type="sibTrans" cxnId="{F0B8848B-2A21-6845-95DB-8817A6669690}">
      <dgm:prSet/>
      <dgm:spPr/>
      <dgm:t>
        <a:bodyPr/>
        <a:lstStyle/>
        <a:p>
          <a:endParaRPr lang="en-US"/>
        </a:p>
      </dgm:t>
    </dgm:pt>
    <dgm:pt modelId="{227DADB6-7403-9B40-B93D-DAE6BC104DE7}">
      <dgm:prSet phldrT="[Text]"/>
      <dgm:spPr/>
      <dgm:t>
        <a:bodyPr/>
        <a:lstStyle/>
        <a:p>
          <a:r>
            <a:rPr lang="en-US" b="1" dirty="0" smtClean="0"/>
            <a:t>Cerebral cortex</a:t>
          </a:r>
        </a:p>
        <a:p>
          <a:r>
            <a:rPr lang="en-US" dirty="0" err="1" smtClean="0"/>
            <a:t>FreeSurfer</a:t>
          </a:r>
          <a:r>
            <a:rPr lang="en-US" dirty="0" smtClean="0"/>
            <a:t> (v.5.3) on NIH </a:t>
          </a:r>
          <a:r>
            <a:rPr lang="en-US" dirty="0" err="1" smtClean="0"/>
            <a:t>BioWulf</a:t>
          </a:r>
          <a:r>
            <a:rPr lang="en-US" dirty="0" smtClean="0"/>
            <a:t> Supercomputing Cluster</a:t>
          </a:r>
        </a:p>
        <a:p>
          <a:r>
            <a:rPr lang="en-US" dirty="0" smtClean="0"/>
            <a:t>2 raters (ICC&gt;0.8) perform QC using ENIGMA </a:t>
          </a:r>
          <a:r>
            <a:rPr lang="en-US" dirty="0" err="1" smtClean="0"/>
            <a:t>guildines</a:t>
          </a:r>
          <a:r>
            <a:rPr lang="en-US" dirty="0" smtClean="0"/>
            <a:t> (http://</a:t>
          </a:r>
          <a:r>
            <a:rPr lang="en-US" dirty="0" err="1" smtClean="0"/>
            <a:t>enigma.ini.usc.edu</a:t>
          </a:r>
          <a:r>
            <a:rPr lang="en-US" dirty="0" smtClean="0"/>
            <a:t>/protocols/imaging-protocols/)   </a:t>
          </a:r>
        </a:p>
        <a:p>
          <a:r>
            <a:rPr lang="en-US" dirty="0" smtClean="0"/>
            <a:t>Poor segmentations discarded (no manual editing)</a:t>
          </a:r>
          <a:endParaRPr lang="en-US" dirty="0"/>
        </a:p>
      </dgm:t>
    </dgm:pt>
    <dgm:pt modelId="{F0173E73-6D96-414A-8FCB-E2B7C7DA475C}" type="parTrans" cxnId="{9FCB0F9D-BE3C-9D47-A266-E0785AC778F2}">
      <dgm:prSet/>
      <dgm:spPr/>
      <dgm:t>
        <a:bodyPr/>
        <a:lstStyle/>
        <a:p>
          <a:endParaRPr lang="en-US"/>
        </a:p>
      </dgm:t>
    </dgm:pt>
    <dgm:pt modelId="{D2A12AA0-305C-C04F-AD0F-21C006298BC7}" type="sibTrans" cxnId="{9FCB0F9D-BE3C-9D47-A266-E0785AC778F2}">
      <dgm:prSet/>
      <dgm:spPr/>
      <dgm:t>
        <a:bodyPr/>
        <a:lstStyle/>
        <a:p>
          <a:endParaRPr lang="en-US"/>
        </a:p>
      </dgm:t>
    </dgm:pt>
    <dgm:pt modelId="{E1841A1E-C34A-764B-9C3D-B24AB17F6263}">
      <dgm:prSet phldrT="[Text]" custT="1"/>
      <dgm:spPr/>
      <dgm:t>
        <a:bodyPr/>
        <a:lstStyle/>
        <a:p>
          <a:r>
            <a:rPr lang="en-US" sz="1500" b="1" dirty="0" smtClean="0"/>
            <a:t>Deep structures (thalamus, striatum, cerebellum)</a:t>
          </a:r>
        </a:p>
        <a:p>
          <a:r>
            <a:rPr lang="en-US" sz="1500" dirty="0" err="1" smtClean="0"/>
            <a:t>MAGeT</a:t>
          </a:r>
          <a:r>
            <a:rPr lang="en-US" sz="1500" dirty="0" smtClean="0"/>
            <a:t> Brain : </a:t>
          </a:r>
        </a:p>
        <a:p>
          <a:r>
            <a:rPr lang="en-US" sz="1500" dirty="0" smtClean="0"/>
            <a:t>	Expert labeled atlas customized to 21 randomly selected images–’templates’; </a:t>
          </a:r>
        </a:p>
        <a:p>
          <a:r>
            <a:rPr lang="en-US" sz="1500" dirty="0" smtClean="0"/>
            <a:t>	All 21 templates propagated to all individual structures;</a:t>
          </a:r>
        </a:p>
        <a:p>
          <a:r>
            <a:rPr lang="en-US" sz="1500" dirty="0" smtClean="0"/>
            <a:t>	Voting procedure chooses optimal label</a:t>
          </a:r>
        </a:p>
        <a:p>
          <a:r>
            <a:rPr lang="en-US" sz="1500" dirty="0" smtClean="0"/>
            <a:t>2 rater QC: poor segmentations discarded (~10%)</a:t>
          </a:r>
          <a:endParaRPr lang="en-US" sz="1500" dirty="0"/>
        </a:p>
      </dgm:t>
    </dgm:pt>
    <dgm:pt modelId="{AE22B14E-409A-9B46-9227-0B46FC2AC836}" type="parTrans" cxnId="{27EB9BAE-FFE5-DD41-88CE-42103174093F}">
      <dgm:prSet/>
      <dgm:spPr/>
      <dgm:t>
        <a:bodyPr/>
        <a:lstStyle/>
        <a:p>
          <a:endParaRPr lang="en-US"/>
        </a:p>
      </dgm:t>
    </dgm:pt>
    <dgm:pt modelId="{BED162C3-94C0-1740-BF71-DC93F0ACFA95}" type="sibTrans" cxnId="{27EB9BAE-FFE5-DD41-88CE-42103174093F}">
      <dgm:prSet/>
      <dgm:spPr/>
      <dgm:t>
        <a:bodyPr/>
        <a:lstStyle/>
        <a:p>
          <a:endParaRPr lang="en-US"/>
        </a:p>
      </dgm:t>
    </dgm:pt>
    <dgm:pt modelId="{0CB3EB13-DA63-2C45-9023-2F2AF4A9A5A1}" type="pres">
      <dgm:prSet presAssocID="{A12B086D-D670-604C-B625-C7B7F0DBF7C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4DA56B-0BB4-C644-ADEE-AF61AEAAD781}" type="pres">
      <dgm:prSet presAssocID="{A12B086D-D670-604C-B625-C7B7F0DBF7CE}" presName="dummyMaxCanvas" presStyleCnt="0">
        <dgm:presLayoutVars/>
      </dgm:prSet>
      <dgm:spPr/>
      <dgm:t>
        <a:bodyPr/>
        <a:lstStyle/>
        <a:p>
          <a:endParaRPr lang="en-US"/>
        </a:p>
      </dgm:t>
    </dgm:pt>
    <dgm:pt modelId="{BF417C78-8AF8-A94F-AC72-0DA39639F6E8}" type="pres">
      <dgm:prSet presAssocID="{A12B086D-D670-604C-B625-C7B7F0DBF7CE}" presName="ThreeNodes_1" presStyleLbl="node1" presStyleIdx="0" presStyleCnt="3" custScaleY="77006" custLinFactNeighborY="-145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82F7B2-79EC-574A-870E-AF7E27D412C2}" type="pres">
      <dgm:prSet presAssocID="{A12B086D-D670-604C-B625-C7B7F0DBF7CE}" presName="ThreeNodes_2" presStyleLbl="node1" presStyleIdx="1" presStyleCnt="3" custScaleX="106996" custScaleY="125063" custLinFactNeighborY="-142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1FFAD8-7102-F644-B257-C77C99317F63}" type="pres">
      <dgm:prSet presAssocID="{A12B086D-D670-604C-B625-C7B7F0DBF7CE}" presName="ThreeNodes_3" presStyleLbl="node1" presStyleIdx="2" presStyleCnt="3" custScaleX="105810" custScaleY="125443" custLinFactNeighborX="-1452" custLinFactNeighborY="-49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229A11-D67F-3D4D-ACB8-E0967E1B6D6F}" type="pres">
      <dgm:prSet presAssocID="{A12B086D-D670-604C-B625-C7B7F0DBF7CE}" presName="ThreeConn_1-2" presStyleLbl="fgAccFollowNode1" presStyleIdx="0" presStyleCnt="2" custScaleY="63872" custLinFactNeighborX="-19187" custLinFactNeighborY="-326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A2F315-A5C3-0A4D-BC53-AB0996A670DC}" type="pres">
      <dgm:prSet presAssocID="{A12B086D-D670-604C-B625-C7B7F0DBF7CE}" presName="ThreeConn_2-3" presStyleLbl="fgAccFollowNode1" presStyleIdx="1" presStyleCnt="2" custScaleY="48007" custLinFactNeighborY="-231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580B9B-812C-8D48-A172-D07BFD5BA8D8}" type="pres">
      <dgm:prSet presAssocID="{A12B086D-D670-604C-B625-C7B7F0DBF7CE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567A62-CCA4-A947-AA21-09D05B862AE9}" type="pres">
      <dgm:prSet presAssocID="{A12B086D-D670-604C-B625-C7B7F0DBF7CE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0DA7DC-85B1-0946-BD31-BA777AEC95C4}" type="pres">
      <dgm:prSet presAssocID="{A12B086D-D670-604C-B625-C7B7F0DBF7CE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65865F-309A-5F4D-85E0-A702B86788F1}" type="presOf" srcId="{D2A12AA0-305C-C04F-AD0F-21C006298BC7}" destId="{95A2F315-A5C3-0A4D-BC53-AB0996A670DC}" srcOrd="0" destOrd="0" presId="urn:microsoft.com/office/officeart/2005/8/layout/vProcess5"/>
    <dgm:cxn modelId="{F0B8848B-2A21-6845-95DB-8817A6669690}" srcId="{A12B086D-D670-604C-B625-C7B7F0DBF7CE}" destId="{BB5514F0-A053-EC42-8CD8-0FA3CF1E69DF}" srcOrd="0" destOrd="0" parTransId="{C248EB8E-CF8B-4A48-A447-E56F04650FFA}" sibTransId="{CAFC3999-A077-954B-B6D1-53AC8E2BCC7F}"/>
    <dgm:cxn modelId="{038503E8-8BD8-E340-9655-9EDA86637097}" type="presOf" srcId="{227DADB6-7403-9B40-B93D-DAE6BC104DE7}" destId="{A9567A62-CCA4-A947-AA21-09D05B862AE9}" srcOrd="1" destOrd="0" presId="urn:microsoft.com/office/officeart/2005/8/layout/vProcess5"/>
    <dgm:cxn modelId="{D09C5037-8DFB-E748-9390-109F9A8B113D}" type="presOf" srcId="{E1841A1E-C34A-764B-9C3D-B24AB17F6263}" destId="{C71FFAD8-7102-F644-B257-C77C99317F63}" srcOrd="0" destOrd="0" presId="urn:microsoft.com/office/officeart/2005/8/layout/vProcess5"/>
    <dgm:cxn modelId="{E77F87C7-797E-3444-8A4B-900E6B635733}" type="presOf" srcId="{E1841A1E-C34A-764B-9C3D-B24AB17F6263}" destId="{CB0DA7DC-85B1-0946-BD31-BA777AEC95C4}" srcOrd="1" destOrd="0" presId="urn:microsoft.com/office/officeart/2005/8/layout/vProcess5"/>
    <dgm:cxn modelId="{BBA05644-0D66-354D-B290-B85E65BE48BF}" type="presOf" srcId="{BB5514F0-A053-EC42-8CD8-0FA3CF1E69DF}" destId="{BF417C78-8AF8-A94F-AC72-0DA39639F6E8}" srcOrd="0" destOrd="0" presId="urn:microsoft.com/office/officeart/2005/8/layout/vProcess5"/>
    <dgm:cxn modelId="{B4EE9100-4058-E546-8A73-E80661E71BFB}" type="presOf" srcId="{A12B086D-D670-604C-B625-C7B7F0DBF7CE}" destId="{0CB3EB13-DA63-2C45-9023-2F2AF4A9A5A1}" srcOrd="0" destOrd="0" presId="urn:microsoft.com/office/officeart/2005/8/layout/vProcess5"/>
    <dgm:cxn modelId="{27EB9BAE-FFE5-DD41-88CE-42103174093F}" srcId="{A12B086D-D670-604C-B625-C7B7F0DBF7CE}" destId="{E1841A1E-C34A-764B-9C3D-B24AB17F6263}" srcOrd="2" destOrd="0" parTransId="{AE22B14E-409A-9B46-9227-0B46FC2AC836}" sibTransId="{BED162C3-94C0-1740-BF71-DC93F0ACFA95}"/>
    <dgm:cxn modelId="{0C41B1A0-0389-B245-AE7C-3168447BFC72}" type="presOf" srcId="{CAFC3999-A077-954B-B6D1-53AC8E2BCC7F}" destId="{0F229A11-D67F-3D4D-ACB8-E0967E1B6D6F}" srcOrd="0" destOrd="0" presId="urn:microsoft.com/office/officeart/2005/8/layout/vProcess5"/>
    <dgm:cxn modelId="{9FCB0F9D-BE3C-9D47-A266-E0785AC778F2}" srcId="{A12B086D-D670-604C-B625-C7B7F0DBF7CE}" destId="{227DADB6-7403-9B40-B93D-DAE6BC104DE7}" srcOrd="1" destOrd="0" parTransId="{F0173E73-6D96-414A-8FCB-E2B7C7DA475C}" sibTransId="{D2A12AA0-305C-C04F-AD0F-21C006298BC7}"/>
    <dgm:cxn modelId="{7C5CABA3-BFD1-CF4C-9BCA-0D47810A57B6}" type="presOf" srcId="{BB5514F0-A053-EC42-8CD8-0FA3CF1E69DF}" destId="{39580B9B-812C-8D48-A172-D07BFD5BA8D8}" srcOrd="1" destOrd="0" presId="urn:microsoft.com/office/officeart/2005/8/layout/vProcess5"/>
    <dgm:cxn modelId="{022CCCB3-3F46-F144-907F-1C40F8ED44DF}" type="presOf" srcId="{227DADB6-7403-9B40-B93D-DAE6BC104DE7}" destId="{AC82F7B2-79EC-574A-870E-AF7E27D412C2}" srcOrd="0" destOrd="0" presId="urn:microsoft.com/office/officeart/2005/8/layout/vProcess5"/>
    <dgm:cxn modelId="{BEDAE71D-A46E-6D45-A9B4-107A211E8A81}" type="presParOf" srcId="{0CB3EB13-DA63-2C45-9023-2F2AF4A9A5A1}" destId="{444DA56B-0BB4-C644-ADEE-AF61AEAAD781}" srcOrd="0" destOrd="0" presId="urn:microsoft.com/office/officeart/2005/8/layout/vProcess5"/>
    <dgm:cxn modelId="{6CA57076-2DF9-9F47-A13C-C37138BCA28D}" type="presParOf" srcId="{0CB3EB13-DA63-2C45-9023-2F2AF4A9A5A1}" destId="{BF417C78-8AF8-A94F-AC72-0DA39639F6E8}" srcOrd="1" destOrd="0" presId="urn:microsoft.com/office/officeart/2005/8/layout/vProcess5"/>
    <dgm:cxn modelId="{2E70FE58-6608-F949-8696-D475784ACA7E}" type="presParOf" srcId="{0CB3EB13-DA63-2C45-9023-2F2AF4A9A5A1}" destId="{AC82F7B2-79EC-574A-870E-AF7E27D412C2}" srcOrd="2" destOrd="0" presId="urn:microsoft.com/office/officeart/2005/8/layout/vProcess5"/>
    <dgm:cxn modelId="{A6B1B777-CC11-884A-8350-5D98873E96F7}" type="presParOf" srcId="{0CB3EB13-DA63-2C45-9023-2F2AF4A9A5A1}" destId="{C71FFAD8-7102-F644-B257-C77C99317F63}" srcOrd="3" destOrd="0" presId="urn:microsoft.com/office/officeart/2005/8/layout/vProcess5"/>
    <dgm:cxn modelId="{7B809E28-C07B-B84C-9502-D6B8ACBB42E7}" type="presParOf" srcId="{0CB3EB13-DA63-2C45-9023-2F2AF4A9A5A1}" destId="{0F229A11-D67F-3D4D-ACB8-E0967E1B6D6F}" srcOrd="4" destOrd="0" presId="urn:microsoft.com/office/officeart/2005/8/layout/vProcess5"/>
    <dgm:cxn modelId="{3E9F95FB-86CA-E040-B28E-052C4420712C}" type="presParOf" srcId="{0CB3EB13-DA63-2C45-9023-2F2AF4A9A5A1}" destId="{95A2F315-A5C3-0A4D-BC53-AB0996A670DC}" srcOrd="5" destOrd="0" presId="urn:microsoft.com/office/officeart/2005/8/layout/vProcess5"/>
    <dgm:cxn modelId="{C6F401C8-D0F6-A840-A591-821C23D65FC4}" type="presParOf" srcId="{0CB3EB13-DA63-2C45-9023-2F2AF4A9A5A1}" destId="{39580B9B-812C-8D48-A172-D07BFD5BA8D8}" srcOrd="6" destOrd="0" presId="urn:microsoft.com/office/officeart/2005/8/layout/vProcess5"/>
    <dgm:cxn modelId="{0A1E1A16-B3DD-F247-B601-12A22CD346A6}" type="presParOf" srcId="{0CB3EB13-DA63-2C45-9023-2F2AF4A9A5A1}" destId="{A9567A62-CCA4-A947-AA21-09D05B862AE9}" srcOrd="7" destOrd="0" presId="urn:microsoft.com/office/officeart/2005/8/layout/vProcess5"/>
    <dgm:cxn modelId="{C49495D9-5E2E-7042-8682-932AE625662B}" type="presParOf" srcId="{0CB3EB13-DA63-2C45-9023-2F2AF4A9A5A1}" destId="{CB0DA7DC-85B1-0946-BD31-BA777AEC95C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417C78-8AF8-A94F-AC72-0DA39639F6E8}">
      <dsp:nvSpPr>
        <dsp:cNvPr id="0" name=""/>
        <dsp:cNvSpPr/>
      </dsp:nvSpPr>
      <dsp:spPr>
        <a:xfrm>
          <a:off x="-101604" y="0"/>
          <a:ext cx="6995160" cy="12694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3Tesla </a:t>
          </a:r>
          <a:r>
            <a:rPr lang="en-US" sz="1600" kern="1200" smtClean="0"/>
            <a:t>neuroanatomic </a:t>
          </a:r>
          <a:r>
            <a:rPr lang="en-US" sz="1600" kern="1200" dirty="0" smtClean="0"/>
            <a:t>image: MPRAGE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Images with moderate or severe motion images reacquired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Only images with no or mild motion artifacts are processed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-101604" y="0"/>
        <a:ext cx="5312906" cy="1269413"/>
      </dsp:txXfrm>
    </dsp:sp>
    <dsp:sp modelId="{AC82F7B2-79EC-574A-870E-AF7E27D412C2}">
      <dsp:nvSpPr>
        <dsp:cNvPr id="0" name=""/>
        <dsp:cNvSpPr/>
      </dsp:nvSpPr>
      <dsp:spPr>
        <a:xfrm>
          <a:off x="270924" y="1376339"/>
          <a:ext cx="7484541" cy="20616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Cerebral cortex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FreeSurfer</a:t>
          </a:r>
          <a:r>
            <a:rPr lang="en-US" sz="1700" kern="1200" dirty="0" smtClean="0"/>
            <a:t> (v.5.3) on NIH </a:t>
          </a:r>
          <a:r>
            <a:rPr lang="en-US" sz="1700" kern="1200" dirty="0" err="1" smtClean="0"/>
            <a:t>BioWulf</a:t>
          </a:r>
          <a:r>
            <a:rPr lang="en-US" sz="1700" kern="1200" dirty="0" smtClean="0"/>
            <a:t> Supercomputing Cluster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2 raters (ICC&gt;0.8) perform QC using ENIGMA </a:t>
          </a:r>
          <a:r>
            <a:rPr lang="en-US" sz="1700" kern="1200" dirty="0" err="1" smtClean="0"/>
            <a:t>guildines</a:t>
          </a:r>
          <a:r>
            <a:rPr lang="en-US" sz="1700" kern="1200" dirty="0" smtClean="0"/>
            <a:t> (http://</a:t>
          </a:r>
          <a:r>
            <a:rPr lang="en-US" sz="1700" kern="1200" dirty="0" err="1" smtClean="0"/>
            <a:t>enigma.ini.usc.edu</a:t>
          </a:r>
          <a:r>
            <a:rPr lang="en-US" sz="1700" kern="1200" dirty="0" smtClean="0"/>
            <a:t>/protocols/imaging-protocols/)   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Poor segmentations discarded (no manual editing)</a:t>
          </a:r>
          <a:endParaRPr lang="en-US" sz="1700" kern="1200" dirty="0"/>
        </a:p>
      </dsp:txBody>
      <dsp:txXfrm>
        <a:off x="270924" y="1376339"/>
        <a:ext cx="5677679" cy="2061613"/>
      </dsp:txXfrm>
    </dsp:sp>
    <dsp:sp modelId="{C71FFAD8-7102-F644-B257-C77C99317F63}">
      <dsp:nvSpPr>
        <dsp:cNvPr id="0" name=""/>
        <dsp:cNvSpPr/>
      </dsp:nvSpPr>
      <dsp:spPr>
        <a:xfrm>
          <a:off x="828056" y="3450112"/>
          <a:ext cx="7401578" cy="20678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Deep structures (thalamus, striatum, cerebellum)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MAGeT</a:t>
          </a:r>
          <a:r>
            <a:rPr lang="en-US" sz="1500" kern="1200" dirty="0" smtClean="0"/>
            <a:t> Brain : 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	Expert labeled atlas customized to 21 randomly selected images–’templates’; 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	All 21 templates propagated to all individual structures;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	Voting procedure chooses optimal label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2 rater QC: poor segmentations discarded (~10%)</a:t>
          </a:r>
          <a:endParaRPr lang="en-US" sz="1500" kern="1200" dirty="0"/>
        </a:p>
      </dsp:txBody>
      <dsp:txXfrm>
        <a:off x="828056" y="3450112"/>
        <a:ext cx="5614745" cy="2067877"/>
      </dsp:txXfrm>
    </dsp:sp>
    <dsp:sp modelId="{0F229A11-D67F-3D4D-ACB8-E0967E1B6D6F}">
      <dsp:nvSpPr>
        <dsp:cNvPr id="0" name=""/>
        <dsp:cNvSpPr/>
      </dsp:nvSpPr>
      <dsp:spPr>
        <a:xfrm>
          <a:off x="5616467" y="989292"/>
          <a:ext cx="1071499" cy="6843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/>
        </a:p>
      </dsp:txBody>
      <dsp:txXfrm>
        <a:off x="5616467" y="989292"/>
        <a:ext cx="1071499" cy="684387"/>
      </dsp:txXfrm>
    </dsp:sp>
    <dsp:sp modelId="{95A2F315-A5C3-0A4D-BC53-AB0996A670DC}">
      <dsp:nvSpPr>
        <dsp:cNvPr id="0" name=""/>
        <dsp:cNvSpPr/>
      </dsp:nvSpPr>
      <dsp:spPr>
        <a:xfrm>
          <a:off x="6439276" y="3088241"/>
          <a:ext cx="1071499" cy="51439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6439276" y="3088241"/>
        <a:ext cx="1071499" cy="5143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D0E4-971A-E64C-9225-1E990E5525A5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C45B-BA5F-BE45-91B3-72459C415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069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D0E4-971A-E64C-9225-1E990E5525A5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C45B-BA5F-BE45-91B3-72459C415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1685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D0E4-971A-E64C-9225-1E990E5525A5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C45B-BA5F-BE45-91B3-72459C415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9361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D0E4-971A-E64C-9225-1E990E5525A5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C45B-BA5F-BE45-91B3-72459C415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8795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D0E4-971A-E64C-9225-1E990E5525A5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C45B-BA5F-BE45-91B3-72459C415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595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D0E4-971A-E64C-9225-1E990E5525A5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C45B-BA5F-BE45-91B3-72459C415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7276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D0E4-971A-E64C-9225-1E990E5525A5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C45B-BA5F-BE45-91B3-72459C415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0102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D0E4-971A-E64C-9225-1E990E5525A5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C45B-BA5F-BE45-91B3-72459C415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3441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D0E4-971A-E64C-9225-1E990E5525A5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C45B-BA5F-BE45-91B3-72459C415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3862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D0E4-971A-E64C-9225-1E990E5525A5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C45B-BA5F-BE45-91B3-72459C415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7605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D0E4-971A-E64C-9225-1E990E5525A5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C45B-BA5F-BE45-91B3-72459C415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2546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1D0E4-971A-E64C-9225-1E990E5525A5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5C45B-BA5F-BE45-91B3-72459C415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3245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smtClean="0"/>
              <a:t>Supplementary Fig. </a:t>
            </a:r>
            <a:r>
              <a:rPr lang="en-US" sz="2800" b="1" dirty="0" smtClean="0"/>
              <a:t>S1</a:t>
            </a:r>
            <a:r>
              <a:rPr lang="en-US" sz="2800" b="1" dirty="0" smtClean="0"/>
              <a:t>: Image processing pipeline</a:t>
            </a:r>
            <a:endParaRPr lang="en-US" sz="2800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58767280"/>
              </p:ext>
            </p:extLst>
          </p:nvPr>
        </p:nvGraphicFramePr>
        <p:xfrm>
          <a:off x="440267" y="1244599"/>
          <a:ext cx="8229600" cy="5494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69845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77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Supplementary Fig. S1: Image processing pipeline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Image processing pipeline</dc:title>
  <dc:creator>Philip (NIH/NHGRI) [E] Shaw</dc:creator>
  <cp:lastModifiedBy>Chris</cp:lastModifiedBy>
  <cp:revision>10</cp:revision>
  <dcterms:created xsi:type="dcterms:W3CDTF">2016-02-24T16:11:47Z</dcterms:created>
  <dcterms:modified xsi:type="dcterms:W3CDTF">2016-03-31T12:00:59Z</dcterms:modified>
</cp:coreProperties>
</file>