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58" r:id="rId2"/>
    <p:sldId id="259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10" autoAdjust="0"/>
    <p:restoredTop sz="94602" autoAdjust="0"/>
  </p:normalViewPr>
  <p:slideViewPr>
    <p:cSldViewPr snapToGrid="0">
      <p:cViewPr varScale="1">
        <p:scale>
          <a:sx n="111" d="100"/>
          <a:sy n="111" d="100"/>
        </p:scale>
        <p:origin x="114" y="3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κεφαλίδας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Θέση ημερομηνίας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719C2D-CC01-4468-A1E8-D9142EC348B5}" type="datetimeFigureOut">
              <a:rPr lang="en-GB" smtClean="0"/>
              <a:t>31/05/2017</a:t>
            </a:fld>
            <a:endParaRPr lang="en-GB"/>
          </a:p>
        </p:txBody>
      </p:sp>
      <p:sp>
        <p:nvSpPr>
          <p:cNvPr id="4" name="Θέση εικόνας διαφάνειας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Θέση σημειώσεων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GB"/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10202B-FD3B-421F-A260-D499B1E2F47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26132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3CBAD-6766-45FD-92AA-52B48C710244}" type="datetimeFigureOut">
              <a:rPr lang="de-CH" smtClean="0"/>
              <a:t>31.05.2017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11E62A-36B0-4B27-893E-058FBC0E1ECD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3598734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3CBAD-6766-45FD-92AA-52B48C710244}" type="datetimeFigureOut">
              <a:rPr lang="de-CH" smtClean="0"/>
              <a:t>31.05.2017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11E62A-36B0-4B27-893E-058FBC0E1ECD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5886892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3CBAD-6766-45FD-92AA-52B48C710244}" type="datetimeFigureOut">
              <a:rPr lang="de-CH" smtClean="0"/>
              <a:t>31.05.2017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11E62A-36B0-4B27-893E-058FBC0E1ECD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8103458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3CBAD-6766-45FD-92AA-52B48C710244}" type="datetimeFigureOut">
              <a:rPr lang="de-CH" smtClean="0"/>
              <a:t>31.05.2017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11E62A-36B0-4B27-893E-058FBC0E1ECD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4473687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3CBAD-6766-45FD-92AA-52B48C710244}" type="datetimeFigureOut">
              <a:rPr lang="de-CH" smtClean="0"/>
              <a:t>31.05.2017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11E62A-36B0-4B27-893E-058FBC0E1ECD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8430250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3CBAD-6766-45FD-92AA-52B48C710244}" type="datetimeFigureOut">
              <a:rPr lang="de-CH" smtClean="0"/>
              <a:t>31.05.2017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11E62A-36B0-4B27-893E-058FBC0E1ECD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1513027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3CBAD-6766-45FD-92AA-52B48C710244}" type="datetimeFigureOut">
              <a:rPr lang="de-CH" smtClean="0"/>
              <a:t>31.05.2017</a:t>
            </a:fld>
            <a:endParaRPr lang="de-C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11E62A-36B0-4B27-893E-058FBC0E1ECD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2079787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3CBAD-6766-45FD-92AA-52B48C710244}" type="datetimeFigureOut">
              <a:rPr lang="de-CH" smtClean="0"/>
              <a:t>31.05.2017</a:t>
            </a:fld>
            <a:endParaRPr lang="de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11E62A-36B0-4B27-893E-058FBC0E1ECD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0637175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3CBAD-6766-45FD-92AA-52B48C710244}" type="datetimeFigureOut">
              <a:rPr lang="de-CH" smtClean="0"/>
              <a:t>31.05.2017</a:t>
            </a:fld>
            <a:endParaRPr lang="de-C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11E62A-36B0-4B27-893E-058FBC0E1ECD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7420915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3CBAD-6766-45FD-92AA-52B48C710244}" type="datetimeFigureOut">
              <a:rPr lang="de-CH" smtClean="0"/>
              <a:t>31.05.2017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11E62A-36B0-4B27-893E-058FBC0E1ECD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7249921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3CBAD-6766-45FD-92AA-52B48C710244}" type="datetimeFigureOut">
              <a:rPr lang="de-CH" smtClean="0"/>
              <a:t>31.05.2017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11E62A-36B0-4B27-893E-058FBC0E1ECD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9268093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53CBAD-6766-45FD-92AA-52B48C710244}" type="datetimeFigureOut">
              <a:rPr lang="de-CH" smtClean="0"/>
              <a:t>31.05.2017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11E62A-36B0-4B27-893E-058FBC0E1ECD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06338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391844" y="1464644"/>
            <a:ext cx="6759094" cy="29238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800" b="1" dirty="0" smtClean="0"/>
              <a:t>NMA on PTSD</a:t>
            </a:r>
          </a:p>
          <a:p>
            <a:pPr algn="ctr"/>
            <a:endParaRPr lang="en-GB" sz="2800" b="1" dirty="0" smtClean="0"/>
          </a:p>
          <a:p>
            <a:pPr algn="ctr"/>
            <a:endParaRPr lang="en-GB" sz="2800" b="1" dirty="0"/>
          </a:p>
          <a:p>
            <a:pPr algn="ctr"/>
            <a:r>
              <a:rPr lang="en-GB" sz="2800" b="1" dirty="0" smtClean="0"/>
              <a:t>Appendix 16</a:t>
            </a:r>
          </a:p>
          <a:p>
            <a:pPr algn="ctr"/>
            <a:endParaRPr lang="en-GB" sz="2400" dirty="0" smtClean="0"/>
          </a:p>
          <a:p>
            <a:pPr algn="ctr"/>
            <a:endParaRPr lang="en-GB" sz="2400" dirty="0"/>
          </a:p>
          <a:p>
            <a:pPr algn="ctr"/>
            <a:r>
              <a:rPr lang="en-GB" sz="2400" dirty="0" smtClean="0"/>
              <a:t>Contributions of the </a:t>
            </a:r>
            <a:r>
              <a:rPr lang="en-GB" sz="2400" dirty="0" err="1" smtClean="0"/>
              <a:t>phenelzine</a:t>
            </a:r>
            <a:r>
              <a:rPr lang="en-GB" sz="2400" dirty="0" smtClean="0"/>
              <a:t> study (</a:t>
            </a:r>
            <a:r>
              <a:rPr lang="en-US" sz="2400" dirty="0" err="1"/>
              <a:t>Kosten</a:t>
            </a:r>
            <a:r>
              <a:rPr lang="en-US" sz="2400" dirty="0"/>
              <a:t> 1991 </a:t>
            </a:r>
            <a:r>
              <a:rPr lang="en-GB" sz="2400" dirty="0" smtClean="0"/>
              <a:t>)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9357796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8765" y="858462"/>
            <a:ext cx="7245240" cy="5701363"/>
          </a:xfrm>
        </p:spPr>
      </p:pic>
      <p:sp>
        <p:nvSpPr>
          <p:cNvPr id="5" name="TextBox 4"/>
          <p:cNvSpPr txBox="1"/>
          <p:nvPr/>
        </p:nvSpPr>
        <p:spPr>
          <a:xfrm>
            <a:off x="395537" y="20935"/>
            <a:ext cx="835292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Figure </a:t>
            </a:r>
            <a:r>
              <a:rPr lang="en-US" sz="1200" b="1" dirty="0"/>
              <a:t>1</a:t>
            </a:r>
            <a:r>
              <a:rPr lang="en-US" sz="1200" b="1" dirty="0" smtClean="0"/>
              <a:t>: </a:t>
            </a:r>
            <a:r>
              <a:rPr lang="en-US" sz="1200" dirty="0" smtClean="0"/>
              <a:t>Percentage contributions of the </a:t>
            </a:r>
            <a:r>
              <a:rPr lang="en-US" sz="1200" dirty="0" err="1" smtClean="0"/>
              <a:t>Kosten</a:t>
            </a:r>
            <a:r>
              <a:rPr lang="en-US" sz="1200" dirty="0" smtClean="0"/>
              <a:t> 1991 study in all the ‘</a:t>
            </a:r>
            <a:r>
              <a:rPr lang="en-US" sz="1200" dirty="0" err="1" smtClean="0"/>
              <a:t>phenelzine</a:t>
            </a:r>
            <a:r>
              <a:rPr lang="en-US" sz="1200" dirty="0" smtClean="0"/>
              <a:t> versus other’ network estimates for the primary outcome ‘change in symptoms’. Analysis is performed using the random effects model and the outcome is measured as the Cohen </a:t>
            </a:r>
            <a:r>
              <a:rPr lang="en-US" sz="1200" dirty="0" err="1" smtClean="0"/>
              <a:t>standarised</a:t>
            </a:r>
            <a:r>
              <a:rPr lang="en-US" sz="1200" dirty="0" smtClean="0"/>
              <a:t> mean difference. Yellow indicates the percentage contributions of </a:t>
            </a:r>
            <a:r>
              <a:rPr lang="en-US" sz="1200" dirty="0" err="1" smtClean="0"/>
              <a:t>Kosten</a:t>
            </a:r>
            <a:r>
              <a:rPr lang="en-US" sz="1200" dirty="0" smtClean="0"/>
              <a:t> 1991 and yellow the contribution of the rest of the studies. </a:t>
            </a:r>
            <a:endParaRPr lang="el-GR" sz="1200" dirty="0"/>
          </a:p>
        </p:txBody>
      </p:sp>
      <p:sp>
        <p:nvSpPr>
          <p:cNvPr id="6" name="Rectangle 81"/>
          <p:cNvSpPr>
            <a:spLocks noChangeArrowheads="1"/>
          </p:cNvSpPr>
          <p:nvPr/>
        </p:nvSpPr>
        <p:spPr bwMode="auto">
          <a:xfrm>
            <a:off x="72000" y="961105"/>
            <a:ext cx="2893550" cy="215444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Phenelzine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 versus Imipramine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75"/>
          <p:cNvSpPr>
            <a:spLocks noChangeArrowheads="1"/>
          </p:cNvSpPr>
          <p:nvPr/>
        </p:nvSpPr>
        <p:spPr bwMode="auto">
          <a:xfrm>
            <a:off x="72000" y="1197451"/>
            <a:ext cx="2893550" cy="215444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Phenelzine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 versus Placebo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89"/>
          <p:cNvSpPr>
            <a:spLocks noChangeArrowheads="1"/>
          </p:cNvSpPr>
          <p:nvPr/>
        </p:nvSpPr>
        <p:spPr bwMode="auto">
          <a:xfrm>
            <a:off x="72000" y="1448697"/>
            <a:ext cx="2893550" cy="215444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Phenelzine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 versus Amitriptyline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ectangle 88"/>
          <p:cNvSpPr>
            <a:spLocks noChangeArrowheads="1"/>
          </p:cNvSpPr>
          <p:nvPr/>
        </p:nvSpPr>
        <p:spPr bwMode="auto">
          <a:xfrm>
            <a:off x="71999" y="1699943"/>
            <a:ext cx="2894400" cy="215444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Phenelzine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 versus </a:t>
            </a: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Brofaromine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Rectangle 87"/>
          <p:cNvSpPr>
            <a:spLocks noChangeArrowheads="1"/>
          </p:cNvSpPr>
          <p:nvPr/>
        </p:nvSpPr>
        <p:spPr bwMode="auto">
          <a:xfrm>
            <a:off x="72000" y="1995208"/>
            <a:ext cx="2894400" cy="229816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Phenelzine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 versus Bupropion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tangle 86"/>
          <p:cNvSpPr>
            <a:spLocks noChangeArrowheads="1"/>
          </p:cNvSpPr>
          <p:nvPr/>
        </p:nvSpPr>
        <p:spPr bwMode="auto">
          <a:xfrm>
            <a:off x="71999" y="2240293"/>
            <a:ext cx="2894400" cy="229816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Phenelzine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 versus Citalopram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Rectangle 85"/>
          <p:cNvSpPr>
            <a:spLocks noChangeArrowheads="1"/>
          </p:cNvSpPr>
          <p:nvPr/>
        </p:nvSpPr>
        <p:spPr bwMode="auto">
          <a:xfrm>
            <a:off x="72000" y="2498069"/>
            <a:ext cx="2894400" cy="229816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Phenelzine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 versus </a:t>
            </a: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Desipramine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Rectangle 84"/>
          <p:cNvSpPr>
            <a:spLocks noChangeArrowheads="1"/>
          </p:cNvSpPr>
          <p:nvPr/>
        </p:nvSpPr>
        <p:spPr bwMode="auto">
          <a:xfrm>
            <a:off x="72000" y="2762167"/>
            <a:ext cx="2894400" cy="229816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Phenelzine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 versus Divalproex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Rectangle 83"/>
          <p:cNvSpPr>
            <a:spLocks noChangeArrowheads="1"/>
          </p:cNvSpPr>
          <p:nvPr/>
        </p:nvSpPr>
        <p:spPr bwMode="auto">
          <a:xfrm>
            <a:off x="72000" y="3026265"/>
            <a:ext cx="2894400" cy="229816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Phenelzine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 versus Fluoxetine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Rectangle 82"/>
          <p:cNvSpPr>
            <a:spLocks noChangeArrowheads="1"/>
          </p:cNvSpPr>
          <p:nvPr/>
        </p:nvSpPr>
        <p:spPr bwMode="auto">
          <a:xfrm>
            <a:off x="72000" y="3289665"/>
            <a:ext cx="2894400" cy="229816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Phenelzine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 versus </a:t>
            </a: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Guanfacine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Rectangle 80"/>
          <p:cNvSpPr>
            <a:spLocks noChangeArrowheads="1"/>
          </p:cNvSpPr>
          <p:nvPr/>
        </p:nvSpPr>
        <p:spPr bwMode="auto">
          <a:xfrm>
            <a:off x="72000" y="3554461"/>
            <a:ext cx="2894400" cy="229816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Phenelzine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 versus Mirtazapine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Rectangle 79"/>
          <p:cNvSpPr>
            <a:spLocks noChangeArrowheads="1"/>
          </p:cNvSpPr>
          <p:nvPr/>
        </p:nvSpPr>
        <p:spPr bwMode="auto">
          <a:xfrm>
            <a:off x="72000" y="3807074"/>
            <a:ext cx="2894400" cy="215444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Phenelzine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 versus NK1R antagonist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Rectangle 78"/>
          <p:cNvSpPr>
            <a:spLocks noChangeArrowheads="1"/>
          </p:cNvSpPr>
          <p:nvPr/>
        </p:nvSpPr>
        <p:spPr bwMode="auto">
          <a:xfrm>
            <a:off x="72000" y="4071172"/>
            <a:ext cx="2894400" cy="229816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Phenelzine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 versus </a:t>
            </a: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Nefazodone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tangle 77"/>
          <p:cNvSpPr>
            <a:spLocks noChangeArrowheads="1"/>
          </p:cNvSpPr>
          <p:nvPr/>
        </p:nvSpPr>
        <p:spPr bwMode="auto">
          <a:xfrm>
            <a:off x="72000" y="4320089"/>
            <a:ext cx="2894400" cy="229816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Phenelzine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 versus Olanzapine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Rectangle 76"/>
          <p:cNvSpPr>
            <a:spLocks noChangeArrowheads="1"/>
          </p:cNvSpPr>
          <p:nvPr/>
        </p:nvSpPr>
        <p:spPr bwMode="auto">
          <a:xfrm>
            <a:off x="72000" y="4569006"/>
            <a:ext cx="2894400" cy="229816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Phenelzine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 versus Paroxetine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Rectangle 74"/>
          <p:cNvSpPr>
            <a:spLocks noChangeArrowheads="1"/>
          </p:cNvSpPr>
          <p:nvPr/>
        </p:nvSpPr>
        <p:spPr bwMode="auto">
          <a:xfrm>
            <a:off x="71999" y="4812034"/>
            <a:ext cx="2894400" cy="229816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Phenelzine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 versus </a:t>
            </a: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Prazosin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Rectangle 73"/>
          <p:cNvSpPr>
            <a:spLocks noChangeArrowheads="1"/>
          </p:cNvSpPr>
          <p:nvPr/>
        </p:nvSpPr>
        <p:spPr bwMode="auto">
          <a:xfrm>
            <a:off x="72000" y="5085682"/>
            <a:ext cx="2894400" cy="229816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Phenelzine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 versus </a:t>
            </a: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Risperidone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Rectangle 72"/>
          <p:cNvSpPr>
            <a:spLocks noChangeArrowheads="1"/>
          </p:cNvSpPr>
          <p:nvPr/>
        </p:nvSpPr>
        <p:spPr bwMode="auto">
          <a:xfrm>
            <a:off x="71999" y="5359330"/>
            <a:ext cx="2894400" cy="229816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Phenelzine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 versus Sertraline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Rectangle 71"/>
          <p:cNvSpPr>
            <a:spLocks noChangeArrowheads="1"/>
          </p:cNvSpPr>
          <p:nvPr/>
        </p:nvSpPr>
        <p:spPr bwMode="auto">
          <a:xfrm>
            <a:off x="72000" y="5592937"/>
            <a:ext cx="2894400" cy="229816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Phenelzine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 versus </a:t>
            </a: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Tiagabine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Rectangle 70"/>
          <p:cNvSpPr>
            <a:spLocks noChangeArrowheads="1"/>
          </p:cNvSpPr>
          <p:nvPr/>
        </p:nvSpPr>
        <p:spPr bwMode="auto">
          <a:xfrm>
            <a:off x="72000" y="5870376"/>
            <a:ext cx="2894400" cy="229816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Phenelzine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 versus </a:t>
            </a: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Topiramate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Rectangle 69"/>
          <p:cNvSpPr>
            <a:spLocks noChangeArrowheads="1"/>
          </p:cNvSpPr>
          <p:nvPr/>
        </p:nvSpPr>
        <p:spPr bwMode="auto">
          <a:xfrm>
            <a:off x="71999" y="6119293"/>
            <a:ext cx="2894400" cy="229816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Phenelzine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 versus Venlafaxine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24965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146</Words>
  <Application>Microsoft Office PowerPoint</Application>
  <PresentationFormat>On-screen Show (4:3)</PresentationFormat>
  <Paragraphs>29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Nikolakopoulou, Adriani (ISPM)</dc:creator>
  <cp:lastModifiedBy>Nikolakopoulou, Adriani (ISPM)</cp:lastModifiedBy>
  <cp:revision>24</cp:revision>
  <dcterms:created xsi:type="dcterms:W3CDTF">2016-07-26T15:18:48Z</dcterms:created>
  <dcterms:modified xsi:type="dcterms:W3CDTF">2017-05-31T14:17:48Z</dcterms:modified>
</cp:coreProperties>
</file>