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18" r:id="rId2"/>
    <p:sldId id="314" r:id="rId3"/>
    <p:sldId id="315" r:id="rId4"/>
    <p:sldId id="316" r:id="rId5"/>
    <p:sldId id="311" r:id="rId6"/>
    <p:sldId id="317" r:id="rId7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1" autoAdjust="0"/>
    <p:restoredTop sz="82775" autoAdjust="0"/>
  </p:normalViewPr>
  <p:slideViewPr>
    <p:cSldViewPr>
      <p:cViewPr>
        <p:scale>
          <a:sx n="202" d="100"/>
          <a:sy n="202" d="100"/>
        </p:scale>
        <p:origin x="-960" y="-29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68BCF8-6834-4B6F-9825-9ECAC7A06188}" type="datetimeFigureOut">
              <a:rPr lang="el-GR" smtClean="0"/>
              <a:t>3/10/2016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42852B-A0DD-4D07-A378-423023A22E1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236567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D57A66-7511-3F4E-9C3B-2D1D401C2F0F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D36CF1-2FC9-6B4B-B81B-2CAB384A5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072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4D5D-A009-4112-8E47-369B5F174CB4}" type="datetimeFigureOut">
              <a:rPr lang="el-GR" smtClean="0"/>
              <a:t>3/10/2016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305D-AB9F-4B6D-90C8-2A0CE69F55D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9278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4D5D-A009-4112-8E47-369B5F174CB4}" type="datetimeFigureOut">
              <a:rPr lang="el-GR" smtClean="0"/>
              <a:t>3/10/2016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305D-AB9F-4B6D-90C8-2A0CE69F55D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76308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4D5D-A009-4112-8E47-369B5F174CB4}" type="datetimeFigureOut">
              <a:rPr lang="el-GR" smtClean="0"/>
              <a:t>3/10/2016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305D-AB9F-4B6D-90C8-2A0CE69F55D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4116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4D5D-A009-4112-8E47-369B5F174CB4}" type="datetimeFigureOut">
              <a:rPr lang="el-GR" smtClean="0"/>
              <a:t>3/10/2016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305D-AB9F-4B6D-90C8-2A0CE69F55D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46499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4D5D-A009-4112-8E47-369B5F174CB4}" type="datetimeFigureOut">
              <a:rPr lang="el-GR" smtClean="0"/>
              <a:t>3/10/2016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305D-AB9F-4B6D-90C8-2A0CE69F55D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25035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4D5D-A009-4112-8E47-369B5F174CB4}" type="datetimeFigureOut">
              <a:rPr lang="el-GR" smtClean="0"/>
              <a:t>3/10/2016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305D-AB9F-4B6D-90C8-2A0CE69F55D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99053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4D5D-A009-4112-8E47-369B5F174CB4}" type="datetimeFigureOut">
              <a:rPr lang="el-GR" smtClean="0"/>
              <a:t>3/10/2016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305D-AB9F-4B6D-90C8-2A0CE69F55D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87561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4D5D-A009-4112-8E47-369B5F174CB4}" type="datetimeFigureOut">
              <a:rPr lang="el-GR" smtClean="0"/>
              <a:t>3/10/2016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305D-AB9F-4B6D-90C8-2A0CE69F55D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86156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4D5D-A009-4112-8E47-369B5F174CB4}" type="datetimeFigureOut">
              <a:rPr lang="el-GR" smtClean="0"/>
              <a:t>3/10/2016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305D-AB9F-4B6D-90C8-2A0CE69F55D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80983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4D5D-A009-4112-8E47-369B5F174CB4}" type="datetimeFigureOut">
              <a:rPr lang="el-GR" smtClean="0"/>
              <a:t>3/10/2016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305D-AB9F-4B6D-90C8-2A0CE69F55D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36342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4D5D-A009-4112-8E47-369B5F174CB4}" type="datetimeFigureOut">
              <a:rPr lang="el-GR" smtClean="0"/>
              <a:t>3/10/2016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305D-AB9F-4B6D-90C8-2A0CE69F55D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93817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E4D5D-A009-4112-8E47-369B5F174CB4}" type="datetimeFigureOut">
              <a:rPr lang="el-GR" smtClean="0"/>
              <a:t>3/10/2016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70305D-AB9F-4B6D-90C8-2A0CE69F55D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33702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03849" y="1447227"/>
            <a:ext cx="2264210" cy="2923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 smtClean="0"/>
              <a:t>NMA on PTSD</a:t>
            </a:r>
          </a:p>
          <a:p>
            <a:pPr algn="ctr"/>
            <a:endParaRPr lang="en-GB" sz="2800" b="1" dirty="0" smtClean="0"/>
          </a:p>
          <a:p>
            <a:pPr algn="ctr"/>
            <a:endParaRPr lang="en-GB" sz="2800" b="1" dirty="0"/>
          </a:p>
          <a:p>
            <a:pPr algn="ctr"/>
            <a:r>
              <a:rPr lang="en-GB" sz="2800" b="1" dirty="0" smtClean="0"/>
              <a:t>Appendix 15</a:t>
            </a:r>
          </a:p>
          <a:p>
            <a:pPr algn="ctr"/>
            <a:endParaRPr lang="en-GB" sz="2400" dirty="0" smtClean="0"/>
          </a:p>
          <a:p>
            <a:pPr algn="ctr"/>
            <a:endParaRPr lang="en-GB" sz="2400" dirty="0"/>
          </a:p>
          <a:p>
            <a:pPr algn="ctr"/>
            <a:r>
              <a:rPr lang="en-GB" sz="2400" dirty="0" smtClean="0"/>
              <a:t>Funnel plots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78020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/>
          <p:cNvSpPr>
            <a:spLocks noChangeAspect="1" noChangeArrowheads="1" noTextEdit="1"/>
          </p:cNvSpPr>
          <p:nvPr/>
        </p:nvSpPr>
        <p:spPr bwMode="auto">
          <a:xfrm>
            <a:off x="1187450" y="981075"/>
            <a:ext cx="7005638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1973263" y="1501775"/>
            <a:ext cx="5967413" cy="4090988"/>
          </a:xfrm>
          <a:prstGeom prst="rect">
            <a:avLst/>
          </a:prstGeom>
          <a:solidFill>
            <a:srgbClr val="FFFFFF"/>
          </a:solidFill>
          <a:ln w="5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>
            <a:off x="1973263" y="1619250"/>
            <a:ext cx="5967413" cy="0"/>
          </a:xfrm>
          <a:prstGeom prst="line">
            <a:avLst/>
          </a:prstGeom>
          <a:noFill/>
          <a:ln w="10">
            <a:solidFill>
              <a:srgbClr val="E8E8E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>
            <a:off x="1973263" y="2909888"/>
            <a:ext cx="5967413" cy="0"/>
          </a:xfrm>
          <a:prstGeom prst="line">
            <a:avLst/>
          </a:prstGeom>
          <a:noFill/>
          <a:ln w="10">
            <a:solidFill>
              <a:srgbClr val="E8E8E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9" name="Line 11"/>
          <p:cNvSpPr>
            <a:spLocks noChangeShapeType="1"/>
          </p:cNvSpPr>
          <p:nvPr/>
        </p:nvSpPr>
        <p:spPr bwMode="auto">
          <a:xfrm>
            <a:off x="1973263" y="4192588"/>
            <a:ext cx="5967413" cy="0"/>
          </a:xfrm>
          <a:prstGeom prst="line">
            <a:avLst/>
          </a:prstGeom>
          <a:noFill/>
          <a:ln w="10">
            <a:solidFill>
              <a:srgbClr val="E8E8E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" name="Line 12"/>
          <p:cNvSpPr>
            <a:spLocks noChangeShapeType="1"/>
          </p:cNvSpPr>
          <p:nvPr/>
        </p:nvSpPr>
        <p:spPr bwMode="auto">
          <a:xfrm>
            <a:off x="1973263" y="5483225"/>
            <a:ext cx="5967413" cy="0"/>
          </a:xfrm>
          <a:prstGeom prst="line">
            <a:avLst/>
          </a:prstGeom>
          <a:noFill/>
          <a:ln w="10">
            <a:solidFill>
              <a:srgbClr val="E8E8E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3" name="Oval 15"/>
          <p:cNvSpPr>
            <a:spLocks noChangeArrowheads="1"/>
          </p:cNvSpPr>
          <p:nvPr/>
        </p:nvSpPr>
        <p:spPr bwMode="auto">
          <a:xfrm>
            <a:off x="3067050" y="3862388"/>
            <a:ext cx="73025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3184525" y="3819525"/>
            <a:ext cx="9334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Kosten 1991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Oval 17"/>
          <p:cNvSpPr>
            <a:spLocks noChangeArrowheads="1"/>
          </p:cNvSpPr>
          <p:nvPr/>
        </p:nvSpPr>
        <p:spPr bwMode="auto">
          <a:xfrm>
            <a:off x="3324225" y="3452813"/>
            <a:ext cx="73025" cy="65088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6" name="Rectangle 18"/>
          <p:cNvSpPr>
            <a:spLocks noChangeArrowheads="1"/>
          </p:cNvSpPr>
          <p:nvPr/>
        </p:nvSpPr>
        <p:spPr bwMode="auto">
          <a:xfrm>
            <a:off x="3441700" y="3408363"/>
            <a:ext cx="954088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Connor 1999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Oval 19"/>
          <p:cNvSpPr>
            <a:spLocks noChangeArrowheads="1"/>
          </p:cNvSpPr>
          <p:nvPr/>
        </p:nvSpPr>
        <p:spPr bwMode="auto">
          <a:xfrm>
            <a:off x="3382963" y="4735513"/>
            <a:ext cx="73025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3500438" y="4684713"/>
            <a:ext cx="808038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Stein 2002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Oval 21"/>
          <p:cNvSpPr>
            <a:spLocks noChangeArrowheads="1"/>
          </p:cNvSpPr>
          <p:nvPr/>
        </p:nvSpPr>
        <p:spPr bwMode="auto">
          <a:xfrm>
            <a:off x="3690938" y="4346575"/>
            <a:ext cx="73025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0" name="Rectangle 22"/>
          <p:cNvSpPr>
            <a:spLocks noChangeArrowheads="1"/>
          </p:cNvSpPr>
          <p:nvPr/>
        </p:nvSpPr>
        <p:spPr bwMode="auto">
          <a:xfrm>
            <a:off x="3800475" y="4302125"/>
            <a:ext cx="1093788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Davidson 2003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Oval 23"/>
          <p:cNvSpPr>
            <a:spLocks noChangeArrowheads="1"/>
          </p:cNvSpPr>
          <p:nvPr/>
        </p:nvSpPr>
        <p:spPr bwMode="auto">
          <a:xfrm>
            <a:off x="3733800" y="3657600"/>
            <a:ext cx="74613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2" name="Rectangle 24"/>
          <p:cNvSpPr>
            <a:spLocks noChangeArrowheads="1"/>
          </p:cNvSpPr>
          <p:nvPr/>
        </p:nvSpPr>
        <p:spPr bwMode="auto">
          <a:xfrm>
            <a:off x="3851275" y="3613150"/>
            <a:ext cx="852488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Zohar 2002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Oval 25"/>
          <p:cNvSpPr>
            <a:spLocks noChangeArrowheads="1"/>
          </p:cNvSpPr>
          <p:nvPr/>
        </p:nvSpPr>
        <p:spPr bwMode="auto">
          <a:xfrm>
            <a:off x="3903663" y="3165475"/>
            <a:ext cx="73025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4" name="Rectangle 26"/>
          <p:cNvSpPr>
            <a:spLocks noChangeArrowheads="1"/>
          </p:cNvSpPr>
          <p:nvPr/>
        </p:nvSpPr>
        <p:spPr bwMode="auto">
          <a:xfrm>
            <a:off x="4013200" y="3122613"/>
            <a:ext cx="9334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Panahi 2011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Oval 27"/>
          <p:cNvSpPr>
            <a:spLocks noChangeArrowheads="1"/>
          </p:cNvSpPr>
          <p:nvPr/>
        </p:nvSpPr>
        <p:spPr bwMode="auto">
          <a:xfrm>
            <a:off x="3998913" y="4089400"/>
            <a:ext cx="73025" cy="74613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6" name="Rectangle 28"/>
          <p:cNvSpPr>
            <a:spLocks noChangeArrowheads="1"/>
          </p:cNvSpPr>
          <p:nvPr/>
        </p:nvSpPr>
        <p:spPr bwMode="auto">
          <a:xfrm>
            <a:off x="3995738" y="4149725"/>
            <a:ext cx="858838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Carey 2012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Oval 29"/>
          <p:cNvSpPr>
            <a:spLocks noChangeArrowheads="1"/>
          </p:cNvSpPr>
          <p:nvPr/>
        </p:nvSpPr>
        <p:spPr bwMode="auto">
          <a:xfrm>
            <a:off x="4027488" y="3517900"/>
            <a:ext cx="74613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8" name="Rectangle 30"/>
          <p:cNvSpPr>
            <a:spLocks noChangeArrowheads="1"/>
          </p:cNvSpPr>
          <p:nvPr/>
        </p:nvSpPr>
        <p:spPr bwMode="auto">
          <a:xfrm>
            <a:off x="4144963" y="3473450"/>
            <a:ext cx="1087438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Bartzokis 2003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Oval 31"/>
          <p:cNvSpPr>
            <a:spLocks noChangeArrowheads="1"/>
          </p:cNvSpPr>
          <p:nvPr/>
        </p:nvSpPr>
        <p:spPr bwMode="auto">
          <a:xfrm>
            <a:off x="4337050" y="2205038"/>
            <a:ext cx="73025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" name="Oval 33"/>
          <p:cNvSpPr>
            <a:spLocks noChangeArrowheads="1"/>
          </p:cNvSpPr>
          <p:nvPr/>
        </p:nvSpPr>
        <p:spPr bwMode="auto">
          <a:xfrm>
            <a:off x="4416425" y="3394075"/>
            <a:ext cx="74613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048" name="Rectangle 34"/>
          <p:cNvSpPr>
            <a:spLocks noChangeArrowheads="1"/>
          </p:cNvSpPr>
          <p:nvPr/>
        </p:nvSpPr>
        <p:spPr bwMode="auto">
          <a:xfrm>
            <a:off x="4533900" y="3349625"/>
            <a:ext cx="763588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Katz 1994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9" name="Oval 35"/>
          <p:cNvSpPr>
            <a:spLocks noChangeArrowheads="1"/>
          </p:cNvSpPr>
          <p:nvPr/>
        </p:nvSpPr>
        <p:spPr bwMode="auto">
          <a:xfrm>
            <a:off x="4416425" y="2374900"/>
            <a:ext cx="74613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052" name="Oval 37"/>
          <p:cNvSpPr>
            <a:spLocks noChangeArrowheads="1"/>
          </p:cNvSpPr>
          <p:nvPr/>
        </p:nvSpPr>
        <p:spPr bwMode="auto">
          <a:xfrm>
            <a:off x="4460875" y="4052888"/>
            <a:ext cx="73025" cy="74613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053" name="Rectangle 38"/>
          <p:cNvSpPr>
            <a:spLocks noChangeArrowheads="1"/>
          </p:cNvSpPr>
          <p:nvPr/>
        </p:nvSpPr>
        <p:spPr bwMode="auto">
          <a:xfrm>
            <a:off x="4578350" y="4010025"/>
            <a:ext cx="925513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Tucker 2003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4" name="Oval 39"/>
          <p:cNvSpPr>
            <a:spLocks noChangeArrowheads="1"/>
          </p:cNvSpPr>
          <p:nvPr/>
        </p:nvSpPr>
        <p:spPr bwMode="auto">
          <a:xfrm>
            <a:off x="4533900" y="4456113"/>
            <a:ext cx="74613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055" name="Rectangle 40"/>
          <p:cNvSpPr>
            <a:spLocks noChangeArrowheads="1"/>
          </p:cNvSpPr>
          <p:nvPr/>
        </p:nvSpPr>
        <p:spPr bwMode="auto">
          <a:xfrm>
            <a:off x="4651375" y="4456113"/>
            <a:ext cx="8445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Reich 2004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6" name="Oval 41"/>
          <p:cNvSpPr>
            <a:spLocks noChangeArrowheads="1"/>
          </p:cNvSpPr>
          <p:nvPr/>
        </p:nvSpPr>
        <p:spPr bwMode="auto">
          <a:xfrm>
            <a:off x="4600575" y="3694113"/>
            <a:ext cx="73025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057" name="Rectangle 42"/>
          <p:cNvSpPr>
            <a:spLocks noChangeArrowheads="1"/>
          </p:cNvSpPr>
          <p:nvPr/>
        </p:nvSpPr>
        <p:spPr bwMode="auto">
          <a:xfrm>
            <a:off x="5014913" y="3592513"/>
            <a:ext cx="925513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Tucker 2007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0" name="Oval 45"/>
          <p:cNvSpPr>
            <a:spLocks noChangeArrowheads="1"/>
          </p:cNvSpPr>
          <p:nvPr/>
        </p:nvSpPr>
        <p:spPr bwMode="auto">
          <a:xfrm>
            <a:off x="4645025" y="2300288"/>
            <a:ext cx="73025" cy="74613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062" name="Oval 47"/>
          <p:cNvSpPr>
            <a:spLocks noChangeArrowheads="1"/>
          </p:cNvSpPr>
          <p:nvPr/>
        </p:nvSpPr>
        <p:spPr bwMode="auto">
          <a:xfrm>
            <a:off x="4645025" y="4002088"/>
            <a:ext cx="73025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063" name="Rectangle 48"/>
          <p:cNvSpPr>
            <a:spLocks noChangeArrowheads="1"/>
          </p:cNvSpPr>
          <p:nvPr/>
        </p:nvSpPr>
        <p:spPr bwMode="auto">
          <a:xfrm>
            <a:off x="4927600" y="3860800"/>
            <a:ext cx="1012825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Raskind 2007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4" name="Oval 49"/>
          <p:cNvSpPr>
            <a:spLocks noChangeArrowheads="1"/>
          </p:cNvSpPr>
          <p:nvPr/>
        </p:nvSpPr>
        <p:spPr bwMode="auto">
          <a:xfrm>
            <a:off x="4673600" y="2543175"/>
            <a:ext cx="73025" cy="65088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066" name="Oval 51"/>
          <p:cNvSpPr>
            <a:spLocks noChangeArrowheads="1"/>
          </p:cNvSpPr>
          <p:nvPr/>
        </p:nvSpPr>
        <p:spPr bwMode="auto">
          <a:xfrm>
            <a:off x="4710113" y="3643313"/>
            <a:ext cx="74613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068" name="Oval 53"/>
          <p:cNvSpPr>
            <a:spLocks noChangeArrowheads="1"/>
          </p:cNvSpPr>
          <p:nvPr/>
        </p:nvSpPr>
        <p:spPr bwMode="auto">
          <a:xfrm>
            <a:off x="4776788" y="3657600"/>
            <a:ext cx="73025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070" name="Oval 55"/>
          <p:cNvSpPr>
            <a:spLocks noChangeArrowheads="1"/>
          </p:cNvSpPr>
          <p:nvPr/>
        </p:nvSpPr>
        <p:spPr bwMode="auto">
          <a:xfrm>
            <a:off x="4821238" y="4089400"/>
            <a:ext cx="73025" cy="74613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071" name="Rectangle 56"/>
          <p:cNvSpPr>
            <a:spLocks noChangeArrowheads="1"/>
          </p:cNvSpPr>
          <p:nvPr/>
        </p:nvSpPr>
        <p:spPr bwMode="auto">
          <a:xfrm>
            <a:off x="4927600" y="4095750"/>
            <a:ext cx="93980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Lindley 2007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2" name="Oval 57"/>
          <p:cNvSpPr>
            <a:spLocks noChangeArrowheads="1"/>
          </p:cNvSpPr>
          <p:nvPr/>
        </p:nvSpPr>
        <p:spPr bwMode="auto">
          <a:xfrm>
            <a:off x="4835525" y="2490788"/>
            <a:ext cx="73025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074" name="Oval 59"/>
          <p:cNvSpPr>
            <a:spLocks noChangeArrowheads="1"/>
          </p:cNvSpPr>
          <p:nvPr/>
        </p:nvSpPr>
        <p:spPr bwMode="auto">
          <a:xfrm>
            <a:off x="4849813" y="2439988"/>
            <a:ext cx="73025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076" name="Oval 61"/>
          <p:cNvSpPr>
            <a:spLocks noChangeArrowheads="1"/>
          </p:cNvSpPr>
          <p:nvPr/>
        </p:nvSpPr>
        <p:spPr bwMode="auto">
          <a:xfrm>
            <a:off x="4894263" y="3767138"/>
            <a:ext cx="73025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077" name="Rectangle 62"/>
          <p:cNvSpPr>
            <a:spLocks noChangeArrowheads="1"/>
          </p:cNvSpPr>
          <p:nvPr/>
        </p:nvSpPr>
        <p:spPr bwMode="auto">
          <a:xfrm>
            <a:off x="5011738" y="3724275"/>
            <a:ext cx="925513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Davis 2008b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8" name="Oval 63"/>
          <p:cNvSpPr>
            <a:spLocks noChangeArrowheads="1"/>
          </p:cNvSpPr>
          <p:nvPr/>
        </p:nvSpPr>
        <p:spPr bwMode="auto">
          <a:xfrm>
            <a:off x="4908550" y="2263775"/>
            <a:ext cx="73025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080" name="Oval 65"/>
          <p:cNvSpPr>
            <a:spLocks noChangeArrowheads="1"/>
          </p:cNvSpPr>
          <p:nvPr/>
        </p:nvSpPr>
        <p:spPr bwMode="auto">
          <a:xfrm>
            <a:off x="4938713" y="2490788"/>
            <a:ext cx="73025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082" name="Oval 67"/>
          <p:cNvSpPr>
            <a:spLocks noChangeArrowheads="1"/>
          </p:cNvSpPr>
          <p:nvPr/>
        </p:nvSpPr>
        <p:spPr bwMode="auto">
          <a:xfrm>
            <a:off x="4938713" y="3613150"/>
            <a:ext cx="73025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084" name="Oval 69"/>
          <p:cNvSpPr>
            <a:spLocks noChangeArrowheads="1"/>
          </p:cNvSpPr>
          <p:nvPr/>
        </p:nvSpPr>
        <p:spPr bwMode="auto">
          <a:xfrm>
            <a:off x="4975225" y="3679825"/>
            <a:ext cx="73025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086" name="Oval 71"/>
          <p:cNvSpPr>
            <a:spLocks noChangeArrowheads="1"/>
          </p:cNvSpPr>
          <p:nvPr/>
        </p:nvSpPr>
        <p:spPr bwMode="auto">
          <a:xfrm>
            <a:off x="5026025" y="2395538"/>
            <a:ext cx="73025" cy="74613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088" name="Oval 73"/>
          <p:cNvSpPr>
            <a:spLocks noChangeArrowheads="1"/>
          </p:cNvSpPr>
          <p:nvPr/>
        </p:nvSpPr>
        <p:spPr bwMode="auto">
          <a:xfrm>
            <a:off x="5056188" y="3957638"/>
            <a:ext cx="73025" cy="74613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089" name="Rectangle 74"/>
          <p:cNvSpPr>
            <a:spLocks noChangeArrowheads="1"/>
          </p:cNvSpPr>
          <p:nvPr/>
        </p:nvSpPr>
        <p:spPr bwMode="auto">
          <a:xfrm>
            <a:off x="5697538" y="3808413"/>
            <a:ext cx="10350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Marshall 2007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90" name="Oval 75"/>
          <p:cNvSpPr>
            <a:spLocks noChangeArrowheads="1"/>
          </p:cNvSpPr>
          <p:nvPr/>
        </p:nvSpPr>
        <p:spPr bwMode="auto">
          <a:xfrm>
            <a:off x="5070475" y="2271713"/>
            <a:ext cx="73025" cy="65088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092" name="Oval 77"/>
          <p:cNvSpPr>
            <a:spLocks noChangeArrowheads="1"/>
          </p:cNvSpPr>
          <p:nvPr/>
        </p:nvSpPr>
        <p:spPr bwMode="auto">
          <a:xfrm>
            <a:off x="5070475" y="2308225"/>
            <a:ext cx="73025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094" name="Oval 79"/>
          <p:cNvSpPr>
            <a:spLocks noChangeArrowheads="1"/>
          </p:cNvSpPr>
          <p:nvPr/>
        </p:nvSpPr>
        <p:spPr bwMode="auto">
          <a:xfrm>
            <a:off x="5121275" y="2762250"/>
            <a:ext cx="74613" cy="74613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096" name="Oval 81"/>
          <p:cNvSpPr>
            <a:spLocks noChangeArrowheads="1"/>
          </p:cNvSpPr>
          <p:nvPr/>
        </p:nvSpPr>
        <p:spPr bwMode="auto">
          <a:xfrm>
            <a:off x="5121275" y="3906838"/>
            <a:ext cx="74613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097" name="Rectangle 82"/>
          <p:cNvSpPr>
            <a:spLocks noChangeArrowheads="1"/>
          </p:cNvSpPr>
          <p:nvPr/>
        </p:nvSpPr>
        <p:spPr bwMode="auto">
          <a:xfrm>
            <a:off x="4356100" y="3789363"/>
            <a:ext cx="727075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Yeh 2011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98" name="Oval 83"/>
          <p:cNvSpPr>
            <a:spLocks noChangeArrowheads="1"/>
          </p:cNvSpPr>
          <p:nvPr/>
        </p:nvSpPr>
        <p:spPr bwMode="auto">
          <a:xfrm>
            <a:off x="5408613" y="3262313"/>
            <a:ext cx="73025" cy="65088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099" name="Rectangle 84"/>
          <p:cNvSpPr>
            <a:spLocks noChangeArrowheads="1"/>
          </p:cNvSpPr>
          <p:nvPr/>
        </p:nvSpPr>
        <p:spPr bwMode="auto">
          <a:xfrm>
            <a:off x="5518150" y="3217863"/>
            <a:ext cx="13144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van der Kolk 2007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0" name="Oval 85"/>
          <p:cNvSpPr>
            <a:spLocks noChangeArrowheads="1"/>
          </p:cNvSpPr>
          <p:nvPr/>
        </p:nvSpPr>
        <p:spPr bwMode="auto">
          <a:xfrm>
            <a:off x="5429250" y="3378200"/>
            <a:ext cx="74613" cy="74613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01" name="Rectangle 86"/>
          <p:cNvSpPr>
            <a:spLocks noChangeArrowheads="1"/>
          </p:cNvSpPr>
          <p:nvPr/>
        </p:nvSpPr>
        <p:spPr bwMode="auto">
          <a:xfrm>
            <a:off x="5540375" y="3335338"/>
            <a:ext cx="9334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Neylan 2006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2" name="Oval 87"/>
          <p:cNvSpPr>
            <a:spLocks noChangeArrowheads="1"/>
          </p:cNvSpPr>
          <p:nvPr/>
        </p:nvSpPr>
        <p:spPr bwMode="auto">
          <a:xfrm>
            <a:off x="5429250" y="3005138"/>
            <a:ext cx="74613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04" name="Oval 89"/>
          <p:cNvSpPr>
            <a:spLocks noChangeArrowheads="1"/>
          </p:cNvSpPr>
          <p:nvPr/>
        </p:nvSpPr>
        <p:spPr bwMode="auto">
          <a:xfrm>
            <a:off x="5451475" y="2490788"/>
            <a:ext cx="74613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06" name="Oval 91"/>
          <p:cNvSpPr>
            <a:spLocks noChangeArrowheads="1"/>
          </p:cNvSpPr>
          <p:nvPr/>
        </p:nvSpPr>
        <p:spPr bwMode="auto">
          <a:xfrm>
            <a:off x="5532438" y="2520950"/>
            <a:ext cx="73025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08" name="Oval 93"/>
          <p:cNvSpPr>
            <a:spLocks noChangeArrowheads="1"/>
          </p:cNvSpPr>
          <p:nvPr/>
        </p:nvSpPr>
        <p:spPr bwMode="auto">
          <a:xfrm>
            <a:off x="5546725" y="4178300"/>
            <a:ext cx="74613" cy="65088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09" name="Rectangle 94"/>
          <p:cNvSpPr>
            <a:spLocks noChangeArrowheads="1"/>
          </p:cNvSpPr>
          <p:nvPr/>
        </p:nvSpPr>
        <p:spPr bwMode="auto">
          <a:xfrm>
            <a:off x="5664200" y="4240213"/>
            <a:ext cx="1211263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Rothbaum  2008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10" name="Oval 95"/>
          <p:cNvSpPr>
            <a:spLocks noChangeArrowheads="1"/>
          </p:cNvSpPr>
          <p:nvPr/>
        </p:nvSpPr>
        <p:spPr bwMode="auto">
          <a:xfrm>
            <a:off x="5576888" y="5300663"/>
            <a:ext cx="73025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11" name="Rectangle 96"/>
          <p:cNvSpPr>
            <a:spLocks noChangeArrowheads="1"/>
          </p:cNvSpPr>
          <p:nvPr/>
        </p:nvSpPr>
        <p:spPr bwMode="auto">
          <a:xfrm>
            <a:off x="5694363" y="5256213"/>
            <a:ext cx="11239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Hertzberg 2000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12" name="Oval 97"/>
          <p:cNvSpPr>
            <a:spLocks noChangeArrowheads="1"/>
          </p:cNvSpPr>
          <p:nvPr/>
        </p:nvSpPr>
        <p:spPr bwMode="auto">
          <a:xfrm>
            <a:off x="5694363" y="2579688"/>
            <a:ext cx="73025" cy="65088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14" name="Oval 99"/>
          <p:cNvSpPr>
            <a:spLocks noChangeArrowheads="1"/>
          </p:cNvSpPr>
          <p:nvPr/>
        </p:nvSpPr>
        <p:spPr bwMode="auto">
          <a:xfrm>
            <a:off x="5730875" y="4127500"/>
            <a:ext cx="73025" cy="65088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15" name="Rectangle 100"/>
          <p:cNvSpPr>
            <a:spLocks noChangeArrowheads="1"/>
          </p:cNvSpPr>
          <p:nvPr/>
        </p:nvSpPr>
        <p:spPr bwMode="auto">
          <a:xfrm>
            <a:off x="5848350" y="4083050"/>
            <a:ext cx="9334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Becker 2007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16" name="Oval 101"/>
          <p:cNvSpPr>
            <a:spLocks noChangeArrowheads="1"/>
          </p:cNvSpPr>
          <p:nvPr/>
        </p:nvSpPr>
        <p:spPr bwMode="auto">
          <a:xfrm>
            <a:off x="5892800" y="3994150"/>
            <a:ext cx="73025" cy="74613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17" name="Rectangle 102"/>
          <p:cNvSpPr>
            <a:spLocks noChangeArrowheads="1"/>
          </p:cNvSpPr>
          <p:nvPr/>
        </p:nvSpPr>
        <p:spPr bwMode="auto">
          <a:xfrm>
            <a:off x="6002338" y="3951288"/>
            <a:ext cx="925513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Tucker 2003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18" name="Oval 103"/>
          <p:cNvSpPr>
            <a:spLocks noChangeArrowheads="1"/>
          </p:cNvSpPr>
          <p:nvPr/>
        </p:nvSpPr>
        <p:spPr bwMode="auto">
          <a:xfrm>
            <a:off x="6127750" y="5130800"/>
            <a:ext cx="73025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19" name="Rectangle 104"/>
          <p:cNvSpPr>
            <a:spLocks noChangeArrowheads="1"/>
          </p:cNvSpPr>
          <p:nvPr/>
        </p:nvSpPr>
        <p:spPr bwMode="auto">
          <a:xfrm>
            <a:off x="6237288" y="5087938"/>
            <a:ext cx="1152525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Butterfield 2001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20" name="Oval 105"/>
          <p:cNvSpPr>
            <a:spLocks noChangeArrowheads="1"/>
          </p:cNvSpPr>
          <p:nvPr/>
        </p:nvSpPr>
        <p:spPr bwMode="auto">
          <a:xfrm>
            <a:off x="6810375" y="4083050"/>
            <a:ext cx="73025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21" name="Rectangle 106"/>
          <p:cNvSpPr>
            <a:spLocks noChangeArrowheads="1"/>
          </p:cNvSpPr>
          <p:nvPr/>
        </p:nvSpPr>
        <p:spPr bwMode="auto">
          <a:xfrm>
            <a:off x="6919913" y="4038600"/>
            <a:ext cx="998538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Hamner 2009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22" name="Line 107"/>
          <p:cNvSpPr>
            <a:spLocks noChangeShapeType="1"/>
          </p:cNvSpPr>
          <p:nvPr/>
        </p:nvSpPr>
        <p:spPr bwMode="auto">
          <a:xfrm flipH="1">
            <a:off x="4835525" y="1619250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23" name="Line 108"/>
          <p:cNvSpPr>
            <a:spLocks noChangeShapeType="1"/>
          </p:cNvSpPr>
          <p:nvPr/>
        </p:nvSpPr>
        <p:spPr bwMode="auto">
          <a:xfrm flipH="1">
            <a:off x="4746625" y="1751013"/>
            <a:ext cx="58738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24" name="Line 109"/>
          <p:cNvSpPr>
            <a:spLocks noChangeShapeType="1"/>
          </p:cNvSpPr>
          <p:nvPr/>
        </p:nvSpPr>
        <p:spPr bwMode="auto">
          <a:xfrm flipH="1">
            <a:off x="4659313" y="1874838"/>
            <a:ext cx="58738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25" name="Line 110"/>
          <p:cNvSpPr>
            <a:spLocks noChangeShapeType="1"/>
          </p:cNvSpPr>
          <p:nvPr/>
        </p:nvSpPr>
        <p:spPr bwMode="auto">
          <a:xfrm flipH="1">
            <a:off x="4564063" y="2008188"/>
            <a:ext cx="66675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26" name="Line 111"/>
          <p:cNvSpPr>
            <a:spLocks noChangeShapeType="1"/>
          </p:cNvSpPr>
          <p:nvPr/>
        </p:nvSpPr>
        <p:spPr bwMode="auto">
          <a:xfrm flipH="1">
            <a:off x="4475163" y="2132013"/>
            <a:ext cx="58738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27" name="Line 112"/>
          <p:cNvSpPr>
            <a:spLocks noChangeShapeType="1"/>
          </p:cNvSpPr>
          <p:nvPr/>
        </p:nvSpPr>
        <p:spPr bwMode="auto">
          <a:xfrm flipH="1">
            <a:off x="4387850" y="2263775"/>
            <a:ext cx="58738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28" name="Line 113"/>
          <p:cNvSpPr>
            <a:spLocks noChangeShapeType="1"/>
          </p:cNvSpPr>
          <p:nvPr/>
        </p:nvSpPr>
        <p:spPr bwMode="auto">
          <a:xfrm flipH="1">
            <a:off x="4292600" y="2395538"/>
            <a:ext cx="65088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29" name="Line 114"/>
          <p:cNvSpPr>
            <a:spLocks noChangeShapeType="1"/>
          </p:cNvSpPr>
          <p:nvPr/>
        </p:nvSpPr>
        <p:spPr bwMode="auto">
          <a:xfrm flipH="1">
            <a:off x="4203700" y="2520950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30" name="Line 115"/>
          <p:cNvSpPr>
            <a:spLocks noChangeShapeType="1"/>
          </p:cNvSpPr>
          <p:nvPr/>
        </p:nvSpPr>
        <p:spPr bwMode="auto">
          <a:xfrm flipH="1">
            <a:off x="4116388" y="2652713"/>
            <a:ext cx="58738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31" name="Line 116"/>
          <p:cNvSpPr>
            <a:spLocks noChangeShapeType="1"/>
          </p:cNvSpPr>
          <p:nvPr/>
        </p:nvSpPr>
        <p:spPr bwMode="auto">
          <a:xfrm flipH="1">
            <a:off x="4027488" y="2784475"/>
            <a:ext cx="58738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32" name="Line 117"/>
          <p:cNvSpPr>
            <a:spLocks noChangeShapeType="1"/>
          </p:cNvSpPr>
          <p:nvPr/>
        </p:nvSpPr>
        <p:spPr bwMode="auto">
          <a:xfrm flipH="1">
            <a:off x="3932238" y="2909888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33" name="Line 118"/>
          <p:cNvSpPr>
            <a:spLocks noChangeShapeType="1"/>
          </p:cNvSpPr>
          <p:nvPr/>
        </p:nvSpPr>
        <p:spPr bwMode="auto">
          <a:xfrm flipH="1">
            <a:off x="3844925" y="3041650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34" name="Line 119"/>
          <p:cNvSpPr>
            <a:spLocks noChangeShapeType="1"/>
          </p:cNvSpPr>
          <p:nvPr/>
        </p:nvSpPr>
        <p:spPr bwMode="auto">
          <a:xfrm flipH="1">
            <a:off x="3756025" y="3173413"/>
            <a:ext cx="58738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35" name="Line 120"/>
          <p:cNvSpPr>
            <a:spLocks noChangeShapeType="1"/>
          </p:cNvSpPr>
          <p:nvPr/>
        </p:nvSpPr>
        <p:spPr bwMode="auto">
          <a:xfrm flipH="1">
            <a:off x="3660775" y="3298825"/>
            <a:ext cx="66675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36" name="Line 121"/>
          <p:cNvSpPr>
            <a:spLocks noChangeShapeType="1"/>
          </p:cNvSpPr>
          <p:nvPr/>
        </p:nvSpPr>
        <p:spPr bwMode="auto">
          <a:xfrm flipH="1">
            <a:off x="3573463" y="3430588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37" name="Line 122"/>
          <p:cNvSpPr>
            <a:spLocks noChangeShapeType="1"/>
          </p:cNvSpPr>
          <p:nvPr/>
        </p:nvSpPr>
        <p:spPr bwMode="auto">
          <a:xfrm flipH="1">
            <a:off x="3484563" y="3562350"/>
            <a:ext cx="58738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38" name="Line 123"/>
          <p:cNvSpPr>
            <a:spLocks noChangeShapeType="1"/>
          </p:cNvSpPr>
          <p:nvPr/>
        </p:nvSpPr>
        <p:spPr bwMode="auto">
          <a:xfrm flipH="1">
            <a:off x="3389313" y="3686175"/>
            <a:ext cx="66675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39" name="Line 124"/>
          <p:cNvSpPr>
            <a:spLocks noChangeShapeType="1"/>
          </p:cNvSpPr>
          <p:nvPr/>
        </p:nvSpPr>
        <p:spPr bwMode="auto">
          <a:xfrm flipH="1">
            <a:off x="3302000" y="3819525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40" name="Line 125"/>
          <p:cNvSpPr>
            <a:spLocks noChangeShapeType="1"/>
          </p:cNvSpPr>
          <p:nvPr/>
        </p:nvSpPr>
        <p:spPr bwMode="auto">
          <a:xfrm flipH="1">
            <a:off x="3213100" y="3943350"/>
            <a:ext cx="58738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41" name="Line 126"/>
          <p:cNvSpPr>
            <a:spLocks noChangeShapeType="1"/>
          </p:cNvSpPr>
          <p:nvPr/>
        </p:nvSpPr>
        <p:spPr bwMode="auto">
          <a:xfrm flipH="1">
            <a:off x="3125788" y="4075113"/>
            <a:ext cx="58738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42" name="Line 127"/>
          <p:cNvSpPr>
            <a:spLocks noChangeShapeType="1"/>
          </p:cNvSpPr>
          <p:nvPr/>
        </p:nvSpPr>
        <p:spPr bwMode="auto">
          <a:xfrm flipH="1">
            <a:off x="3030538" y="4206875"/>
            <a:ext cx="58738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43" name="Line 128"/>
          <p:cNvSpPr>
            <a:spLocks noChangeShapeType="1"/>
          </p:cNvSpPr>
          <p:nvPr/>
        </p:nvSpPr>
        <p:spPr bwMode="auto">
          <a:xfrm flipH="1">
            <a:off x="2941638" y="4332288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44" name="Line 129"/>
          <p:cNvSpPr>
            <a:spLocks noChangeShapeType="1"/>
          </p:cNvSpPr>
          <p:nvPr/>
        </p:nvSpPr>
        <p:spPr bwMode="auto">
          <a:xfrm flipH="1">
            <a:off x="2854325" y="4464050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45" name="Line 130"/>
          <p:cNvSpPr>
            <a:spLocks noChangeShapeType="1"/>
          </p:cNvSpPr>
          <p:nvPr/>
        </p:nvSpPr>
        <p:spPr bwMode="auto">
          <a:xfrm flipH="1">
            <a:off x="2759075" y="4595813"/>
            <a:ext cx="65088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46" name="Line 131"/>
          <p:cNvSpPr>
            <a:spLocks noChangeShapeType="1"/>
          </p:cNvSpPr>
          <p:nvPr/>
        </p:nvSpPr>
        <p:spPr bwMode="auto">
          <a:xfrm flipH="1">
            <a:off x="2670175" y="4721225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47" name="Line 132"/>
          <p:cNvSpPr>
            <a:spLocks noChangeShapeType="1"/>
          </p:cNvSpPr>
          <p:nvPr/>
        </p:nvSpPr>
        <p:spPr bwMode="auto">
          <a:xfrm flipH="1">
            <a:off x="2582863" y="4852988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48" name="Line 133"/>
          <p:cNvSpPr>
            <a:spLocks noChangeShapeType="1"/>
          </p:cNvSpPr>
          <p:nvPr/>
        </p:nvSpPr>
        <p:spPr bwMode="auto">
          <a:xfrm flipH="1">
            <a:off x="2487613" y="4984750"/>
            <a:ext cx="65088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49" name="Line 134"/>
          <p:cNvSpPr>
            <a:spLocks noChangeShapeType="1"/>
          </p:cNvSpPr>
          <p:nvPr/>
        </p:nvSpPr>
        <p:spPr bwMode="auto">
          <a:xfrm flipH="1">
            <a:off x="2398713" y="5110163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50" name="Line 135"/>
          <p:cNvSpPr>
            <a:spLocks noChangeShapeType="1"/>
          </p:cNvSpPr>
          <p:nvPr/>
        </p:nvSpPr>
        <p:spPr bwMode="auto">
          <a:xfrm flipH="1">
            <a:off x="2311400" y="5241925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51" name="Line 136"/>
          <p:cNvSpPr>
            <a:spLocks noChangeShapeType="1"/>
          </p:cNvSpPr>
          <p:nvPr/>
        </p:nvSpPr>
        <p:spPr bwMode="auto">
          <a:xfrm>
            <a:off x="4894263" y="1619250"/>
            <a:ext cx="66675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52" name="Line 137"/>
          <p:cNvSpPr>
            <a:spLocks noChangeShapeType="1"/>
          </p:cNvSpPr>
          <p:nvPr/>
        </p:nvSpPr>
        <p:spPr bwMode="auto">
          <a:xfrm>
            <a:off x="4989513" y="1751013"/>
            <a:ext cx="58738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53" name="Line 138"/>
          <p:cNvSpPr>
            <a:spLocks noChangeShapeType="1"/>
          </p:cNvSpPr>
          <p:nvPr/>
        </p:nvSpPr>
        <p:spPr bwMode="auto">
          <a:xfrm>
            <a:off x="5078413" y="1874838"/>
            <a:ext cx="58738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54" name="Line 139"/>
          <p:cNvSpPr>
            <a:spLocks noChangeShapeType="1"/>
          </p:cNvSpPr>
          <p:nvPr/>
        </p:nvSpPr>
        <p:spPr bwMode="auto">
          <a:xfrm>
            <a:off x="5165725" y="2008188"/>
            <a:ext cx="66675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55" name="Line 140"/>
          <p:cNvSpPr>
            <a:spLocks noChangeShapeType="1"/>
          </p:cNvSpPr>
          <p:nvPr/>
        </p:nvSpPr>
        <p:spPr bwMode="auto">
          <a:xfrm>
            <a:off x="5260975" y="2132013"/>
            <a:ext cx="58738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56" name="Line 141"/>
          <p:cNvSpPr>
            <a:spLocks noChangeShapeType="1"/>
          </p:cNvSpPr>
          <p:nvPr/>
        </p:nvSpPr>
        <p:spPr bwMode="auto">
          <a:xfrm>
            <a:off x="5349875" y="2263775"/>
            <a:ext cx="58738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57" name="Line 142"/>
          <p:cNvSpPr>
            <a:spLocks noChangeShapeType="1"/>
          </p:cNvSpPr>
          <p:nvPr/>
        </p:nvSpPr>
        <p:spPr bwMode="auto">
          <a:xfrm>
            <a:off x="5437188" y="2395538"/>
            <a:ext cx="58738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58" name="Line 143"/>
          <p:cNvSpPr>
            <a:spLocks noChangeShapeType="1"/>
          </p:cNvSpPr>
          <p:nvPr/>
        </p:nvSpPr>
        <p:spPr bwMode="auto">
          <a:xfrm>
            <a:off x="5532438" y="2520950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59" name="Line 144"/>
          <p:cNvSpPr>
            <a:spLocks noChangeShapeType="1"/>
          </p:cNvSpPr>
          <p:nvPr/>
        </p:nvSpPr>
        <p:spPr bwMode="auto">
          <a:xfrm>
            <a:off x="5621338" y="2652713"/>
            <a:ext cx="58738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60" name="Line 145"/>
          <p:cNvSpPr>
            <a:spLocks noChangeShapeType="1"/>
          </p:cNvSpPr>
          <p:nvPr/>
        </p:nvSpPr>
        <p:spPr bwMode="auto">
          <a:xfrm>
            <a:off x="5708650" y="2784475"/>
            <a:ext cx="58738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61" name="Line 146"/>
          <p:cNvSpPr>
            <a:spLocks noChangeShapeType="1"/>
          </p:cNvSpPr>
          <p:nvPr/>
        </p:nvSpPr>
        <p:spPr bwMode="auto">
          <a:xfrm>
            <a:off x="5797550" y="2909888"/>
            <a:ext cx="6508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62" name="Line 147"/>
          <p:cNvSpPr>
            <a:spLocks noChangeShapeType="1"/>
          </p:cNvSpPr>
          <p:nvPr/>
        </p:nvSpPr>
        <p:spPr bwMode="auto">
          <a:xfrm>
            <a:off x="5892800" y="3041650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63" name="Line 148"/>
          <p:cNvSpPr>
            <a:spLocks noChangeShapeType="1"/>
          </p:cNvSpPr>
          <p:nvPr/>
        </p:nvSpPr>
        <p:spPr bwMode="auto">
          <a:xfrm>
            <a:off x="5980113" y="3173413"/>
            <a:ext cx="58738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64" name="Line 149"/>
          <p:cNvSpPr>
            <a:spLocks noChangeShapeType="1"/>
          </p:cNvSpPr>
          <p:nvPr/>
        </p:nvSpPr>
        <p:spPr bwMode="auto">
          <a:xfrm>
            <a:off x="6069013" y="3298825"/>
            <a:ext cx="6508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65" name="Line 150"/>
          <p:cNvSpPr>
            <a:spLocks noChangeShapeType="1"/>
          </p:cNvSpPr>
          <p:nvPr/>
        </p:nvSpPr>
        <p:spPr bwMode="auto">
          <a:xfrm>
            <a:off x="6164263" y="3430588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66" name="Line 151"/>
          <p:cNvSpPr>
            <a:spLocks noChangeShapeType="1"/>
          </p:cNvSpPr>
          <p:nvPr/>
        </p:nvSpPr>
        <p:spPr bwMode="auto">
          <a:xfrm>
            <a:off x="6251575" y="3562350"/>
            <a:ext cx="58738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67" name="Line 152"/>
          <p:cNvSpPr>
            <a:spLocks noChangeShapeType="1"/>
          </p:cNvSpPr>
          <p:nvPr/>
        </p:nvSpPr>
        <p:spPr bwMode="auto">
          <a:xfrm>
            <a:off x="6340475" y="3686175"/>
            <a:ext cx="58738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68" name="Line 153"/>
          <p:cNvSpPr>
            <a:spLocks noChangeShapeType="1"/>
          </p:cNvSpPr>
          <p:nvPr/>
        </p:nvSpPr>
        <p:spPr bwMode="auto">
          <a:xfrm>
            <a:off x="6435725" y="3819525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69" name="Line 154"/>
          <p:cNvSpPr>
            <a:spLocks noChangeShapeType="1"/>
          </p:cNvSpPr>
          <p:nvPr/>
        </p:nvSpPr>
        <p:spPr bwMode="auto">
          <a:xfrm>
            <a:off x="6523038" y="3943350"/>
            <a:ext cx="58738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70" name="Line 155"/>
          <p:cNvSpPr>
            <a:spLocks noChangeShapeType="1"/>
          </p:cNvSpPr>
          <p:nvPr/>
        </p:nvSpPr>
        <p:spPr bwMode="auto">
          <a:xfrm>
            <a:off x="6611938" y="4075113"/>
            <a:ext cx="58738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71" name="Line 156"/>
          <p:cNvSpPr>
            <a:spLocks noChangeShapeType="1"/>
          </p:cNvSpPr>
          <p:nvPr/>
        </p:nvSpPr>
        <p:spPr bwMode="auto">
          <a:xfrm>
            <a:off x="6699250" y="4206875"/>
            <a:ext cx="66675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72" name="Line 157"/>
          <p:cNvSpPr>
            <a:spLocks noChangeShapeType="1"/>
          </p:cNvSpPr>
          <p:nvPr/>
        </p:nvSpPr>
        <p:spPr bwMode="auto">
          <a:xfrm>
            <a:off x="6794500" y="4332288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73" name="Line 158"/>
          <p:cNvSpPr>
            <a:spLocks noChangeShapeType="1"/>
          </p:cNvSpPr>
          <p:nvPr/>
        </p:nvSpPr>
        <p:spPr bwMode="auto">
          <a:xfrm>
            <a:off x="6883400" y="4464050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74" name="Line 159"/>
          <p:cNvSpPr>
            <a:spLocks noChangeShapeType="1"/>
          </p:cNvSpPr>
          <p:nvPr/>
        </p:nvSpPr>
        <p:spPr bwMode="auto">
          <a:xfrm>
            <a:off x="6970713" y="4595813"/>
            <a:ext cx="66675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75" name="Line 160"/>
          <p:cNvSpPr>
            <a:spLocks noChangeShapeType="1"/>
          </p:cNvSpPr>
          <p:nvPr/>
        </p:nvSpPr>
        <p:spPr bwMode="auto">
          <a:xfrm>
            <a:off x="7065963" y="4721225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76" name="Line 161"/>
          <p:cNvSpPr>
            <a:spLocks noChangeShapeType="1"/>
          </p:cNvSpPr>
          <p:nvPr/>
        </p:nvSpPr>
        <p:spPr bwMode="auto">
          <a:xfrm>
            <a:off x="7154863" y="4852988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77" name="Line 162"/>
          <p:cNvSpPr>
            <a:spLocks noChangeShapeType="1"/>
          </p:cNvSpPr>
          <p:nvPr/>
        </p:nvSpPr>
        <p:spPr bwMode="auto">
          <a:xfrm>
            <a:off x="7242175" y="4984750"/>
            <a:ext cx="58738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78" name="Line 163"/>
          <p:cNvSpPr>
            <a:spLocks noChangeShapeType="1"/>
          </p:cNvSpPr>
          <p:nvPr/>
        </p:nvSpPr>
        <p:spPr bwMode="auto">
          <a:xfrm>
            <a:off x="7339013" y="5110163"/>
            <a:ext cx="57150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79" name="Line 164"/>
          <p:cNvSpPr>
            <a:spLocks noChangeShapeType="1"/>
          </p:cNvSpPr>
          <p:nvPr/>
        </p:nvSpPr>
        <p:spPr bwMode="auto">
          <a:xfrm>
            <a:off x="7426325" y="5241925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80" name="Line 165"/>
          <p:cNvSpPr>
            <a:spLocks noChangeShapeType="1"/>
          </p:cNvSpPr>
          <p:nvPr/>
        </p:nvSpPr>
        <p:spPr bwMode="auto">
          <a:xfrm>
            <a:off x="4894263" y="1619250"/>
            <a:ext cx="0" cy="3717925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81" name="Line 166"/>
          <p:cNvSpPr>
            <a:spLocks noChangeShapeType="1"/>
          </p:cNvSpPr>
          <p:nvPr/>
        </p:nvSpPr>
        <p:spPr bwMode="auto">
          <a:xfrm flipV="1">
            <a:off x="1973263" y="1501775"/>
            <a:ext cx="0" cy="4098925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82" name="Line 167"/>
          <p:cNvSpPr>
            <a:spLocks noChangeShapeType="1"/>
          </p:cNvSpPr>
          <p:nvPr/>
        </p:nvSpPr>
        <p:spPr bwMode="auto">
          <a:xfrm flipH="1">
            <a:off x="1900238" y="1619250"/>
            <a:ext cx="73025" cy="0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83" name="Rectangle 168"/>
          <p:cNvSpPr>
            <a:spLocks noChangeArrowheads="1"/>
          </p:cNvSpPr>
          <p:nvPr/>
        </p:nvSpPr>
        <p:spPr bwMode="auto">
          <a:xfrm rot="16200000">
            <a:off x="1689100" y="1447800"/>
            <a:ext cx="184150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0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84" name="Line 169"/>
          <p:cNvSpPr>
            <a:spLocks noChangeShapeType="1"/>
          </p:cNvSpPr>
          <p:nvPr/>
        </p:nvSpPr>
        <p:spPr bwMode="auto">
          <a:xfrm flipH="1">
            <a:off x="1900238" y="2909888"/>
            <a:ext cx="73025" cy="0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85" name="Rectangle 170"/>
          <p:cNvSpPr>
            <a:spLocks noChangeArrowheads="1"/>
          </p:cNvSpPr>
          <p:nvPr/>
        </p:nvSpPr>
        <p:spPr bwMode="auto">
          <a:xfrm rot="16200000">
            <a:off x="1658938" y="2732087"/>
            <a:ext cx="242888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.2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86" name="Line 171"/>
          <p:cNvSpPr>
            <a:spLocks noChangeShapeType="1"/>
          </p:cNvSpPr>
          <p:nvPr/>
        </p:nvSpPr>
        <p:spPr bwMode="auto">
          <a:xfrm flipH="1">
            <a:off x="1900238" y="4192588"/>
            <a:ext cx="73025" cy="0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87" name="Rectangle 172"/>
          <p:cNvSpPr>
            <a:spLocks noChangeArrowheads="1"/>
          </p:cNvSpPr>
          <p:nvPr/>
        </p:nvSpPr>
        <p:spPr bwMode="auto">
          <a:xfrm rot="16200000">
            <a:off x="1657350" y="4014787"/>
            <a:ext cx="242888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.4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88" name="Line 173"/>
          <p:cNvSpPr>
            <a:spLocks noChangeShapeType="1"/>
          </p:cNvSpPr>
          <p:nvPr/>
        </p:nvSpPr>
        <p:spPr bwMode="auto">
          <a:xfrm flipH="1">
            <a:off x="1900238" y="5483225"/>
            <a:ext cx="73025" cy="0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89" name="Rectangle 174"/>
          <p:cNvSpPr>
            <a:spLocks noChangeArrowheads="1"/>
          </p:cNvSpPr>
          <p:nvPr/>
        </p:nvSpPr>
        <p:spPr bwMode="auto">
          <a:xfrm rot="16200000">
            <a:off x="1657350" y="5305425"/>
            <a:ext cx="242888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.6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0" name="Rectangle 175"/>
          <p:cNvSpPr>
            <a:spLocks noChangeArrowheads="1"/>
          </p:cNvSpPr>
          <p:nvPr/>
        </p:nvSpPr>
        <p:spPr bwMode="auto">
          <a:xfrm rot="16200000">
            <a:off x="1162050" y="3359150"/>
            <a:ext cx="836613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se(SMD)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" name="Line 176"/>
          <p:cNvSpPr>
            <a:spLocks noChangeShapeType="1"/>
          </p:cNvSpPr>
          <p:nvPr/>
        </p:nvSpPr>
        <p:spPr bwMode="auto">
          <a:xfrm>
            <a:off x="1973263" y="5600700"/>
            <a:ext cx="5967413" cy="0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92" name="Line 177"/>
          <p:cNvSpPr>
            <a:spLocks noChangeShapeType="1"/>
          </p:cNvSpPr>
          <p:nvPr/>
        </p:nvSpPr>
        <p:spPr bwMode="auto">
          <a:xfrm>
            <a:off x="2090738" y="5600700"/>
            <a:ext cx="0" cy="73025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93" name="Rectangle 178"/>
          <p:cNvSpPr>
            <a:spLocks noChangeArrowheads="1"/>
          </p:cNvSpPr>
          <p:nvPr/>
        </p:nvSpPr>
        <p:spPr bwMode="auto">
          <a:xfrm>
            <a:off x="1936750" y="5710238"/>
            <a:ext cx="411163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-1.5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4" name="Line 179"/>
          <p:cNvSpPr>
            <a:spLocks noChangeShapeType="1"/>
          </p:cNvSpPr>
          <p:nvPr/>
        </p:nvSpPr>
        <p:spPr bwMode="auto">
          <a:xfrm>
            <a:off x="3235325" y="5600700"/>
            <a:ext cx="0" cy="73025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95" name="Rectangle 180"/>
          <p:cNvSpPr>
            <a:spLocks noChangeArrowheads="1"/>
          </p:cNvSpPr>
          <p:nvPr/>
        </p:nvSpPr>
        <p:spPr bwMode="auto">
          <a:xfrm>
            <a:off x="3154363" y="5710238"/>
            <a:ext cx="250825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-1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6" name="Line 181"/>
          <p:cNvSpPr>
            <a:spLocks noChangeShapeType="1"/>
          </p:cNvSpPr>
          <p:nvPr/>
        </p:nvSpPr>
        <p:spPr bwMode="auto">
          <a:xfrm>
            <a:off x="4379913" y="5600700"/>
            <a:ext cx="0" cy="73025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97" name="Rectangle 182"/>
          <p:cNvSpPr>
            <a:spLocks noChangeArrowheads="1"/>
          </p:cNvSpPr>
          <p:nvPr/>
        </p:nvSpPr>
        <p:spPr bwMode="auto">
          <a:xfrm>
            <a:off x="4278313" y="5710238"/>
            <a:ext cx="301625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-.5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8" name="Line 183"/>
          <p:cNvSpPr>
            <a:spLocks noChangeShapeType="1"/>
          </p:cNvSpPr>
          <p:nvPr/>
        </p:nvSpPr>
        <p:spPr bwMode="auto">
          <a:xfrm>
            <a:off x="5532438" y="5600700"/>
            <a:ext cx="0" cy="73025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99" name="Rectangle 184"/>
          <p:cNvSpPr>
            <a:spLocks noChangeArrowheads="1"/>
          </p:cNvSpPr>
          <p:nvPr/>
        </p:nvSpPr>
        <p:spPr bwMode="auto">
          <a:xfrm>
            <a:off x="5481638" y="5710238"/>
            <a:ext cx="184150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0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00" name="Line 185"/>
          <p:cNvSpPr>
            <a:spLocks noChangeShapeType="1"/>
          </p:cNvSpPr>
          <p:nvPr/>
        </p:nvSpPr>
        <p:spPr bwMode="auto">
          <a:xfrm>
            <a:off x="6677025" y="5600700"/>
            <a:ext cx="0" cy="73025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201" name="Rectangle 186"/>
          <p:cNvSpPr>
            <a:spLocks noChangeArrowheads="1"/>
          </p:cNvSpPr>
          <p:nvPr/>
        </p:nvSpPr>
        <p:spPr bwMode="auto">
          <a:xfrm>
            <a:off x="6604000" y="5710238"/>
            <a:ext cx="242888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.5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02" name="Line 187"/>
          <p:cNvSpPr>
            <a:spLocks noChangeShapeType="1"/>
          </p:cNvSpPr>
          <p:nvPr/>
        </p:nvSpPr>
        <p:spPr bwMode="auto">
          <a:xfrm>
            <a:off x="7823200" y="5600700"/>
            <a:ext cx="0" cy="73025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203" name="Rectangle 188"/>
          <p:cNvSpPr>
            <a:spLocks noChangeArrowheads="1"/>
          </p:cNvSpPr>
          <p:nvPr/>
        </p:nvSpPr>
        <p:spPr bwMode="auto">
          <a:xfrm>
            <a:off x="7770813" y="5710238"/>
            <a:ext cx="184150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1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04" name="Rectangle 189"/>
          <p:cNvSpPr>
            <a:spLocks noChangeArrowheads="1"/>
          </p:cNvSpPr>
          <p:nvPr/>
        </p:nvSpPr>
        <p:spPr bwMode="auto">
          <a:xfrm>
            <a:off x="4754563" y="5889625"/>
            <a:ext cx="506413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SMD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05" name="Rectangle 190"/>
          <p:cNvSpPr>
            <a:spLocks noChangeArrowheads="1"/>
          </p:cNvSpPr>
          <p:nvPr/>
        </p:nvSpPr>
        <p:spPr bwMode="auto">
          <a:xfrm>
            <a:off x="2913063" y="1254125"/>
            <a:ext cx="4302125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Funnel plot with pseudo 95% confidence limits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0" name="Rectangle 189"/>
          <p:cNvSpPr/>
          <p:nvPr/>
        </p:nvSpPr>
        <p:spPr>
          <a:xfrm>
            <a:off x="179512" y="44624"/>
            <a:ext cx="88569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defRPr/>
            </a:pPr>
            <a:r>
              <a:rPr lang="en-US" sz="1200" b="1" dirty="0"/>
              <a:t>Figure 1</a:t>
            </a:r>
            <a:r>
              <a:rPr lang="en-US" sz="1200" b="1" dirty="0" smtClean="0"/>
              <a:t>:</a:t>
            </a:r>
            <a:r>
              <a:rPr lang="en-US" sz="1200" dirty="0" smtClean="0"/>
              <a:t> </a:t>
            </a:r>
            <a:r>
              <a:rPr lang="en-US" sz="1200" dirty="0"/>
              <a:t>Funnel plot including all the comparisons of the form active treatment vs. </a:t>
            </a:r>
            <a:r>
              <a:rPr lang="en-US" sz="1200" dirty="0" smtClean="0"/>
              <a:t>placebo for the outcome change in symptoms. </a:t>
            </a:r>
            <a:endParaRPr lang="el-GR" sz="1200" dirty="0"/>
          </a:p>
        </p:txBody>
      </p:sp>
      <p:grpSp>
        <p:nvGrpSpPr>
          <p:cNvPr id="191" name="Group 190"/>
          <p:cNvGrpSpPr/>
          <p:nvPr/>
        </p:nvGrpSpPr>
        <p:grpSpPr>
          <a:xfrm>
            <a:off x="683568" y="6237312"/>
            <a:ext cx="8028892" cy="360040"/>
            <a:chOff x="1404000" y="6237312"/>
            <a:chExt cx="7308460" cy="360040"/>
          </a:xfrm>
        </p:grpSpPr>
        <p:cxnSp>
          <p:nvCxnSpPr>
            <p:cNvPr id="192" name="Straight Arrow Connector 191"/>
            <p:cNvCxnSpPr/>
            <p:nvPr/>
          </p:nvCxnSpPr>
          <p:spPr>
            <a:xfrm flipH="1">
              <a:off x="1907704" y="6237312"/>
              <a:ext cx="273732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3" name="Straight Arrow Connector 192"/>
            <p:cNvCxnSpPr/>
            <p:nvPr/>
          </p:nvCxnSpPr>
          <p:spPr>
            <a:xfrm>
              <a:off x="5265738" y="6237312"/>
              <a:ext cx="269063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4" name="Rectangle 193"/>
            <p:cNvSpPr/>
            <p:nvPr/>
          </p:nvSpPr>
          <p:spPr>
            <a:xfrm>
              <a:off x="1404000" y="6320353"/>
              <a:ext cx="369847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/>
                <a:t>Active treatment </a:t>
              </a:r>
              <a:r>
                <a:rPr lang="en-US" sz="1200" dirty="0" smtClean="0"/>
                <a:t>more effective than </a:t>
              </a:r>
              <a:r>
                <a:rPr lang="en-US" sz="1200" dirty="0"/>
                <a:t>the comparison average</a:t>
              </a:r>
              <a:endParaRPr lang="el-GR" sz="1200" dirty="0"/>
            </a:p>
          </p:txBody>
        </p:sp>
        <p:sp>
          <p:nvSpPr>
            <p:cNvPr id="195" name="Rectangle 194"/>
            <p:cNvSpPr/>
            <p:nvPr/>
          </p:nvSpPr>
          <p:spPr>
            <a:xfrm>
              <a:off x="5220072" y="6320353"/>
              <a:ext cx="349238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/>
                <a:t>Placebo more effective than </a:t>
              </a:r>
              <a:r>
                <a:rPr lang="en-US" sz="1200" dirty="0"/>
                <a:t>the comparison average</a:t>
              </a:r>
              <a:endParaRPr lang="el-GR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471005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9"/>
          <p:cNvSpPr>
            <a:spLocks noChangeShapeType="1"/>
          </p:cNvSpPr>
          <p:nvPr/>
        </p:nvSpPr>
        <p:spPr bwMode="auto">
          <a:xfrm>
            <a:off x="1901826" y="1619250"/>
            <a:ext cx="5965825" cy="0"/>
          </a:xfrm>
          <a:prstGeom prst="line">
            <a:avLst/>
          </a:prstGeom>
          <a:noFill/>
          <a:ln w="10">
            <a:solidFill>
              <a:srgbClr val="E8E8E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>
            <a:off x="1901826" y="2587625"/>
            <a:ext cx="5965825" cy="0"/>
          </a:xfrm>
          <a:prstGeom prst="line">
            <a:avLst/>
          </a:prstGeom>
          <a:noFill/>
          <a:ln w="10">
            <a:solidFill>
              <a:srgbClr val="E8E8E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9" name="Line 11"/>
          <p:cNvSpPr>
            <a:spLocks noChangeShapeType="1"/>
          </p:cNvSpPr>
          <p:nvPr/>
        </p:nvSpPr>
        <p:spPr bwMode="auto">
          <a:xfrm>
            <a:off x="1901826" y="3548063"/>
            <a:ext cx="5965825" cy="0"/>
          </a:xfrm>
          <a:prstGeom prst="line">
            <a:avLst/>
          </a:prstGeom>
          <a:noFill/>
          <a:ln w="10">
            <a:solidFill>
              <a:srgbClr val="E8E8E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" name="Line 12"/>
          <p:cNvSpPr>
            <a:spLocks noChangeShapeType="1"/>
          </p:cNvSpPr>
          <p:nvPr/>
        </p:nvSpPr>
        <p:spPr bwMode="auto">
          <a:xfrm>
            <a:off x="1901826" y="4514850"/>
            <a:ext cx="5965825" cy="0"/>
          </a:xfrm>
          <a:prstGeom prst="line">
            <a:avLst/>
          </a:prstGeom>
          <a:noFill/>
          <a:ln w="10">
            <a:solidFill>
              <a:srgbClr val="E8E8E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" name="Line 13"/>
          <p:cNvSpPr>
            <a:spLocks noChangeShapeType="1"/>
          </p:cNvSpPr>
          <p:nvPr/>
        </p:nvSpPr>
        <p:spPr bwMode="auto">
          <a:xfrm>
            <a:off x="1901826" y="5483225"/>
            <a:ext cx="5965825" cy="0"/>
          </a:xfrm>
          <a:prstGeom prst="line">
            <a:avLst/>
          </a:prstGeom>
          <a:noFill/>
          <a:ln w="10">
            <a:solidFill>
              <a:srgbClr val="E8E8E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2" name="Oval 14"/>
          <p:cNvSpPr>
            <a:spLocks noChangeArrowheads="1"/>
          </p:cNvSpPr>
          <p:nvPr/>
        </p:nvSpPr>
        <p:spPr bwMode="auto">
          <a:xfrm>
            <a:off x="3362326" y="4170363"/>
            <a:ext cx="73025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3471863" y="4127500"/>
            <a:ext cx="113030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Hertzberg 1999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Oval 16"/>
          <p:cNvSpPr>
            <a:spLocks noChangeArrowheads="1"/>
          </p:cNvSpPr>
          <p:nvPr/>
        </p:nvSpPr>
        <p:spPr bwMode="auto">
          <a:xfrm>
            <a:off x="3405188" y="3033713"/>
            <a:ext cx="74613" cy="74613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6" name="Oval 18"/>
          <p:cNvSpPr>
            <a:spLocks noChangeArrowheads="1"/>
          </p:cNvSpPr>
          <p:nvPr/>
        </p:nvSpPr>
        <p:spPr bwMode="auto">
          <a:xfrm>
            <a:off x="3830638" y="2901950"/>
            <a:ext cx="74613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8" name="Oval 20"/>
          <p:cNvSpPr>
            <a:spLocks noChangeArrowheads="1"/>
          </p:cNvSpPr>
          <p:nvPr/>
        </p:nvSpPr>
        <p:spPr bwMode="auto">
          <a:xfrm>
            <a:off x="4219576" y="2755900"/>
            <a:ext cx="74613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0" name="Oval 22"/>
          <p:cNvSpPr>
            <a:spLocks noChangeArrowheads="1"/>
          </p:cNvSpPr>
          <p:nvPr/>
        </p:nvSpPr>
        <p:spPr bwMode="auto">
          <a:xfrm>
            <a:off x="4241801" y="3144838"/>
            <a:ext cx="74613" cy="65088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2" name="Oval 24"/>
          <p:cNvSpPr>
            <a:spLocks noChangeArrowheads="1"/>
          </p:cNvSpPr>
          <p:nvPr/>
        </p:nvSpPr>
        <p:spPr bwMode="auto">
          <a:xfrm>
            <a:off x="4257676" y="2697163"/>
            <a:ext cx="73025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4" name="Oval 26"/>
          <p:cNvSpPr>
            <a:spLocks noChangeArrowheads="1"/>
          </p:cNvSpPr>
          <p:nvPr/>
        </p:nvSpPr>
        <p:spPr bwMode="auto">
          <a:xfrm>
            <a:off x="4264026" y="3621088"/>
            <a:ext cx="73025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5" name="Rectangle 27"/>
          <p:cNvSpPr>
            <a:spLocks noChangeArrowheads="1"/>
          </p:cNvSpPr>
          <p:nvPr/>
        </p:nvSpPr>
        <p:spPr bwMode="auto">
          <a:xfrm>
            <a:off x="4283968" y="3664198"/>
            <a:ext cx="931863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Padala 2006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Oval 28"/>
          <p:cNvSpPr>
            <a:spLocks noChangeArrowheads="1"/>
          </p:cNvSpPr>
          <p:nvPr/>
        </p:nvSpPr>
        <p:spPr bwMode="auto">
          <a:xfrm>
            <a:off x="4411663" y="2843213"/>
            <a:ext cx="73025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8" name="Oval 30"/>
          <p:cNvSpPr>
            <a:spLocks noChangeArrowheads="1"/>
          </p:cNvSpPr>
          <p:nvPr/>
        </p:nvSpPr>
        <p:spPr bwMode="auto">
          <a:xfrm>
            <a:off x="4432301" y="3078163"/>
            <a:ext cx="74613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0" name="Oval 32"/>
          <p:cNvSpPr>
            <a:spLocks noChangeArrowheads="1"/>
          </p:cNvSpPr>
          <p:nvPr/>
        </p:nvSpPr>
        <p:spPr bwMode="auto">
          <a:xfrm>
            <a:off x="4462463" y="3224213"/>
            <a:ext cx="73025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072" name="Oval 34"/>
          <p:cNvSpPr>
            <a:spLocks noChangeArrowheads="1"/>
          </p:cNvSpPr>
          <p:nvPr/>
        </p:nvSpPr>
        <p:spPr bwMode="auto">
          <a:xfrm>
            <a:off x="4506913" y="2103438"/>
            <a:ext cx="73025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075" name="Oval 36"/>
          <p:cNvSpPr>
            <a:spLocks noChangeArrowheads="1"/>
          </p:cNvSpPr>
          <p:nvPr/>
        </p:nvSpPr>
        <p:spPr bwMode="auto">
          <a:xfrm>
            <a:off x="4557713" y="3033713"/>
            <a:ext cx="73025" cy="74613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077" name="Oval 38"/>
          <p:cNvSpPr>
            <a:spLocks noChangeArrowheads="1"/>
          </p:cNvSpPr>
          <p:nvPr/>
        </p:nvSpPr>
        <p:spPr bwMode="auto">
          <a:xfrm>
            <a:off x="4638676" y="2103438"/>
            <a:ext cx="73025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079" name="Oval 40"/>
          <p:cNvSpPr>
            <a:spLocks noChangeArrowheads="1"/>
          </p:cNvSpPr>
          <p:nvPr/>
        </p:nvSpPr>
        <p:spPr bwMode="auto">
          <a:xfrm>
            <a:off x="4646613" y="2014538"/>
            <a:ext cx="73025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081" name="Oval 42"/>
          <p:cNvSpPr>
            <a:spLocks noChangeArrowheads="1"/>
          </p:cNvSpPr>
          <p:nvPr/>
        </p:nvSpPr>
        <p:spPr bwMode="auto">
          <a:xfrm>
            <a:off x="4667251" y="3195638"/>
            <a:ext cx="74613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083" name="Oval 44"/>
          <p:cNvSpPr>
            <a:spLocks noChangeArrowheads="1"/>
          </p:cNvSpPr>
          <p:nvPr/>
        </p:nvSpPr>
        <p:spPr bwMode="auto">
          <a:xfrm>
            <a:off x="4719638" y="2044700"/>
            <a:ext cx="73025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085" name="Oval 46"/>
          <p:cNvSpPr>
            <a:spLocks noChangeArrowheads="1"/>
          </p:cNvSpPr>
          <p:nvPr/>
        </p:nvSpPr>
        <p:spPr bwMode="auto">
          <a:xfrm>
            <a:off x="4741863" y="3240088"/>
            <a:ext cx="73025" cy="65088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087" name="Oval 48"/>
          <p:cNvSpPr>
            <a:spLocks noChangeArrowheads="1"/>
          </p:cNvSpPr>
          <p:nvPr/>
        </p:nvSpPr>
        <p:spPr bwMode="auto">
          <a:xfrm>
            <a:off x="4756151" y="2036763"/>
            <a:ext cx="73025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089" name="Oval 50"/>
          <p:cNvSpPr>
            <a:spLocks noChangeArrowheads="1"/>
          </p:cNvSpPr>
          <p:nvPr/>
        </p:nvSpPr>
        <p:spPr bwMode="auto">
          <a:xfrm>
            <a:off x="4770438" y="2857500"/>
            <a:ext cx="73025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091" name="Oval 52"/>
          <p:cNvSpPr>
            <a:spLocks noChangeArrowheads="1"/>
          </p:cNvSpPr>
          <p:nvPr/>
        </p:nvSpPr>
        <p:spPr bwMode="auto">
          <a:xfrm>
            <a:off x="4806951" y="2220913"/>
            <a:ext cx="73025" cy="65088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093" name="Oval 54"/>
          <p:cNvSpPr>
            <a:spLocks noChangeArrowheads="1"/>
          </p:cNvSpPr>
          <p:nvPr/>
        </p:nvSpPr>
        <p:spPr bwMode="auto">
          <a:xfrm>
            <a:off x="4837113" y="2008188"/>
            <a:ext cx="73025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095" name="Oval 56"/>
          <p:cNvSpPr>
            <a:spLocks noChangeArrowheads="1"/>
          </p:cNvSpPr>
          <p:nvPr/>
        </p:nvSpPr>
        <p:spPr bwMode="auto">
          <a:xfrm>
            <a:off x="4837113" y="2154238"/>
            <a:ext cx="73025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097" name="Oval 58"/>
          <p:cNvSpPr>
            <a:spLocks noChangeArrowheads="1"/>
          </p:cNvSpPr>
          <p:nvPr/>
        </p:nvSpPr>
        <p:spPr bwMode="auto">
          <a:xfrm>
            <a:off x="4851401" y="3033713"/>
            <a:ext cx="73025" cy="74613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099" name="Oval 60"/>
          <p:cNvSpPr>
            <a:spLocks noChangeArrowheads="1"/>
          </p:cNvSpPr>
          <p:nvPr/>
        </p:nvSpPr>
        <p:spPr bwMode="auto">
          <a:xfrm>
            <a:off x="4879976" y="2571750"/>
            <a:ext cx="74613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01" name="Oval 62"/>
          <p:cNvSpPr>
            <a:spLocks noChangeArrowheads="1"/>
          </p:cNvSpPr>
          <p:nvPr/>
        </p:nvSpPr>
        <p:spPr bwMode="auto">
          <a:xfrm>
            <a:off x="4879976" y="1941513"/>
            <a:ext cx="74613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03" name="Oval 64"/>
          <p:cNvSpPr>
            <a:spLocks noChangeArrowheads="1"/>
          </p:cNvSpPr>
          <p:nvPr/>
        </p:nvSpPr>
        <p:spPr bwMode="auto">
          <a:xfrm>
            <a:off x="4895851" y="2014538"/>
            <a:ext cx="73025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05" name="Oval 66"/>
          <p:cNvSpPr>
            <a:spLocks noChangeArrowheads="1"/>
          </p:cNvSpPr>
          <p:nvPr/>
        </p:nvSpPr>
        <p:spPr bwMode="auto">
          <a:xfrm>
            <a:off x="4960938" y="3598863"/>
            <a:ext cx="73025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06" name="Rectangle 67"/>
          <p:cNvSpPr>
            <a:spLocks noChangeArrowheads="1"/>
          </p:cNvSpPr>
          <p:nvPr/>
        </p:nvSpPr>
        <p:spPr bwMode="auto">
          <a:xfrm>
            <a:off x="5072063" y="3554413"/>
            <a:ext cx="8445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Reich 2004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7" name="Oval 68"/>
          <p:cNvSpPr>
            <a:spLocks noChangeArrowheads="1"/>
          </p:cNvSpPr>
          <p:nvPr/>
        </p:nvSpPr>
        <p:spPr bwMode="auto">
          <a:xfrm>
            <a:off x="4983163" y="2205038"/>
            <a:ext cx="73025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09" name="Oval 70"/>
          <p:cNvSpPr>
            <a:spLocks noChangeArrowheads="1"/>
          </p:cNvSpPr>
          <p:nvPr/>
        </p:nvSpPr>
        <p:spPr bwMode="auto">
          <a:xfrm>
            <a:off x="5027613" y="2425700"/>
            <a:ext cx="73025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11" name="Oval 72"/>
          <p:cNvSpPr>
            <a:spLocks noChangeArrowheads="1"/>
          </p:cNvSpPr>
          <p:nvPr/>
        </p:nvSpPr>
        <p:spPr bwMode="auto">
          <a:xfrm>
            <a:off x="5049838" y="3005138"/>
            <a:ext cx="73025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13" name="Oval 74"/>
          <p:cNvSpPr>
            <a:spLocks noChangeArrowheads="1"/>
          </p:cNvSpPr>
          <p:nvPr/>
        </p:nvSpPr>
        <p:spPr bwMode="auto">
          <a:xfrm>
            <a:off x="5056188" y="3151188"/>
            <a:ext cx="74613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15" name="Oval 76"/>
          <p:cNvSpPr>
            <a:spLocks noChangeArrowheads="1"/>
          </p:cNvSpPr>
          <p:nvPr/>
        </p:nvSpPr>
        <p:spPr bwMode="auto">
          <a:xfrm>
            <a:off x="5056188" y="3386138"/>
            <a:ext cx="74613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16" name="Rectangle 77"/>
          <p:cNvSpPr>
            <a:spLocks noChangeArrowheads="1"/>
          </p:cNvSpPr>
          <p:nvPr/>
        </p:nvSpPr>
        <p:spPr bwMode="auto">
          <a:xfrm>
            <a:off x="5167313" y="3341688"/>
            <a:ext cx="808038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Stein 2002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7" name="Oval 78"/>
          <p:cNvSpPr>
            <a:spLocks noChangeArrowheads="1"/>
          </p:cNvSpPr>
          <p:nvPr/>
        </p:nvSpPr>
        <p:spPr bwMode="auto">
          <a:xfrm>
            <a:off x="5056188" y="3408363"/>
            <a:ext cx="74613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18" name="Rectangle 79"/>
          <p:cNvSpPr>
            <a:spLocks noChangeArrowheads="1"/>
          </p:cNvSpPr>
          <p:nvPr/>
        </p:nvSpPr>
        <p:spPr bwMode="auto">
          <a:xfrm>
            <a:off x="5167313" y="3232150"/>
            <a:ext cx="931863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Becker 2007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9" name="Oval 80"/>
          <p:cNvSpPr>
            <a:spLocks noChangeArrowheads="1"/>
          </p:cNvSpPr>
          <p:nvPr/>
        </p:nvSpPr>
        <p:spPr bwMode="auto">
          <a:xfrm>
            <a:off x="5086351" y="2843213"/>
            <a:ext cx="73025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21" name="Oval 82"/>
          <p:cNvSpPr>
            <a:spLocks noChangeArrowheads="1"/>
          </p:cNvSpPr>
          <p:nvPr/>
        </p:nvSpPr>
        <p:spPr bwMode="auto">
          <a:xfrm>
            <a:off x="5100638" y="3203575"/>
            <a:ext cx="73025" cy="65088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23" name="Oval 84"/>
          <p:cNvSpPr>
            <a:spLocks noChangeArrowheads="1"/>
          </p:cNvSpPr>
          <p:nvPr/>
        </p:nvSpPr>
        <p:spPr bwMode="auto">
          <a:xfrm>
            <a:off x="5100638" y="3224213"/>
            <a:ext cx="73025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25" name="Oval 86"/>
          <p:cNvSpPr>
            <a:spLocks noChangeArrowheads="1"/>
          </p:cNvSpPr>
          <p:nvPr/>
        </p:nvSpPr>
        <p:spPr bwMode="auto">
          <a:xfrm>
            <a:off x="5100638" y="2644775"/>
            <a:ext cx="73025" cy="74613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27" name="Oval 88"/>
          <p:cNvSpPr>
            <a:spLocks noChangeArrowheads="1"/>
          </p:cNvSpPr>
          <p:nvPr/>
        </p:nvSpPr>
        <p:spPr bwMode="auto">
          <a:xfrm>
            <a:off x="5145088" y="2873375"/>
            <a:ext cx="73025" cy="65088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29" name="Oval 90"/>
          <p:cNvSpPr>
            <a:spLocks noChangeArrowheads="1"/>
          </p:cNvSpPr>
          <p:nvPr/>
        </p:nvSpPr>
        <p:spPr bwMode="auto">
          <a:xfrm>
            <a:off x="5232401" y="4119563"/>
            <a:ext cx="74613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30" name="Rectangle 91"/>
          <p:cNvSpPr>
            <a:spLocks noChangeArrowheads="1"/>
          </p:cNvSpPr>
          <p:nvPr/>
        </p:nvSpPr>
        <p:spPr bwMode="auto">
          <a:xfrm>
            <a:off x="5349876" y="4075113"/>
            <a:ext cx="1152525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Butterfield 2001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31" name="Oval 92"/>
          <p:cNvSpPr>
            <a:spLocks noChangeArrowheads="1"/>
          </p:cNvSpPr>
          <p:nvPr/>
        </p:nvSpPr>
        <p:spPr bwMode="auto">
          <a:xfrm>
            <a:off x="5232401" y="3011488"/>
            <a:ext cx="74613" cy="74613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33" name="Oval 94"/>
          <p:cNvSpPr>
            <a:spLocks noChangeArrowheads="1"/>
          </p:cNvSpPr>
          <p:nvPr/>
        </p:nvSpPr>
        <p:spPr bwMode="auto">
          <a:xfrm>
            <a:off x="5327651" y="2938463"/>
            <a:ext cx="74613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35" name="Oval 96"/>
          <p:cNvSpPr>
            <a:spLocks noChangeArrowheads="1"/>
          </p:cNvSpPr>
          <p:nvPr/>
        </p:nvSpPr>
        <p:spPr bwMode="auto">
          <a:xfrm>
            <a:off x="5386388" y="2359025"/>
            <a:ext cx="74613" cy="74613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37" name="Oval 98"/>
          <p:cNvSpPr>
            <a:spLocks noChangeArrowheads="1"/>
          </p:cNvSpPr>
          <p:nvPr/>
        </p:nvSpPr>
        <p:spPr bwMode="auto">
          <a:xfrm>
            <a:off x="5394326" y="2308225"/>
            <a:ext cx="73025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39" name="Oval 100"/>
          <p:cNvSpPr>
            <a:spLocks noChangeArrowheads="1"/>
          </p:cNvSpPr>
          <p:nvPr/>
        </p:nvSpPr>
        <p:spPr bwMode="auto">
          <a:xfrm>
            <a:off x="5402263" y="2711450"/>
            <a:ext cx="73025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41" name="Oval 102"/>
          <p:cNvSpPr>
            <a:spLocks noChangeArrowheads="1"/>
          </p:cNvSpPr>
          <p:nvPr/>
        </p:nvSpPr>
        <p:spPr bwMode="auto">
          <a:xfrm>
            <a:off x="5753101" y="4926013"/>
            <a:ext cx="74613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42" name="Rectangle 103"/>
          <p:cNvSpPr>
            <a:spLocks noChangeArrowheads="1"/>
          </p:cNvSpPr>
          <p:nvPr/>
        </p:nvSpPr>
        <p:spPr bwMode="auto">
          <a:xfrm>
            <a:off x="5870576" y="4881563"/>
            <a:ext cx="113030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Hertzberg 2000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43" name="Oval 104"/>
          <p:cNvSpPr>
            <a:spLocks noChangeArrowheads="1"/>
          </p:cNvSpPr>
          <p:nvPr/>
        </p:nvSpPr>
        <p:spPr bwMode="auto">
          <a:xfrm>
            <a:off x="5775326" y="2901950"/>
            <a:ext cx="74613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45" name="Oval 106"/>
          <p:cNvSpPr>
            <a:spLocks noChangeArrowheads="1"/>
          </p:cNvSpPr>
          <p:nvPr/>
        </p:nvSpPr>
        <p:spPr bwMode="auto">
          <a:xfrm>
            <a:off x="6700838" y="4559300"/>
            <a:ext cx="73025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46" name="Rectangle 107"/>
          <p:cNvSpPr>
            <a:spLocks noChangeArrowheads="1"/>
          </p:cNvSpPr>
          <p:nvPr/>
        </p:nvSpPr>
        <p:spPr bwMode="auto">
          <a:xfrm>
            <a:off x="6818313" y="4514850"/>
            <a:ext cx="1211263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Rothbaum  2008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47" name="Line 108"/>
          <p:cNvSpPr>
            <a:spLocks noChangeShapeType="1"/>
          </p:cNvSpPr>
          <p:nvPr/>
        </p:nvSpPr>
        <p:spPr bwMode="auto">
          <a:xfrm flipH="1">
            <a:off x="4792663" y="1619250"/>
            <a:ext cx="58738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48" name="Line 109"/>
          <p:cNvSpPr>
            <a:spLocks noChangeShapeType="1"/>
          </p:cNvSpPr>
          <p:nvPr/>
        </p:nvSpPr>
        <p:spPr bwMode="auto">
          <a:xfrm flipH="1">
            <a:off x="4697413" y="1743075"/>
            <a:ext cx="65088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49" name="Line 110"/>
          <p:cNvSpPr>
            <a:spLocks noChangeShapeType="1"/>
          </p:cNvSpPr>
          <p:nvPr/>
        </p:nvSpPr>
        <p:spPr bwMode="auto">
          <a:xfrm flipH="1">
            <a:off x="4608513" y="1874838"/>
            <a:ext cx="58738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50" name="Line 111"/>
          <p:cNvSpPr>
            <a:spLocks noChangeShapeType="1"/>
          </p:cNvSpPr>
          <p:nvPr/>
        </p:nvSpPr>
        <p:spPr bwMode="auto">
          <a:xfrm flipH="1">
            <a:off x="4513263" y="2000250"/>
            <a:ext cx="66675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51" name="Line 112"/>
          <p:cNvSpPr>
            <a:spLocks noChangeShapeType="1"/>
          </p:cNvSpPr>
          <p:nvPr/>
        </p:nvSpPr>
        <p:spPr bwMode="auto">
          <a:xfrm flipH="1">
            <a:off x="4418013" y="2132013"/>
            <a:ext cx="66675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52" name="Line 113"/>
          <p:cNvSpPr>
            <a:spLocks noChangeShapeType="1"/>
          </p:cNvSpPr>
          <p:nvPr/>
        </p:nvSpPr>
        <p:spPr bwMode="auto">
          <a:xfrm flipH="1">
            <a:off x="4330701" y="2257425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53" name="Line 114"/>
          <p:cNvSpPr>
            <a:spLocks noChangeShapeType="1"/>
          </p:cNvSpPr>
          <p:nvPr/>
        </p:nvSpPr>
        <p:spPr bwMode="auto">
          <a:xfrm flipH="1">
            <a:off x="4235451" y="2381250"/>
            <a:ext cx="65088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54" name="Line 115"/>
          <p:cNvSpPr>
            <a:spLocks noChangeShapeType="1"/>
          </p:cNvSpPr>
          <p:nvPr/>
        </p:nvSpPr>
        <p:spPr bwMode="auto">
          <a:xfrm flipH="1">
            <a:off x="4140201" y="2513013"/>
            <a:ext cx="65088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55" name="Line 116"/>
          <p:cNvSpPr>
            <a:spLocks noChangeShapeType="1"/>
          </p:cNvSpPr>
          <p:nvPr/>
        </p:nvSpPr>
        <p:spPr bwMode="auto">
          <a:xfrm flipH="1">
            <a:off x="4051301" y="2638425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56" name="Line 117"/>
          <p:cNvSpPr>
            <a:spLocks noChangeShapeType="1"/>
          </p:cNvSpPr>
          <p:nvPr/>
        </p:nvSpPr>
        <p:spPr bwMode="auto">
          <a:xfrm flipH="1">
            <a:off x="3956051" y="2770188"/>
            <a:ext cx="66675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57" name="Line 118"/>
          <p:cNvSpPr>
            <a:spLocks noChangeShapeType="1"/>
          </p:cNvSpPr>
          <p:nvPr/>
        </p:nvSpPr>
        <p:spPr bwMode="auto">
          <a:xfrm flipH="1">
            <a:off x="3868738" y="2895600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58" name="Line 119"/>
          <p:cNvSpPr>
            <a:spLocks noChangeShapeType="1"/>
          </p:cNvSpPr>
          <p:nvPr/>
        </p:nvSpPr>
        <p:spPr bwMode="auto">
          <a:xfrm flipH="1">
            <a:off x="3771901" y="3019425"/>
            <a:ext cx="58738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59" name="Line 120"/>
          <p:cNvSpPr>
            <a:spLocks noChangeShapeType="1"/>
          </p:cNvSpPr>
          <p:nvPr/>
        </p:nvSpPr>
        <p:spPr bwMode="auto">
          <a:xfrm flipH="1">
            <a:off x="3676651" y="3151188"/>
            <a:ext cx="66675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60" name="Line 121"/>
          <p:cNvSpPr>
            <a:spLocks noChangeShapeType="1"/>
          </p:cNvSpPr>
          <p:nvPr/>
        </p:nvSpPr>
        <p:spPr bwMode="auto">
          <a:xfrm flipH="1">
            <a:off x="3589338" y="3276600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61" name="Line 122"/>
          <p:cNvSpPr>
            <a:spLocks noChangeShapeType="1"/>
          </p:cNvSpPr>
          <p:nvPr/>
        </p:nvSpPr>
        <p:spPr bwMode="auto">
          <a:xfrm flipH="1">
            <a:off x="3494088" y="3408363"/>
            <a:ext cx="58738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62" name="Line 123"/>
          <p:cNvSpPr>
            <a:spLocks noChangeShapeType="1"/>
          </p:cNvSpPr>
          <p:nvPr/>
        </p:nvSpPr>
        <p:spPr bwMode="auto">
          <a:xfrm flipH="1">
            <a:off x="3398838" y="3532188"/>
            <a:ext cx="65088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63" name="Line 124"/>
          <p:cNvSpPr>
            <a:spLocks noChangeShapeType="1"/>
          </p:cNvSpPr>
          <p:nvPr/>
        </p:nvSpPr>
        <p:spPr bwMode="auto">
          <a:xfrm flipH="1">
            <a:off x="3309938" y="3657600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64" name="Line 125"/>
          <p:cNvSpPr>
            <a:spLocks noChangeShapeType="1"/>
          </p:cNvSpPr>
          <p:nvPr/>
        </p:nvSpPr>
        <p:spPr bwMode="auto">
          <a:xfrm flipH="1">
            <a:off x="3214688" y="3789363"/>
            <a:ext cx="58738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65" name="Line 126"/>
          <p:cNvSpPr>
            <a:spLocks noChangeShapeType="1"/>
          </p:cNvSpPr>
          <p:nvPr/>
        </p:nvSpPr>
        <p:spPr bwMode="auto">
          <a:xfrm flipH="1">
            <a:off x="3119438" y="3914775"/>
            <a:ext cx="66675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66" name="Line 127"/>
          <p:cNvSpPr>
            <a:spLocks noChangeShapeType="1"/>
          </p:cNvSpPr>
          <p:nvPr/>
        </p:nvSpPr>
        <p:spPr bwMode="auto">
          <a:xfrm flipH="1">
            <a:off x="3032126" y="4046538"/>
            <a:ext cx="58738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67" name="Line 128"/>
          <p:cNvSpPr>
            <a:spLocks noChangeShapeType="1"/>
          </p:cNvSpPr>
          <p:nvPr/>
        </p:nvSpPr>
        <p:spPr bwMode="auto">
          <a:xfrm flipH="1">
            <a:off x="2936876" y="4170363"/>
            <a:ext cx="65088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68" name="Line 129"/>
          <p:cNvSpPr>
            <a:spLocks noChangeShapeType="1"/>
          </p:cNvSpPr>
          <p:nvPr/>
        </p:nvSpPr>
        <p:spPr bwMode="auto">
          <a:xfrm flipH="1">
            <a:off x="2840038" y="4295775"/>
            <a:ext cx="66675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69" name="Line 130"/>
          <p:cNvSpPr>
            <a:spLocks noChangeShapeType="1"/>
          </p:cNvSpPr>
          <p:nvPr/>
        </p:nvSpPr>
        <p:spPr bwMode="auto">
          <a:xfrm flipH="1">
            <a:off x="2752726" y="4427538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70" name="Line 131"/>
          <p:cNvSpPr>
            <a:spLocks noChangeShapeType="1"/>
          </p:cNvSpPr>
          <p:nvPr/>
        </p:nvSpPr>
        <p:spPr bwMode="auto">
          <a:xfrm flipH="1">
            <a:off x="2657476" y="4551363"/>
            <a:ext cx="65088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71" name="Line 132"/>
          <p:cNvSpPr>
            <a:spLocks noChangeShapeType="1"/>
          </p:cNvSpPr>
          <p:nvPr/>
        </p:nvSpPr>
        <p:spPr bwMode="auto">
          <a:xfrm flipH="1">
            <a:off x="2568576" y="4684713"/>
            <a:ext cx="58738" cy="79375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72" name="Line 133"/>
          <p:cNvSpPr>
            <a:spLocks noChangeShapeType="1"/>
          </p:cNvSpPr>
          <p:nvPr/>
        </p:nvSpPr>
        <p:spPr bwMode="auto">
          <a:xfrm flipH="1">
            <a:off x="2473326" y="4808538"/>
            <a:ext cx="58738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73" name="Line 134"/>
          <p:cNvSpPr>
            <a:spLocks noChangeShapeType="1"/>
          </p:cNvSpPr>
          <p:nvPr/>
        </p:nvSpPr>
        <p:spPr bwMode="auto">
          <a:xfrm flipH="1">
            <a:off x="2422526" y="4940300"/>
            <a:ext cx="22225" cy="301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74" name="Line 135"/>
          <p:cNvSpPr>
            <a:spLocks noChangeShapeType="1"/>
          </p:cNvSpPr>
          <p:nvPr/>
        </p:nvSpPr>
        <p:spPr bwMode="auto">
          <a:xfrm>
            <a:off x="4851401" y="1619250"/>
            <a:ext cx="66675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75" name="Line 136"/>
          <p:cNvSpPr>
            <a:spLocks noChangeShapeType="1"/>
          </p:cNvSpPr>
          <p:nvPr/>
        </p:nvSpPr>
        <p:spPr bwMode="auto">
          <a:xfrm>
            <a:off x="4946651" y="1743075"/>
            <a:ext cx="66675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76" name="Line 137"/>
          <p:cNvSpPr>
            <a:spLocks noChangeShapeType="1"/>
          </p:cNvSpPr>
          <p:nvPr/>
        </p:nvSpPr>
        <p:spPr bwMode="auto">
          <a:xfrm>
            <a:off x="5041901" y="1874838"/>
            <a:ext cx="58738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77" name="Line 138"/>
          <p:cNvSpPr>
            <a:spLocks noChangeShapeType="1"/>
          </p:cNvSpPr>
          <p:nvPr/>
        </p:nvSpPr>
        <p:spPr bwMode="auto">
          <a:xfrm>
            <a:off x="5130801" y="2000250"/>
            <a:ext cx="6508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78" name="Line 139"/>
          <p:cNvSpPr>
            <a:spLocks noChangeShapeType="1"/>
          </p:cNvSpPr>
          <p:nvPr/>
        </p:nvSpPr>
        <p:spPr bwMode="auto">
          <a:xfrm>
            <a:off x="5226051" y="2132013"/>
            <a:ext cx="58738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79" name="Line 140"/>
          <p:cNvSpPr>
            <a:spLocks noChangeShapeType="1"/>
          </p:cNvSpPr>
          <p:nvPr/>
        </p:nvSpPr>
        <p:spPr bwMode="auto">
          <a:xfrm>
            <a:off x="5321301" y="2257425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80" name="Line 141"/>
          <p:cNvSpPr>
            <a:spLocks noChangeShapeType="1"/>
          </p:cNvSpPr>
          <p:nvPr/>
        </p:nvSpPr>
        <p:spPr bwMode="auto">
          <a:xfrm>
            <a:off x="5408613" y="2381250"/>
            <a:ext cx="66675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81" name="Line 142"/>
          <p:cNvSpPr>
            <a:spLocks noChangeShapeType="1"/>
          </p:cNvSpPr>
          <p:nvPr/>
        </p:nvSpPr>
        <p:spPr bwMode="auto">
          <a:xfrm>
            <a:off x="5503863" y="2513013"/>
            <a:ext cx="58738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82" name="Line 143"/>
          <p:cNvSpPr>
            <a:spLocks noChangeShapeType="1"/>
          </p:cNvSpPr>
          <p:nvPr/>
        </p:nvSpPr>
        <p:spPr bwMode="auto">
          <a:xfrm>
            <a:off x="5599113" y="2638425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83" name="Line 144"/>
          <p:cNvSpPr>
            <a:spLocks noChangeShapeType="1"/>
          </p:cNvSpPr>
          <p:nvPr/>
        </p:nvSpPr>
        <p:spPr bwMode="auto">
          <a:xfrm>
            <a:off x="5688013" y="2770188"/>
            <a:ext cx="65088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84" name="Line 145"/>
          <p:cNvSpPr>
            <a:spLocks noChangeShapeType="1"/>
          </p:cNvSpPr>
          <p:nvPr/>
        </p:nvSpPr>
        <p:spPr bwMode="auto">
          <a:xfrm>
            <a:off x="5783263" y="2895600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85" name="Line 146"/>
          <p:cNvSpPr>
            <a:spLocks noChangeShapeType="1"/>
          </p:cNvSpPr>
          <p:nvPr/>
        </p:nvSpPr>
        <p:spPr bwMode="auto">
          <a:xfrm>
            <a:off x="5878513" y="3019425"/>
            <a:ext cx="58738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86" name="Line 147"/>
          <p:cNvSpPr>
            <a:spLocks noChangeShapeType="1"/>
          </p:cNvSpPr>
          <p:nvPr/>
        </p:nvSpPr>
        <p:spPr bwMode="auto">
          <a:xfrm>
            <a:off x="5967413" y="3151188"/>
            <a:ext cx="65088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87" name="Line 148"/>
          <p:cNvSpPr>
            <a:spLocks noChangeShapeType="1"/>
          </p:cNvSpPr>
          <p:nvPr/>
        </p:nvSpPr>
        <p:spPr bwMode="auto">
          <a:xfrm>
            <a:off x="6062663" y="3276600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88" name="Line 149"/>
          <p:cNvSpPr>
            <a:spLocks noChangeShapeType="1"/>
          </p:cNvSpPr>
          <p:nvPr/>
        </p:nvSpPr>
        <p:spPr bwMode="auto">
          <a:xfrm>
            <a:off x="6149976" y="3408363"/>
            <a:ext cx="66675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89" name="Line 150"/>
          <p:cNvSpPr>
            <a:spLocks noChangeShapeType="1"/>
          </p:cNvSpPr>
          <p:nvPr/>
        </p:nvSpPr>
        <p:spPr bwMode="auto">
          <a:xfrm>
            <a:off x="6245226" y="3532188"/>
            <a:ext cx="66675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90" name="Line 151"/>
          <p:cNvSpPr>
            <a:spLocks noChangeShapeType="1"/>
          </p:cNvSpPr>
          <p:nvPr/>
        </p:nvSpPr>
        <p:spPr bwMode="auto">
          <a:xfrm>
            <a:off x="6340476" y="3657600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91" name="Line 152"/>
          <p:cNvSpPr>
            <a:spLocks noChangeShapeType="1"/>
          </p:cNvSpPr>
          <p:nvPr/>
        </p:nvSpPr>
        <p:spPr bwMode="auto">
          <a:xfrm>
            <a:off x="6429376" y="3789363"/>
            <a:ext cx="65088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92" name="Line 153"/>
          <p:cNvSpPr>
            <a:spLocks noChangeShapeType="1"/>
          </p:cNvSpPr>
          <p:nvPr/>
        </p:nvSpPr>
        <p:spPr bwMode="auto">
          <a:xfrm>
            <a:off x="6524626" y="3914775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93" name="Line 154"/>
          <p:cNvSpPr>
            <a:spLocks noChangeShapeType="1"/>
          </p:cNvSpPr>
          <p:nvPr/>
        </p:nvSpPr>
        <p:spPr bwMode="auto">
          <a:xfrm>
            <a:off x="6619876" y="4046538"/>
            <a:ext cx="58738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94" name="Line 155"/>
          <p:cNvSpPr>
            <a:spLocks noChangeShapeType="1"/>
          </p:cNvSpPr>
          <p:nvPr/>
        </p:nvSpPr>
        <p:spPr bwMode="auto">
          <a:xfrm>
            <a:off x="6707188" y="4170363"/>
            <a:ext cx="66675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95" name="Line 156"/>
          <p:cNvSpPr>
            <a:spLocks noChangeShapeType="1"/>
          </p:cNvSpPr>
          <p:nvPr/>
        </p:nvSpPr>
        <p:spPr bwMode="auto">
          <a:xfrm>
            <a:off x="6802438" y="4295775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96" name="Line 157"/>
          <p:cNvSpPr>
            <a:spLocks noChangeShapeType="1"/>
          </p:cNvSpPr>
          <p:nvPr/>
        </p:nvSpPr>
        <p:spPr bwMode="auto">
          <a:xfrm>
            <a:off x="6899276" y="4427538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97" name="Line 158"/>
          <p:cNvSpPr>
            <a:spLocks noChangeShapeType="1"/>
          </p:cNvSpPr>
          <p:nvPr/>
        </p:nvSpPr>
        <p:spPr bwMode="auto">
          <a:xfrm>
            <a:off x="6986588" y="4551363"/>
            <a:ext cx="66675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98" name="Line 159"/>
          <p:cNvSpPr>
            <a:spLocks noChangeShapeType="1"/>
          </p:cNvSpPr>
          <p:nvPr/>
        </p:nvSpPr>
        <p:spPr bwMode="auto">
          <a:xfrm>
            <a:off x="7081838" y="4684713"/>
            <a:ext cx="58738" cy="79375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99" name="Line 160"/>
          <p:cNvSpPr>
            <a:spLocks noChangeShapeType="1"/>
          </p:cNvSpPr>
          <p:nvPr/>
        </p:nvSpPr>
        <p:spPr bwMode="auto">
          <a:xfrm>
            <a:off x="7170738" y="4808538"/>
            <a:ext cx="65088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200" name="Line 161"/>
          <p:cNvSpPr>
            <a:spLocks noChangeShapeType="1"/>
          </p:cNvSpPr>
          <p:nvPr/>
        </p:nvSpPr>
        <p:spPr bwMode="auto">
          <a:xfrm>
            <a:off x="7265988" y="4940300"/>
            <a:ext cx="22225" cy="301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201" name="Line 162"/>
          <p:cNvSpPr>
            <a:spLocks noChangeShapeType="1"/>
          </p:cNvSpPr>
          <p:nvPr/>
        </p:nvSpPr>
        <p:spPr bwMode="auto">
          <a:xfrm>
            <a:off x="4851401" y="1619250"/>
            <a:ext cx="0" cy="33512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202" name="Line 163"/>
          <p:cNvSpPr>
            <a:spLocks noChangeShapeType="1"/>
          </p:cNvSpPr>
          <p:nvPr/>
        </p:nvSpPr>
        <p:spPr bwMode="auto">
          <a:xfrm flipV="1">
            <a:off x="1901826" y="1501775"/>
            <a:ext cx="0" cy="4098925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203" name="Line 164"/>
          <p:cNvSpPr>
            <a:spLocks noChangeShapeType="1"/>
          </p:cNvSpPr>
          <p:nvPr/>
        </p:nvSpPr>
        <p:spPr bwMode="auto">
          <a:xfrm flipH="1">
            <a:off x="1828801" y="1619250"/>
            <a:ext cx="73025" cy="0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204" name="Rectangle 165"/>
          <p:cNvSpPr>
            <a:spLocks noChangeArrowheads="1"/>
          </p:cNvSpPr>
          <p:nvPr/>
        </p:nvSpPr>
        <p:spPr bwMode="auto">
          <a:xfrm rot="16200000">
            <a:off x="1616076" y="1447800"/>
            <a:ext cx="184150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0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05" name="Line 166"/>
          <p:cNvSpPr>
            <a:spLocks noChangeShapeType="1"/>
          </p:cNvSpPr>
          <p:nvPr/>
        </p:nvSpPr>
        <p:spPr bwMode="auto">
          <a:xfrm flipH="1">
            <a:off x="1828801" y="2587625"/>
            <a:ext cx="73025" cy="0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206" name="Rectangle 167"/>
          <p:cNvSpPr>
            <a:spLocks noChangeArrowheads="1"/>
          </p:cNvSpPr>
          <p:nvPr/>
        </p:nvSpPr>
        <p:spPr bwMode="auto">
          <a:xfrm rot="16200000">
            <a:off x="1585913" y="2408238"/>
            <a:ext cx="242888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.5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07" name="Line 168"/>
          <p:cNvSpPr>
            <a:spLocks noChangeShapeType="1"/>
          </p:cNvSpPr>
          <p:nvPr/>
        </p:nvSpPr>
        <p:spPr bwMode="auto">
          <a:xfrm flipH="1">
            <a:off x="1828801" y="3548063"/>
            <a:ext cx="73025" cy="0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208" name="Rectangle 169"/>
          <p:cNvSpPr>
            <a:spLocks noChangeArrowheads="1"/>
          </p:cNvSpPr>
          <p:nvPr/>
        </p:nvSpPr>
        <p:spPr bwMode="auto">
          <a:xfrm rot="16200000">
            <a:off x="1614488" y="3378200"/>
            <a:ext cx="184150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1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09" name="Line 170"/>
          <p:cNvSpPr>
            <a:spLocks noChangeShapeType="1"/>
          </p:cNvSpPr>
          <p:nvPr/>
        </p:nvSpPr>
        <p:spPr bwMode="auto">
          <a:xfrm flipH="1">
            <a:off x="1828801" y="4514850"/>
            <a:ext cx="73025" cy="0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210" name="Rectangle 171"/>
          <p:cNvSpPr>
            <a:spLocks noChangeArrowheads="1"/>
          </p:cNvSpPr>
          <p:nvPr/>
        </p:nvSpPr>
        <p:spPr bwMode="auto">
          <a:xfrm rot="16200000">
            <a:off x="1533526" y="4338638"/>
            <a:ext cx="346075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1.5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11" name="Line 172"/>
          <p:cNvSpPr>
            <a:spLocks noChangeShapeType="1"/>
          </p:cNvSpPr>
          <p:nvPr/>
        </p:nvSpPr>
        <p:spPr bwMode="auto">
          <a:xfrm flipH="1">
            <a:off x="1828801" y="5483225"/>
            <a:ext cx="73025" cy="0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212" name="Rectangle 173"/>
          <p:cNvSpPr>
            <a:spLocks noChangeArrowheads="1"/>
          </p:cNvSpPr>
          <p:nvPr/>
        </p:nvSpPr>
        <p:spPr bwMode="auto">
          <a:xfrm rot="16200000">
            <a:off x="1614488" y="5313363"/>
            <a:ext cx="184150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2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13" name="Rectangle 174"/>
          <p:cNvSpPr>
            <a:spLocks noChangeArrowheads="1"/>
          </p:cNvSpPr>
          <p:nvPr/>
        </p:nvSpPr>
        <p:spPr bwMode="auto">
          <a:xfrm rot="16200000">
            <a:off x="1031876" y="3359150"/>
            <a:ext cx="954088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se(logOR)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14" name="Line 175"/>
          <p:cNvSpPr>
            <a:spLocks noChangeShapeType="1"/>
          </p:cNvSpPr>
          <p:nvPr/>
        </p:nvSpPr>
        <p:spPr bwMode="auto">
          <a:xfrm>
            <a:off x="1901826" y="5600700"/>
            <a:ext cx="5965825" cy="0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215" name="Line 176"/>
          <p:cNvSpPr>
            <a:spLocks noChangeShapeType="1"/>
          </p:cNvSpPr>
          <p:nvPr/>
        </p:nvSpPr>
        <p:spPr bwMode="auto">
          <a:xfrm>
            <a:off x="2019301" y="5600700"/>
            <a:ext cx="0" cy="73025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216" name="Rectangle 177"/>
          <p:cNvSpPr>
            <a:spLocks noChangeArrowheads="1"/>
          </p:cNvSpPr>
          <p:nvPr/>
        </p:nvSpPr>
        <p:spPr bwMode="auto">
          <a:xfrm>
            <a:off x="1938338" y="5710238"/>
            <a:ext cx="250825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-4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17" name="Line 178"/>
          <p:cNvSpPr>
            <a:spLocks noChangeShapeType="1"/>
          </p:cNvSpPr>
          <p:nvPr/>
        </p:nvSpPr>
        <p:spPr bwMode="auto">
          <a:xfrm>
            <a:off x="3449638" y="5600700"/>
            <a:ext cx="0" cy="73025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218" name="Rectangle 179"/>
          <p:cNvSpPr>
            <a:spLocks noChangeArrowheads="1"/>
          </p:cNvSpPr>
          <p:nvPr/>
        </p:nvSpPr>
        <p:spPr bwMode="auto">
          <a:xfrm>
            <a:off x="3368676" y="5710238"/>
            <a:ext cx="250825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-2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19" name="Line 180"/>
          <p:cNvSpPr>
            <a:spLocks noChangeShapeType="1"/>
          </p:cNvSpPr>
          <p:nvPr/>
        </p:nvSpPr>
        <p:spPr bwMode="auto">
          <a:xfrm>
            <a:off x="4887913" y="5600700"/>
            <a:ext cx="0" cy="73025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220" name="Rectangle 181"/>
          <p:cNvSpPr>
            <a:spLocks noChangeArrowheads="1"/>
          </p:cNvSpPr>
          <p:nvPr/>
        </p:nvSpPr>
        <p:spPr bwMode="auto">
          <a:xfrm>
            <a:off x="4837113" y="5710238"/>
            <a:ext cx="184150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0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21" name="Line 182"/>
          <p:cNvSpPr>
            <a:spLocks noChangeShapeType="1"/>
          </p:cNvSpPr>
          <p:nvPr/>
        </p:nvSpPr>
        <p:spPr bwMode="auto">
          <a:xfrm>
            <a:off x="6318251" y="5600700"/>
            <a:ext cx="0" cy="73025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222" name="Rectangle 183"/>
          <p:cNvSpPr>
            <a:spLocks noChangeArrowheads="1"/>
          </p:cNvSpPr>
          <p:nvPr/>
        </p:nvSpPr>
        <p:spPr bwMode="auto">
          <a:xfrm>
            <a:off x="6267451" y="5710238"/>
            <a:ext cx="184150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2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23" name="Line 184"/>
          <p:cNvSpPr>
            <a:spLocks noChangeShapeType="1"/>
          </p:cNvSpPr>
          <p:nvPr/>
        </p:nvSpPr>
        <p:spPr bwMode="auto">
          <a:xfrm>
            <a:off x="7750176" y="5600700"/>
            <a:ext cx="0" cy="73025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224" name="Rectangle 185"/>
          <p:cNvSpPr>
            <a:spLocks noChangeArrowheads="1"/>
          </p:cNvSpPr>
          <p:nvPr/>
        </p:nvSpPr>
        <p:spPr bwMode="auto">
          <a:xfrm>
            <a:off x="7697788" y="5710238"/>
            <a:ext cx="184150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4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25" name="Rectangle 186"/>
          <p:cNvSpPr>
            <a:spLocks noChangeArrowheads="1"/>
          </p:cNvSpPr>
          <p:nvPr/>
        </p:nvSpPr>
        <p:spPr bwMode="auto">
          <a:xfrm>
            <a:off x="4630738" y="5889625"/>
            <a:ext cx="623888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logOR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26" name="Rectangle 187"/>
          <p:cNvSpPr>
            <a:spLocks noChangeArrowheads="1"/>
          </p:cNvSpPr>
          <p:nvPr/>
        </p:nvSpPr>
        <p:spPr bwMode="auto">
          <a:xfrm>
            <a:off x="2840038" y="1254125"/>
            <a:ext cx="4300538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Funnel plot with pseudo 95% confidence limits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7" name="Rectangle 186"/>
          <p:cNvSpPr/>
          <p:nvPr/>
        </p:nvSpPr>
        <p:spPr>
          <a:xfrm>
            <a:off x="179512" y="44624"/>
            <a:ext cx="88569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defRPr/>
            </a:pPr>
            <a:r>
              <a:rPr lang="en-US" sz="1200" b="1" dirty="0"/>
              <a:t>Figure </a:t>
            </a:r>
            <a:r>
              <a:rPr lang="en-US" sz="1200" b="1" dirty="0" smtClean="0"/>
              <a:t>2: </a:t>
            </a:r>
            <a:r>
              <a:rPr lang="en-US" sz="1200" dirty="0"/>
              <a:t>Funnel plot including all the comparisons of the form active treatment vs. </a:t>
            </a:r>
            <a:r>
              <a:rPr lang="en-US" sz="1200" dirty="0" smtClean="0"/>
              <a:t>placebo for the outcome any cause dropouts. </a:t>
            </a:r>
            <a:endParaRPr lang="el-GR" sz="1200" dirty="0"/>
          </a:p>
        </p:txBody>
      </p:sp>
      <p:grpSp>
        <p:nvGrpSpPr>
          <p:cNvPr id="188" name="Group 187"/>
          <p:cNvGrpSpPr/>
          <p:nvPr/>
        </p:nvGrpSpPr>
        <p:grpSpPr>
          <a:xfrm>
            <a:off x="935595" y="6237312"/>
            <a:ext cx="7956885" cy="360040"/>
            <a:chOff x="1403999" y="6237312"/>
            <a:chExt cx="7308461" cy="360040"/>
          </a:xfrm>
        </p:grpSpPr>
        <p:cxnSp>
          <p:nvCxnSpPr>
            <p:cNvPr id="189" name="Straight Arrow Connector 188"/>
            <p:cNvCxnSpPr/>
            <p:nvPr/>
          </p:nvCxnSpPr>
          <p:spPr>
            <a:xfrm flipH="1">
              <a:off x="1907704" y="6237312"/>
              <a:ext cx="273732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0" name="Straight Arrow Connector 189"/>
            <p:cNvCxnSpPr/>
            <p:nvPr/>
          </p:nvCxnSpPr>
          <p:spPr>
            <a:xfrm>
              <a:off x="5265738" y="6237312"/>
              <a:ext cx="269063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1" name="Rectangle 190"/>
            <p:cNvSpPr/>
            <p:nvPr/>
          </p:nvSpPr>
          <p:spPr>
            <a:xfrm>
              <a:off x="1403999" y="6320353"/>
              <a:ext cx="379266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/>
                <a:t>Active treatment </a:t>
              </a:r>
              <a:r>
                <a:rPr lang="en-US" sz="1200" dirty="0" smtClean="0"/>
                <a:t>less dropouts than </a:t>
              </a:r>
              <a:r>
                <a:rPr lang="en-US" sz="1200" dirty="0"/>
                <a:t>the comparison average</a:t>
              </a:r>
              <a:endParaRPr lang="el-GR" sz="1200" dirty="0"/>
            </a:p>
          </p:txBody>
        </p:sp>
        <p:sp>
          <p:nvSpPr>
            <p:cNvPr id="192" name="Rectangle 191"/>
            <p:cNvSpPr/>
            <p:nvPr/>
          </p:nvSpPr>
          <p:spPr>
            <a:xfrm>
              <a:off x="5220072" y="6320353"/>
              <a:ext cx="349238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/>
                <a:t>Placebo less dropouts than </a:t>
              </a:r>
              <a:r>
                <a:rPr lang="en-US" sz="1200" dirty="0"/>
                <a:t>the comparison average</a:t>
              </a:r>
              <a:endParaRPr lang="el-GR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254193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1973263" y="1574800"/>
            <a:ext cx="5967413" cy="4090988"/>
          </a:xfrm>
          <a:prstGeom prst="rect">
            <a:avLst/>
          </a:prstGeom>
          <a:solidFill>
            <a:srgbClr val="FFFFFF"/>
          </a:solidFill>
          <a:ln w="5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>
            <a:off x="1973263" y="1692275"/>
            <a:ext cx="5967413" cy="0"/>
          </a:xfrm>
          <a:prstGeom prst="line">
            <a:avLst/>
          </a:prstGeom>
          <a:noFill/>
          <a:ln w="10">
            <a:solidFill>
              <a:srgbClr val="E8E8E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>
            <a:off x="1973263" y="2981325"/>
            <a:ext cx="5967413" cy="0"/>
          </a:xfrm>
          <a:prstGeom prst="line">
            <a:avLst/>
          </a:prstGeom>
          <a:noFill/>
          <a:ln w="10">
            <a:solidFill>
              <a:srgbClr val="E8E8E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9" name="Line 11"/>
          <p:cNvSpPr>
            <a:spLocks noChangeShapeType="1"/>
          </p:cNvSpPr>
          <p:nvPr/>
        </p:nvSpPr>
        <p:spPr bwMode="auto">
          <a:xfrm>
            <a:off x="1973263" y="4265613"/>
            <a:ext cx="5967413" cy="0"/>
          </a:xfrm>
          <a:prstGeom prst="line">
            <a:avLst/>
          </a:prstGeom>
          <a:noFill/>
          <a:ln w="10">
            <a:solidFill>
              <a:srgbClr val="E8E8E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" name="Line 12"/>
          <p:cNvSpPr>
            <a:spLocks noChangeShapeType="1"/>
          </p:cNvSpPr>
          <p:nvPr/>
        </p:nvSpPr>
        <p:spPr bwMode="auto">
          <a:xfrm>
            <a:off x="1973263" y="5554663"/>
            <a:ext cx="5967413" cy="0"/>
          </a:xfrm>
          <a:prstGeom prst="line">
            <a:avLst/>
          </a:prstGeom>
          <a:noFill/>
          <a:ln w="10">
            <a:solidFill>
              <a:srgbClr val="E8E8E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" name="Oval 13"/>
          <p:cNvSpPr>
            <a:spLocks noChangeArrowheads="1"/>
          </p:cNvSpPr>
          <p:nvPr/>
        </p:nvSpPr>
        <p:spPr bwMode="auto">
          <a:xfrm>
            <a:off x="3190875" y="5254625"/>
            <a:ext cx="74613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3302000" y="5210175"/>
            <a:ext cx="11239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Hertzberg 2000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Oval 15"/>
          <p:cNvSpPr>
            <a:spLocks noChangeArrowheads="1"/>
          </p:cNvSpPr>
          <p:nvPr/>
        </p:nvSpPr>
        <p:spPr bwMode="auto">
          <a:xfrm>
            <a:off x="3851275" y="2468563"/>
            <a:ext cx="74613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5" name="Oval 17"/>
          <p:cNvSpPr>
            <a:spLocks noChangeArrowheads="1"/>
          </p:cNvSpPr>
          <p:nvPr/>
        </p:nvSpPr>
        <p:spPr bwMode="auto">
          <a:xfrm>
            <a:off x="4013200" y="2336800"/>
            <a:ext cx="73025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7" name="Oval 19"/>
          <p:cNvSpPr>
            <a:spLocks noChangeArrowheads="1"/>
          </p:cNvSpPr>
          <p:nvPr/>
        </p:nvSpPr>
        <p:spPr bwMode="auto">
          <a:xfrm>
            <a:off x="4049713" y="4535488"/>
            <a:ext cx="74613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4160838" y="4492625"/>
            <a:ext cx="1152525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Butterfield 2001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Oval 21"/>
          <p:cNvSpPr>
            <a:spLocks noChangeArrowheads="1"/>
          </p:cNvSpPr>
          <p:nvPr/>
        </p:nvSpPr>
        <p:spPr bwMode="auto">
          <a:xfrm>
            <a:off x="4049713" y="3414713"/>
            <a:ext cx="74613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0" name="Rectangle 22"/>
          <p:cNvSpPr>
            <a:spLocks noChangeArrowheads="1"/>
          </p:cNvSpPr>
          <p:nvPr/>
        </p:nvSpPr>
        <p:spPr bwMode="auto">
          <a:xfrm>
            <a:off x="3671377" y="3218796"/>
            <a:ext cx="836613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Davis 2004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Oval 23"/>
          <p:cNvSpPr>
            <a:spLocks noChangeArrowheads="1"/>
          </p:cNvSpPr>
          <p:nvPr/>
        </p:nvSpPr>
        <p:spPr bwMode="auto">
          <a:xfrm>
            <a:off x="4116388" y="2717800"/>
            <a:ext cx="73025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3" name="Oval 25"/>
          <p:cNvSpPr>
            <a:spLocks noChangeArrowheads="1"/>
          </p:cNvSpPr>
          <p:nvPr/>
        </p:nvSpPr>
        <p:spPr bwMode="auto">
          <a:xfrm>
            <a:off x="4130675" y="2292350"/>
            <a:ext cx="73025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5" name="Oval 27"/>
          <p:cNvSpPr>
            <a:spLocks noChangeArrowheads="1"/>
          </p:cNvSpPr>
          <p:nvPr/>
        </p:nvSpPr>
        <p:spPr bwMode="auto">
          <a:xfrm>
            <a:off x="4446588" y="2308225"/>
            <a:ext cx="73025" cy="65088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7" name="Oval 29"/>
          <p:cNvSpPr>
            <a:spLocks noChangeArrowheads="1"/>
          </p:cNvSpPr>
          <p:nvPr/>
        </p:nvSpPr>
        <p:spPr bwMode="auto">
          <a:xfrm>
            <a:off x="4519613" y="2308225"/>
            <a:ext cx="73025" cy="65088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9" name="Oval 31"/>
          <p:cNvSpPr>
            <a:spLocks noChangeArrowheads="1"/>
          </p:cNvSpPr>
          <p:nvPr/>
        </p:nvSpPr>
        <p:spPr bwMode="auto">
          <a:xfrm>
            <a:off x="4645025" y="2344738"/>
            <a:ext cx="73025" cy="65088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" name="Oval 33"/>
          <p:cNvSpPr>
            <a:spLocks noChangeArrowheads="1"/>
          </p:cNvSpPr>
          <p:nvPr/>
        </p:nvSpPr>
        <p:spPr bwMode="auto">
          <a:xfrm>
            <a:off x="4645025" y="3663950"/>
            <a:ext cx="73025" cy="65088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096" name="Rectangle 34"/>
          <p:cNvSpPr>
            <a:spLocks noChangeArrowheads="1"/>
          </p:cNvSpPr>
          <p:nvPr/>
        </p:nvSpPr>
        <p:spPr bwMode="auto">
          <a:xfrm>
            <a:off x="3594100" y="3581350"/>
            <a:ext cx="1093788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Davidson 1990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7" name="Oval 35"/>
          <p:cNvSpPr>
            <a:spLocks noChangeArrowheads="1"/>
          </p:cNvSpPr>
          <p:nvPr/>
        </p:nvSpPr>
        <p:spPr bwMode="auto">
          <a:xfrm>
            <a:off x="4659313" y="2255838"/>
            <a:ext cx="73025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00" name="Oval 37"/>
          <p:cNvSpPr>
            <a:spLocks noChangeArrowheads="1"/>
          </p:cNvSpPr>
          <p:nvPr/>
        </p:nvSpPr>
        <p:spPr bwMode="auto">
          <a:xfrm>
            <a:off x="4843463" y="3649663"/>
            <a:ext cx="73025" cy="65088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01" name="Rectangle 38"/>
          <p:cNvSpPr>
            <a:spLocks noChangeArrowheads="1"/>
          </p:cNvSpPr>
          <p:nvPr/>
        </p:nvSpPr>
        <p:spPr bwMode="auto">
          <a:xfrm>
            <a:off x="4276725" y="3764756"/>
            <a:ext cx="852488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Zohar 2002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2" name="Oval 39"/>
          <p:cNvSpPr>
            <a:spLocks noChangeArrowheads="1"/>
          </p:cNvSpPr>
          <p:nvPr/>
        </p:nvSpPr>
        <p:spPr bwMode="auto">
          <a:xfrm>
            <a:off x="4843463" y="2132013"/>
            <a:ext cx="73025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04" name="Oval 41"/>
          <p:cNvSpPr>
            <a:spLocks noChangeArrowheads="1"/>
          </p:cNvSpPr>
          <p:nvPr/>
        </p:nvSpPr>
        <p:spPr bwMode="auto">
          <a:xfrm>
            <a:off x="4864100" y="2439988"/>
            <a:ext cx="74613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06" name="Oval 43"/>
          <p:cNvSpPr>
            <a:spLocks noChangeArrowheads="1"/>
          </p:cNvSpPr>
          <p:nvPr/>
        </p:nvSpPr>
        <p:spPr bwMode="auto">
          <a:xfrm>
            <a:off x="4902200" y="5013325"/>
            <a:ext cx="73025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07" name="Rectangle 44"/>
          <p:cNvSpPr>
            <a:spLocks noChangeArrowheads="1"/>
          </p:cNvSpPr>
          <p:nvPr/>
        </p:nvSpPr>
        <p:spPr bwMode="auto">
          <a:xfrm>
            <a:off x="5019675" y="4968875"/>
            <a:ext cx="11239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Hertzberg 1999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8" name="Oval 45"/>
          <p:cNvSpPr>
            <a:spLocks noChangeArrowheads="1"/>
          </p:cNvSpPr>
          <p:nvPr/>
        </p:nvSpPr>
        <p:spPr bwMode="auto">
          <a:xfrm>
            <a:off x="4967288" y="3509963"/>
            <a:ext cx="73025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09" name="Rectangle 46"/>
          <p:cNvSpPr>
            <a:spLocks noChangeArrowheads="1"/>
          </p:cNvSpPr>
          <p:nvPr/>
        </p:nvSpPr>
        <p:spPr bwMode="auto">
          <a:xfrm>
            <a:off x="4980711" y="3556794"/>
            <a:ext cx="925513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Tucker 2007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10" name="Oval 47"/>
          <p:cNvSpPr>
            <a:spLocks noChangeArrowheads="1"/>
          </p:cNvSpPr>
          <p:nvPr/>
        </p:nvSpPr>
        <p:spPr bwMode="auto">
          <a:xfrm>
            <a:off x="5078413" y="3465513"/>
            <a:ext cx="73025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11" name="Rectangle 48"/>
          <p:cNvSpPr>
            <a:spLocks noChangeArrowheads="1"/>
          </p:cNvSpPr>
          <p:nvPr/>
        </p:nvSpPr>
        <p:spPr bwMode="auto">
          <a:xfrm>
            <a:off x="4530725" y="3289301"/>
            <a:ext cx="992188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Mathew 2011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12" name="Oval 49"/>
          <p:cNvSpPr>
            <a:spLocks noChangeArrowheads="1"/>
          </p:cNvSpPr>
          <p:nvPr/>
        </p:nvSpPr>
        <p:spPr bwMode="auto">
          <a:xfrm>
            <a:off x="5187950" y="4879975"/>
            <a:ext cx="73025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13" name="Rectangle 50"/>
          <p:cNvSpPr>
            <a:spLocks noChangeArrowheads="1"/>
          </p:cNvSpPr>
          <p:nvPr/>
        </p:nvSpPr>
        <p:spPr bwMode="auto">
          <a:xfrm>
            <a:off x="5297488" y="4837113"/>
            <a:ext cx="808038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Stein 2002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15" name="Rectangle 52"/>
          <p:cNvSpPr>
            <a:spLocks noChangeArrowheads="1"/>
          </p:cNvSpPr>
          <p:nvPr/>
        </p:nvSpPr>
        <p:spPr bwMode="auto">
          <a:xfrm>
            <a:off x="6142508" y="4024238"/>
            <a:ext cx="1093788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Davidson 2003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16" name="Oval 53"/>
          <p:cNvSpPr>
            <a:spLocks noChangeArrowheads="1"/>
          </p:cNvSpPr>
          <p:nvPr/>
        </p:nvSpPr>
        <p:spPr bwMode="auto">
          <a:xfrm>
            <a:off x="5445125" y="3230563"/>
            <a:ext cx="73025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17" name="Rectangle 54"/>
          <p:cNvSpPr>
            <a:spLocks noChangeArrowheads="1"/>
          </p:cNvSpPr>
          <p:nvPr/>
        </p:nvSpPr>
        <p:spPr bwMode="auto">
          <a:xfrm>
            <a:off x="4783205" y="3025152"/>
            <a:ext cx="10350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Marshall 2007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18" name="Oval 55"/>
          <p:cNvSpPr>
            <a:spLocks noChangeArrowheads="1"/>
          </p:cNvSpPr>
          <p:nvPr/>
        </p:nvSpPr>
        <p:spPr bwMode="auto">
          <a:xfrm>
            <a:off x="5487988" y="3692525"/>
            <a:ext cx="74613" cy="74613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19" name="Rectangle 56"/>
          <p:cNvSpPr>
            <a:spLocks noChangeArrowheads="1"/>
          </p:cNvSpPr>
          <p:nvPr/>
        </p:nvSpPr>
        <p:spPr bwMode="auto">
          <a:xfrm>
            <a:off x="5149850" y="3795269"/>
            <a:ext cx="727075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Yeh 2011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22" name="Oval 59"/>
          <p:cNvSpPr>
            <a:spLocks noChangeArrowheads="1"/>
          </p:cNvSpPr>
          <p:nvPr/>
        </p:nvSpPr>
        <p:spPr bwMode="auto">
          <a:xfrm>
            <a:off x="5526088" y="3414713"/>
            <a:ext cx="73025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23" name="Rectangle 60"/>
          <p:cNvSpPr>
            <a:spLocks noChangeArrowheads="1"/>
          </p:cNvSpPr>
          <p:nvPr/>
        </p:nvSpPr>
        <p:spPr bwMode="auto">
          <a:xfrm>
            <a:off x="5643563" y="3370263"/>
            <a:ext cx="9334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Kosten 1991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24" name="Oval 61"/>
          <p:cNvSpPr>
            <a:spLocks noChangeArrowheads="1"/>
          </p:cNvSpPr>
          <p:nvPr/>
        </p:nvSpPr>
        <p:spPr bwMode="auto">
          <a:xfrm>
            <a:off x="5584825" y="3282950"/>
            <a:ext cx="73025" cy="65088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25" name="Rectangle 62"/>
          <p:cNvSpPr>
            <a:spLocks noChangeArrowheads="1"/>
          </p:cNvSpPr>
          <p:nvPr/>
        </p:nvSpPr>
        <p:spPr bwMode="auto">
          <a:xfrm>
            <a:off x="5942806" y="3238500"/>
            <a:ext cx="9334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Panahi 2011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26" name="Oval 63"/>
          <p:cNvSpPr>
            <a:spLocks noChangeArrowheads="1"/>
          </p:cNvSpPr>
          <p:nvPr/>
        </p:nvSpPr>
        <p:spPr bwMode="auto">
          <a:xfrm>
            <a:off x="5664200" y="3509963"/>
            <a:ext cx="74613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27" name="Rectangle 64"/>
          <p:cNvSpPr>
            <a:spLocks noChangeArrowheads="1"/>
          </p:cNvSpPr>
          <p:nvPr/>
        </p:nvSpPr>
        <p:spPr bwMode="auto">
          <a:xfrm>
            <a:off x="5818188" y="3505279"/>
            <a:ext cx="9334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Kosten 1991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28" name="Oval 65"/>
          <p:cNvSpPr>
            <a:spLocks noChangeArrowheads="1"/>
          </p:cNvSpPr>
          <p:nvPr/>
        </p:nvSpPr>
        <p:spPr bwMode="auto">
          <a:xfrm>
            <a:off x="5781675" y="3282950"/>
            <a:ext cx="74613" cy="65088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29" name="Rectangle 66"/>
          <p:cNvSpPr>
            <a:spLocks noChangeArrowheads="1"/>
          </p:cNvSpPr>
          <p:nvPr/>
        </p:nvSpPr>
        <p:spPr bwMode="auto">
          <a:xfrm>
            <a:off x="5695903" y="3125438"/>
            <a:ext cx="954088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Connor 1999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30" name="Oval 67"/>
          <p:cNvSpPr>
            <a:spLocks noChangeArrowheads="1"/>
          </p:cNvSpPr>
          <p:nvPr/>
        </p:nvSpPr>
        <p:spPr bwMode="auto">
          <a:xfrm>
            <a:off x="5818188" y="3729038"/>
            <a:ext cx="74613" cy="74613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31" name="Rectangle 68"/>
          <p:cNvSpPr>
            <a:spLocks noChangeArrowheads="1"/>
          </p:cNvSpPr>
          <p:nvPr/>
        </p:nvSpPr>
        <p:spPr bwMode="auto">
          <a:xfrm>
            <a:off x="5935663" y="3789040"/>
            <a:ext cx="858838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Carey 2012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32" name="Oval 69"/>
          <p:cNvSpPr>
            <a:spLocks noChangeArrowheads="1"/>
          </p:cNvSpPr>
          <p:nvPr/>
        </p:nvSpPr>
        <p:spPr bwMode="auto">
          <a:xfrm>
            <a:off x="5994400" y="4103688"/>
            <a:ext cx="74613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34" name="Oval 71"/>
          <p:cNvSpPr>
            <a:spLocks noChangeArrowheads="1"/>
          </p:cNvSpPr>
          <p:nvPr/>
        </p:nvSpPr>
        <p:spPr bwMode="auto">
          <a:xfrm>
            <a:off x="6340475" y="4456113"/>
            <a:ext cx="73025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35" name="Rectangle 72"/>
          <p:cNvSpPr>
            <a:spLocks noChangeArrowheads="1"/>
          </p:cNvSpPr>
          <p:nvPr/>
        </p:nvSpPr>
        <p:spPr bwMode="auto">
          <a:xfrm>
            <a:off x="6457950" y="4411663"/>
            <a:ext cx="1087438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Bartzokis 2003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36" name="Line 73"/>
          <p:cNvSpPr>
            <a:spLocks noChangeShapeType="1"/>
          </p:cNvSpPr>
          <p:nvPr/>
        </p:nvSpPr>
        <p:spPr bwMode="auto">
          <a:xfrm flipH="1">
            <a:off x="4586288" y="1692275"/>
            <a:ext cx="6508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37" name="Line 74"/>
          <p:cNvSpPr>
            <a:spLocks noChangeShapeType="1"/>
          </p:cNvSpPr>
          <p:nvPr/>
        </p:nvSpPr>
        <p:spPr bwMode="auto">
          <a:xfrm flipH="1">
            <a:off x="4497388" y="1816100"/>
            <a:ext cx="58738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38" name="Line 75"/>
          <p:cNvSpPr>
            <a:spLocks noChangeShapeType="1"/>
          </p:cNvSpPr>
          <p:nvPr/>
        </p:nvSpPr>
        <p:spPr bwMode="auto">
          <a:xfrm flipH="1">
            <a:off x="4402138" y="1947863"/>
            <a:ext cx="66675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39" name="Line 76"/>
          <p:cNvSpPr>
            <a:spLocks noChangeShapeType="1"/>
          </p:cNvSpPr>
          <p:nvPr/>
        </p:nvSpPr>
        <p:spPr bwMode="auto">
          <a:xfrm flipH="1">
            <a:off x="4314825" y="2079625"/>
            <a:ext cx="58738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40" name="Line 77"/>
          <p:cNvSpPr>
            <a:spLocks noChangeShapeType="1"/>
          </p:cNvSpPr>
          <p:nvPr/>
        </p:nvSpPr>
        <p:spPr bwMode="auto">
          <a:xfrm flipH="1">
            <a:off x="4219575" y="2205038"/>
            <a:ext cx="6508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41" name="Line 78"/>
          <p:cNvSpPr>
            <a:spLocks noChangeShapeType="1"/>
          </p:cNvSpPr>
          <p:nvPr/>
        </p:nvSpPr>
        <p:spPr bwMode="auto">
          <a:xfrm flipH="1">
            <a:off x="4130675" y="2336800"/>
            <a:ext cx="58738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42" name="Line 79"/>
          <p:cNvSpPr>
            <a:spLocks noChangeShapeType="1"/>
          </p:cNvSpPr>
          <p:nvPr/>
        </p:nvSpPr>
        <p:spPr bwMode="auto">
          <a:xfrm flipH="1">
            <a:off x="4043363" y="2462213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43" name="Line 80"/>
          <p:cNvSpPr>
            <a:spLocks noChangeShapeType="1"/>
          </p:cNvSpPr>
          <p:nvPr/>
        </p:nvSpPr>
        <p:spPr bwMode="auto">
          <a:xfrm flipH="1">
            <a:off x="3948113" y="2593975"/>
            <a:ext cx="58738" cy="79375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44" name="Line 81"/>
          <p:cNvSpPr>
            <a:spLocks noChangeShapeType="1"/>
          </p:cNvSpPr>
          <p:nvPr/>
        </p:nvSpPr>
        <p:spPr bwMode="auto">
          <a:xfrm flipH="1">
            <a:off x="3859213" y="2717800"/>
            <a:ext cx="58738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45" name="Line 82"/>
          <p:cNvSpPr>
            <a:spLocks noChangeShapeType="1"/>
          </p:cNvSpPr>
          <p:nvPr/>
        </p:nvSpPr>
        <p:spPr bwMode="auto">
          <a:xfrm flipH="1">
            <a:off x="3763963" y="2849563"/>
            <a:ext cx="66675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46" name="Line 83"/>
          <p:cNvSpPr>
            <a:spLocks noChangeShapeType="1"/>
          </p:cNvSpPr>
          <p:nvPr/>
        </p:nvSpPr>
        <p:spPr bwMode="auto">
          <a:xfrm flipH="1">
            <a:off x="3675063" y="2974975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47" name="Line 84"/>
          <p:cNvSpPr>
            <a:spLocks noChangeShapeType="1"/>
          </p:cNvSpPr>
          <p:nvPr/>
        </p:nvSpPr>
        <p:spPr bwMode="auto">
          <a:xfrm flipH="1">
            <a:off x="3579813" y="3106738"/>
            <a:ext cx="66675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48" name="Line 85"/>
          <p:cNvSpPr>
            <a:spLocks noChangeShapeType="1"/>
          </p:cNvSpPr>
          <p:nvPr/>
        </p:nvSpPr>
        <p:spPr bwMode="auto">
          <a:xfrm flipH="1">
            <a:off x="3492500" y="3230563"/>
            <a:ext cx="58738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49" name="Line 86"/>
          <p:cNvSpPr>
            <a:spLocks noChangeShapeType="1"/>
          </p:cNvSpPr>
          <p:nvPr/>
        </p:nvSpPr>
        <p:spPr bwMode="auto">
          <a:xfrm flipH="1">
            <a:off x="3397250" y="3363913"/>
            <a:ext cx="6508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50" name="Line 87"/>
          <p:cNvSpPr>
            <a:spLocks noChangeShapeType="1"/>
          </p:cNvSpPr>
          <p:nvPr/>
        </p:nvSpPr>
        <p:spPr bwMode="auto">
          <a:xfrm flipH="1">
            <a:off x="3308350" y="3487738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51" name="Line 88"/>
          <p:cNvSpPr>
            <a:spLocks noChangeShapeType="1"/>
          </p:cNvSpPr>
          <p:nvPr/>
        </p:nvSpPr>
        <p:spPr bwMode="auto">
          <a:xfrm flipH="1">
            <a:off x="3213100" y="3619500"/>
            <a:ext cx="66675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52" name="Line 89"/>
          <p:cNvSpPr>
            <a:spLocks noChangeShapeType="1"/>
          </p:cNvSpPr>
          <p:nvPr/>
        </p:nvSpPr>
        <p:spPr bwMode="auto">
          <a:xfrm flipH="1">
            <a:off x="3125788" y="3744913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53" name="Line 90"/>
          <p:cNvSpPr>
            <a:spLocks noChangeShapeType="1"/>
          </p:cNvSpPr>
          <p:nvPr/>
        </p:nvSpPr>
        <p:spPr bwMode="auto">
          <a:xfrm flipH="1">
            <a:off x="3036888" y="3876675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54" name="Line 91"/>
          <p:cNvSpPr>
            <a:spLocks noChangeShapeType="1"/>
          </p:cNvSpPr>
          <p:nvPr/>
        </p:nvSpPr>
        <p:spPr bwMode="auto">
          <a:xfrm flipH="1">
            <a:off x="2941638" y="4008438"/>
            <a:ext cx="58738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55" name="Line 92"/>
          <p:cNvSpPr>
            <a:spLocks noChangeShapeType="1"/>
          </p:cNvSpPr>
          <p:nvPr/>
        </p:nvSpPr>
        <p:spPr bwMode="auto">
          <a:xfrm flipH="1">
            <a:off x="2854325" y="4132263"/>
            <a:ext cx="58738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56" name="Line 93"/>
          <p:cNvSpPr>
            <a:spLocks noChangeShapeType="1"/>
          </p:cNvSpPr>
          <p:nvPr/>
        </p:nvSpPr>
        <p:spPr bwMode="auto">
          <a:xfrm flipH="1">
            <a:off x="2759075" y="4265613"/>
            <a:ext cx="58738" cy="79375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57" name="Line 94"/>
          <p:cNvSpPr>
            <a:spLocks noChangeShapeType="1"/>
          </p:cNvSpPr>
          <p:nvPr/>
        </p:nvSpPr>
        <p:spPr bwMode="auto">
          <a:xfrm flipH="1">
            <a:off x="2670175" y="4389438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58" name="Line 95"/>
          <p:cNvSpPr>
            <a:spLocks noChangeShapeType="1"/>
          </p:cNvSpPr>
          <p:nvPr/>
        </p:nvSpPr>
        <p:spPr bwMode="auto">
          <a:xfrm flipH="1">
            <a:off x="2574925" y="4521200"/>
            <a:ext cx="66675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59" name="Line 96"/>
          <p:cNvSpPr>
            <a:spLocks noChangeShapeType="1"/>
          </p:cNvSpPr>
          <p:nvPr/>
        </p:nvSpPr>
        <p:spPr bwMode="auto">
          <a:xfrm flipH="1">
            <a:off x="2487613" y="4646613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60" name="Line 97"/>
          <p:cNvSpPr>
            <a:spLocks noChangeShapeType="1"/>
          </p:cNvSpPr>
          <p:nvPr/>
        </p:nvSpPr>
        <p:spPr bwMode="auto">
          <a:xfrm flipH="1">
            <a:off x="2390775" y="4778375"/>
            <a:ext cx="66675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61" name="Line 98"/>
          <p:cNvSpPr>
            <a:spLocks noChangeShapeType="1"/>
          </p:cNvSpPr>
          <p:nvPr/>
        </p:nvSpPr>
        <p:spPr bwMode="auto">
          <a:xfrm flipH="1">
            <a:off x="2303463" y="4902200"/>
            <a:ext cx="58738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62" name="Line 99"/>
          <p:cNvSpPr>
            <a:spLocks noChangeShapeType="1"/>
          </p:cNvSpPr>
          <p:nvPr/>
        </p:nvSpPr>
        <p:spPr bwMode="auto">
          <a:xfrm flipH="1">
            <a:off x="2208213" y="5033963"/>
            <a:ext cx="65088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63" name="Line 100"/>
          <p:cNvSpPr>
            <a:spLocks noChangeShapeType="1"/>
          </p:cNvSpPr>
          <p:nvPr/>
        </p:nvSpPr>
        <p:spPr bwMode="auto">
          <a:xfrm flipH="1">
            <a:off x="2119313" y="5159375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64" name="Line 101"/>
          <p:cNvSpPr>
            <a:spLocks noChangeShapeType="1"/>
          </p:cNvSpPr>
          <p:nvPr/>
        </p:nvSpPr>
        <p:spPr bwMode="auto">
          <a:xfrm>
            <a:off x="4651375" y="1692275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65" name="Line 102"/>
          <p:cNvSpPr>
            <a:spLocks noChangeShapeType="1"/>
          </p:cNvSpPr>
          <p:nvPr/>
        </p:nvSpPr>
        <p:spPr bwMode="auto">
          <a:xfrm>
            <a:off x="4740275" y="1816100"/>
            <a:ext cx="58738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66" name="Line 103"/>
          <p:cNvSpPr>
            <a:spLocks noChangeShapeType="1"/>
          </p:cNvSpPr>
          <p:nvPr/>
        </p:nvSpPr>
        <p:spPr bwMode="auto">
          <a:xfrm>
            <a:off x="4835525" y="1947863"/>
            <a:ext cx="58738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67" name="Line 104"/>
          <p:cNvSpPr>
            <a:spLocks noChangeShapeType="1"/>
          </p:cNvSpPr>
          <p:nvPr/>
        </p:nvSpPr>
        <p:spPr bwMode="auto">
          <a:xfrm>
            <a:off x="4922838" y="2079625"/>
            <a:ext cx="58738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68" name="Line 105"/>
          <p:cNvSpPr>
            <a:spLocks noChangeShapeType="1"/>
          </p:cNvSpPr>
          <p:nvPr/>
        </p:nvSpPr>
        <p:spPr bwMode="auto">
          <a:xfrm>
            <a:off x="5011738" y="2205038"/>
            <a:ext cx="66675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69" name="Line 106"/>
          <p:cNvSpPr>
            <a:spLocks noChangeShapeType="1"/>
          </p:cNvSpPr>
          <p:nvPr/>
        </p:nvSpPr>
        <p:spPr bwMode="auto">
          <a:xfrm>
            <a:off x="5106988" y="2336800"/>
            <a:ext cx="58738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70" name="Line 107"/>
          <p:cNvSpPr>
            <a:spLocks noChangeShapeType="1"/>
          </p:cNvSpPr>
          <p:nvPr/>
        </p:nvSpPr>
        <p:spPr bwMode="auto">
          <a:xfrm>
            <a:off x="5195888" y="2462213"/>
            <a:ext cx="6508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71" name="Line 108"/>
          <p:cNvSpPr>
            <a:spLocks noChangeShapeType="1"/>
          </p:cNvSpPr>
          <p:nvPr/>
        </p:nvSpPr>
        <p:spPr bwMode="auto">
          <a:xfrm>
            <a:off x="5291138" y="2593975"/>
            <a:ext cx="58738" cy="79375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72" name="Line 109"/>
          <p:cNvSpPr>
            <a:spLocks noChangeShapeType="1"/>
          </p:cNvSpPr>
          <p:nvPr/>
        </p:nvSpPr>
        <p:spPr bwMode="auto">
          <a:xfrm>
            <a:off x="5378450" y="2717800"/>
            <a:ext cx="66675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73" name="Line 110"/>
          <p:cNvSpPr>
            <a:spLocks noChangeShapeType="1"/>
          </p:cNvSpPr>
          <p:nvPr/>
        </p:nvSpPr>
        <p:spPr bwMode="auto">
          <a:xfrm>
            <a:off x="5473700" y="2849563"/>
            <a:ext cx="58738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74" name="Line 111"/>
          <p:cNvSpPr>
            <a:spLocks noChangeShapeType="1"/>
          </p:cNvSpPr>
          <p:nvPr/>
        </p:nvSpPr>
        <p:spPr bwMode="auto">
          <a:xfrm>
            <a:off x="5562600" y="2974975"/>
            <a:ext cx="6508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75" name="Line 112"/>
          <p:cNvSpPr>
            <a:spLocks noChangeShapeType="1"/>
          </p:cNvSpPr>
          <p:nvPr/>
        </p:nvSpPr>
        <p:spPr bwMode="auto">
          <a:xfrm>
            <a:off x="5657850" y="3106738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76" name="Line 113"/>
          <p:cNvSpPr>
            <a:spLocks noChangeShapeType="1"/>
          </p:cNvSpPr>
          <p:nvPr/>
        </p:nvSpPr>
        <p:spPr bwMode="auto">
          <a:xfrm>
            <a:off x="5745163" y="3230563"/>
            <a:ext cx="58738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77" name="Line 114"/>
          <p:cNvSpPr>
            <a:spLocks noChangeShapeType="1"/>
          </p:cNvSpPr>
          <p:nvPr/>
        </p:nvSpPr>
        <p:spPr bwMode="auto">
          <a:xfrm>
            <a:off x="5840413" y="3363913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78" name="Line 115"/>
          <p:cNvSpPr>
            <a:spLocks noChangeShapeType="1"/>
          </p:cNvSpPr>
          <p:nvPr/>
        </p:nvSpPr>
        <p:spPr bwMode="auto">
          <a:xfrm>
            <a:off x="5929313" y="3487738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79" name="Line 116"/>
          <p:cNvSpPr>
            <a:spLocks noChangeShapeType="1"/>
          </p:cNvSpPr>
          <p:nvPr/>
        </p:nvSpPr>
        <p:spPr bwMode="auto">
          <a:xfrm>
            <a:off x="6016625" y="3619500"/>
            <a:ext cx="66675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80" name="Line 117"/>
          <p:cNvSpPr>
            <a:spLocks noChangeShapeType="1"/>
          </p:cNvSpPr>
          <p:nvPr/>
        </p:nvSpPr>
        <p:spPr bwMode="auto">
          <a:xfrm>
            <a:off x="6111875" y="3744913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81" name="Line 118"/>
          <p:cNvSpPr>
            <a:spLocks noChangeShapeType="1"/>
          </p:cNvSpPr>
          <p:nvPr/>
        </p:nvSpPr>
        <p:spPr bwMode="auto">
          <a:xfrm>
            <a:off x="6200775" y="3876675"/>
            <a:ext cx="66675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82" name="Line 119"/>
          <p:cNvSpPr>
            <a:spLocks noChangeShapeType="1"/>
          </p:cNvSpPr>
          <p:nvPr/>
        </p:nvSpPr>
        <p:spPr bwMode="auto">
          <a:xfrm>
            <a:off x="6296025" y="4008438"/>
            <a:ext cx="58738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83" name="Line 120"/>
          <p:cNvSpPr>
            <a:spLocks noChangeShapeType="1"/>
          </p:cNvSpPr>
          <p:nvPr/>
        </p:nvSpPr>
        <p:spPr bwMode="auto">
          <a:xfrm>
            <a:off x="6383338" y="4132263"/>
            <a:ext cx="66675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84" name="Line 121"/>
          <p:cNvSpPr>
            <a:spLocks noChangeShapeType="1"/>
          </p:cNvSpPr>
          <p:nvPr/>
        </p:nvSpPr>
        <p:spPr bwMode="auto">
          <a:xfrm>
            <a:off x="6480175" y="4265613"/>
            <a:ext cx="58738" cy="79375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85" name="Line 122"/>
          <p:cNvSpPr>
            <a:spLocks noChangeShapeType="1"/>
          </p:cNvSpPr>
          <p:nvPr/>
        </p:nvSpPr>
        <p:spPr bwMode="auto">
          <a:xfrm>
            <a:off x="6567488" y="4389438"/>
            <a:ext cx="66675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86" name="Line 123"/>
          <p:cNvSpPr>
            <a:spLocks noChangeShapeType="1"/>
          </p:cNvSpPr>
          <p:nvPr/>
        </p:nvSpPr>
        <p:spPr bwMode="auto">
          <a:xfrm>
            <a:off x="6662738" y="4521200"/>
            <a:ext cx="58738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87" name="Line 124"/>
          <p:cNvSpPr>
            <a:spLocks noChangeShapeType="1"/>
          </p:cNvSpPr>
          <p:nvPr/>
        </p:nvSpPr>
        <p:spPr bwMode="auto">
          <a:xfrm>
            <a:off x="6751638" y="4646613"/>
            <a:ext cx="6508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88" name="Line 125"/>
          <p:cNvSpPr>
            <a:spLocks noChangeShapeType="1"/>
          </p:cNvSpPr>
          <p:nvPr/>
        </p:nvSpPr>
        <p:spPr bwMode="auto">
          <a:xfrm>
            <a:off x="6846888" y="4778375"/>
            <a:ext cx="58738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89" name="Line 126"/>
          <p:cNvSpPr>
            <a:spLocks noChangeShapeType="1"/>
          </p:cNvSpPr>
          <p:nvPr/>
        </p:nvSpPr>
        <p:spPr bwMode="auto">
          <a:xfrm>
            <a:off x="6934200" y="4902200"/>
            <a:ext cx="58738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90" name="Line 127"/>
          <p:cNvSpPr>
            <a:spLocks noChangeShapeType="1"/>
          </p:cNvSpPr>
          <p:nvPr/>
        </p:nvSpPr>
        <p:spPr bwMode="auto">
          <a:xfrm>
            <a:off x="7029450" y="5033963"/>
            <a:ext cx="58738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91" name="Line 128"/>
          <p:cNvSpPr>
            <a:spLocks noChangeShapeType="1"/>
          </p:cNvSpPr>
          <p:nvPr/>
        </p:nvSpPr>
        <p:spPr bwMode="auto">
          <a:xfrm>
            <a:off x="7118350" y="5159375"/>
            <a:ext cx="58738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92" name="Line 129"/>
          <p:cNvSpPr>
            <a:spLocks noChangeShapeType="1"/>
          </p:cNvSpPr>
          <p:nvPr/>
        </p:nvSpPr>
        <p:spPr bwMode="auto">
          <a:xfrm>
            <a:off x="4651375" y="1692275"/>
            <a:ext cx="0" cy="35988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93" name="Line 130"/>
          <p:cNvSpPr>
            <a:spLocks noChangeShapeType="1"/>
          </p:cNvSpPr>
          <p:nvPr/>
        </p:nvSpPr>
        <p:spPr bwMode="auto">
          <a:xfrm flipV="1">
            <a:off x="1973263" y="1574800"/>
            <a:ext cx="0" cy="4097338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94" name="Line 131"/>
          <p:cNvSpPr>
            <a:spLocks noChangeShapeType="1"/>
          </p:cNvSpPr>
          <p:nvPr/>
        </p:nvSpPr>
        <p:spPr bwMode="auto">
          <a:xfrm flipH="1">
            <a:off x="1900238" y="1692275"/>
            <a:ext cx="73025" cy="0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95" name="Rectangle 132"/>
          <p:cNvSpPr>
            <a:spLocks noChangeArrowheads="1"/>
          </p:cNvSpPr>
          <p:nvPr/>
        </p:nvSpPr>
        <p:spPr bwMode="auto">
          <a:xfrm rot="16200000">
            <a:off x="1689100" y="1520825"/>
            <a:ext cx="184150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0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96" name="Line 133"/>
          <p:cNvSpPr>
            <a:spLocks noChangeShapeType="1"/>
          </p:cNvSpPr>
          <p:nvPr/>
        </p:nvSpPr>
        <p:spPr bwMode="auto">
          <a:xfrm flipH="1">
            <a:off x="1900238" y="2981325"/>
            <a:ext cx="73025" cy="0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97" name="Rectangle 134"/>
          <p:cNvSpPr>
            <a:spLocks noChangeArrowheads="1"/>
          </p:cNvSpPr>
          <p:nvPr/>
        </p:nvSpPr>
        <p:spPr bwMode="auto">
          <a:xfrm rot="16200000">
            <a:off x="1658938" y="2805113"/>
            <a:ext cx="242888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.5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98" name="Line 135"/>
          <p:cNvSpPr>
            <a:spLocks noChangeShapeType="1"/>
          </p:cNvSpPr>
          <p:nvPr/>
        </p:nvSpPr>
        <p:spPr bwMode="auto">
          <a:xfrm flipH="1">
            <a:off x="1900238" y="4265613"/>
            <a:ext cx="73025" cy="0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199" name="Rectangle 136"/>
          <p:cNvSpPr>
            <a:spLocks noChangeArrowheads="1"/>
          </p:cNvSpPr>
          <p:nvPr/>
        </p:nvSpPr>
        <p:spPr bwMode="auto">
          <a:xfrm rot="16200000">
            <a:off x="1687513" y="4095750"/>
            <a:ext cx="184150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1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00" name="Line 137"/>
          <p:cNvSpPr>
            <a:spLocks noChangeShapeType="1"/>
          </p:cNvSpPr>
          <p:nvPr/>
        </p:nvSpPr>
        <p:spPr bwMode="auto">
          <a:xfrm flipH="1">
            <a:off x="1900238" y="5554663"/>
            <a:ext cx="73025" cy="0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201" name="Rectangle 138"/>
          <p:cNvSpPr>
            <a:spLocks noChangeArrowheads="1"/>
          </p:cNvSpPr>
          <p:nvPr/>
        </p:nvSpPr>
        <p:spPr bwMode="auto">
          <a:xfrm rot="16200000">
            <a:off x="1606550" y="5378450"/>
            <a:ext cx="346075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1.5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02" name="Rectangle 139"/>
          <p:cNvSpPr>
            <a:spLocks noChangeArrowheads="1"/>
          </p:cNvSpPr>
          <p:nvPr/>
        </p:nvSpPr>
        <p:spPr bwMode="auto">
          <a:xfrm rot="16200000">
            <a:off x="1103312" y="3430588"/>
            <a:ext cx="954088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se(logOR)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03" name="Line 140"/>
          <p:cNvSpPr>
            <a:spLocks noChangeShapeType="1"/>
          </p:cNvSpPr>
          <p:nvPr/>
        </p:nvSpPr>
        <p:spPr bwMode="auto">
          <a:xfrm>
            <a:off x="1973263" y="5672138"/>
            <a:ext cx="5967413" cy="0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204" name="Line 141"/>
          <p:cNvSpPr>
            <a:spLocks noChangeShapeType="1"/>
          </p:cNvSpPr>
          <p:nvPr/>
        </p:nvSpPr>
        <p:spPr bwMode="auto">
          <a:xfrm>
            <a:off x="2214563" y="5672138"/>
            <a:ext cx="0" cy="73025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205" name="Rectangle 142"/>
          <p:cNvSpPr>
            <a:spLocks noChangeArrowheads="1"/>
          </p:cNvSpPr>
          <p:nvPr/>
        </p:nvSpPr>
        <p:spPr bwMode="auto">
          <a:xfrm>
            <a:off x="2135188" y="5781675"/>
            <a:ext cx="250825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-2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06" name="Line 143"/>
          <p:cNvSpPr>
            <a:spLocks noChangeShapeType="1"/>
          </p:cNvSpPr>
          <p:nvPr/>
        </p:nvSpPr>
        <p:spPr bwMode="auto">
          <a:xfrm>
            <a:off x="4086225" y="5672138"/>
            <a:ext cx="0" cy="73025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207" name="Rectangle 144"/>
          <p:cNvSpPr>
            <a:spLocks noChangeArrowheads="1"/>
          </p:cNvSpPr>
          <p:nvPr/>
        </p:nvSpPr>
        <p:spPr bwMode="auto">
          <a:xfrm>
            <a:off x="4035425" y="5781675"/>
            <a:ext cx="184150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0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08" name="Line 145"/>
          <p:cNvSpPr>
            <a:spLocks noChangeShapeType="1"/>
          </p:cNvSpPr>
          <p:nvPr/>
        </p:nvSpPr>
        <p:spPr bwMode="auto">
          <a:xfrm>
            <a:off x="5951538" y="5672138"/>
            <a:ext cx="0" cy="73025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209" name="Rectangle 146"/>
          <p:cNvSpPr>
            <a:spLocks noChangeArrowheads="1"/>
          </p:cNvSpPr>
          <p:nvPr/>
        </p:nvSpPr>
        <p:spPr bwMode="auto">
          <a:xfrm>
            <a:off x="5899150" y="5781675"/>
            <a:ext cx="184150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2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10" name="Line 147"/>
          <p:cNvSpPr>
            <a:spLocks noChangeShapeType="1"/>
          </p:cNvSpPr>
          <p:nvPr/>
        </p:nvSpPr>
        <p:spPr bwMode="auto">
          <a:xfrm>
            <a:off x="7823200" y="5672138"/>
            <a:ext cx="0" cy="73025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4211" name="Rectangle 148"/>
          <p:cNvSpPr>
            <a:spLocks noChangeArrowheads="1"/>
          </p:cNvSpPr>
          <p:nvPr/>
        </p:nvSpPr>
        <p:spPr bwMode="auto">
          <a:xfrm>
            <a:off x="7770813" y="5781675"/>
            <a:ext cx="184150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4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12" name="Rectangle 149"/>
          <p:cNvSpPr>
            <a:spLocks noChangeArrowheads="1"/>
          </p:cNvSpPr>
          <p:nvPr/>
        </p:nvSpPr>
        <p:spPr bwMode="auto">
          <a:xfrm>
            <a:off x="4703763" y="5961063"/>
            <a:ext cx="623888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logOR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13" name="Rectangle 150"/>
          <p:cNvSpPr>
            <a:spLocks noChangeArrowheads="1"/>
          </p:cNvSpPr>
          <p:nvPr/>
        </p:nvSpPr>
        <p:spPr bwMode="auto">
          <a:xfrm>
            <a:off x="2913063" y="1327150"/>
            <a:ext cx="4302125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Funnel plot with pseudo 95% confidence limits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149"/>
          <p:cNvSpPr/>
          <p:nvPr/>
        </p:nvSpPr>
        <p:spPr>
          <a:xfrm>
            <a:off x="179512" y="44624"/>
            <a:ext cx="88569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defRPr/>
            </a:pPr>
            <a:r>
              <a:rPr lang="en-US" sz="1200" b="1" dirty="0"/>
              <a:t>Figure </a:t>
            </a:r>
            <a:r>
              <a:rPr lang="en-US" sz="1200" b="1" dirty="0" smtClean="0"/>
              <a:t>3: </a:t>
            </a:r>
            <a:r>
              <a:rPr lang="en-US" sz="1200" dirty="0"/>
              <a:t>Funnel plot including all the comparisons of the form active treatment vs. </a:t>
            </a:r>
            <a:r>
              <a:rPr lang="en-US" sz="1200" dirty="0" smtClean="0"/>
              <a:t>placebo for the outcome response. </a:t>
            </a:r>
            <a:endParaRPr lang="el-GR" sz="1200" dirty="0"/>
          </a:p>
        </p:txBody>
      </p:sp>
      <p:grpSp>
        <p:nvGrpSpPr>
          <p:cNvPr id="151" name="Group 150"/>
          <p:cNvGrpSpPr/>
          <p:nvPr/>
        </p:nvGrpSpPr>
        <p:grpSpPr>
          <a:xfrm>
            <a:off x="935595" y="6237312"/>
            <a:ext cx="8028893" cy="360040"/>
            <a:chOff x="1403999" y="6237312"/>
            <a:chExt cx="7374601" cy="360040"/>
          </a:xfrm>
        </p:grpSpPr>
        <p:cxnSp>
          <p:nvCxnSpPr>
            <p:cNvPr id="152" name="Straight Arrow Connector 151"/>
            <p:cNvCxnSpPr/>
            <p:nvPr/>
          </p:nvCxnSpPr>
          <p:spPr>
            <a:xfrm flipH="1">
              <a:off x="1907704" y="6237312"/>
              <a:ext cx="273732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3" name="Straight Arrow Connector 152"/>
            <p:cNvCxnSpPr/>
            <p:nvPr/>
          </p:nvCxnSpPr>
          <p:spPr>
            <a:xfrm>
              <a:off x="5265738" y="6237312"/>
              <a:ext cx="269063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4" name="Rectangle 153"/>
            <p:cNvSpPr/>
            <p:nvPr/>
          </p:nvSpPr>
          <p:spPr>
            <a:xfrm>
              <a:off x="1403999" y="6320353"/>
              <a:ext cx="379266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/>
                <a:t>Placebo more effective than </a:t>
              </a:r>
              <a:r>
                <a:rPr lang="en-US" sz="1200" dirty="0"/>
                <a:t>the comparison average</a:t>
              </a:r>
              <a:endParaRPr lang="el-GR" sz="1200" dirty="0"/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5052255" y="6320353"/>
              <a:ext cx="3726345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/>
                <a:t>Active treatment </a:t>
              </a:r>
              <a:r>
                <a:rPr lang="en-US" sz="1200" dirty="0" smtClean="0"/>
                <a:t>more </a:t>
              </a:r>
              <a:r>
                <a:rPr lang="en-US" sz="1200" dirty="0"/>
                <a:t>effective than the comparison average</a:t>
              </a:r>
              <a:endParaRPr lang="el-GR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87569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/>
          <p:cNvSpPr>
            <a:spLocks noChangeAspect="1" noChangeArrowheads="1" noTextEdit="1"/>
          </p:cNvSpPr>
          <p:nvPr/>
        </p:nvSpPr>
        <p:spPr bwMode="auto">
          <a:xfrm>
            <a:off x="1042988" y="981075"/>
            <a:ext cx="7005637" cy="539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1828800" y="1501775"/>
            <a:ext cx="5967412" cy="4090988"/>
          </a:xfrm>
          <a:prstGeom prst="rect">
            <a:avLst/>
          </a:prstGeom>
          <a:solidFill>
            <a:srgbClr val="FFFFFF"/>
          </a:solidFill>
          <a:ln w="5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>
            <a:off x="1828800" y="1619250"/>
            <a:ext cx="5967412" cy="0"/>
          </a:xfrm>
          <a:prstGeom prst="line">
            <a:avLst/>
          </a:prstGeom>
          <a:noFill/>
          <a:ln w="10">
            <a:solidFill>
              <a:srgbClr val="E8E8E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>
            <a:off x="1828800" y="2586038"/>
            <a:ext cx="5967412" cy="0"/>
          </a:xfrm>
          <a:prstGeom prst="line">
            <a:avLst/>
          </a:prstGeom>
          <a:noFill/>
          <a:ln w="10">
            <a:solidFill>
              <a:srgbClr val="E8E8E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9" name="Line 11"/>
          <p:cNvSpPr>
            <a:spLocks noChangeShapeType="1"/>
          </p:cNvSpPr>
          <p:nvPr/>
        </p:nvSpPr>
        <p:spPr bwMode="auto">
          <a:xfrm>
            <a:off x="1828800" y="3546475"/>
            <a:ext cx="5967412" cy="0"/>
          </a:xfrm>
          <a:prstGeom prst="line">
            <a:avLst/>
          </a:prstGeom>
          <a:noFill/>
          <a:ln w="10">
            <a:solidFill>
              <a:srgbClr val="E8E8E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" name="Line 12"/>
          <p:cNvSpPr>
            <a:spLocks noChangeShapeType="1"/>
          </p:cNvSpPr>
          <p:nvPr/>
        </p:nvSpPr>
        <p:spPr bwMode="auto">
          <a:xfrm>
            <a:off x="1828800" y="4514850"/>
            <a:ext cx="5967412" cy="0"/>
          </a:xfrm>
          <a:prstGeom prst="line">
            <a:avLst/>
          </a:prstGeom>
          <a:noFill/>
          <a:ln w="10">
            <a:solidFill>
              <a:srgbClr val="E8E8E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" name="Line 13"/>
          <p:cNvSpPr>
            <a:spLocks noChangeShapeType="1"/>
          </p:cNvSpPr>
          <p:nvPr/>
        </p:nvSpPr>
        <p:spPr bwMode="auto">
          <a:xfrm>
            <a:off x="1828800" y="5481638"/>
            <a:ext cx="5967412" cy="0"/>
          </a:xfrm>
          <a:prstGeom prst="line">
            <a:avLst/>
          </a:prstGeom>
          <a:noFill/>
          <a:ln w="10">
            <a:solidFill>
              <a:srgbClr val="E8E8E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2" name="Oval 14"/>
          <p:cNvSpPr>
            <a:spLocks noChangeArrowheads="1"/>
          </p:cNvSpPr>
          <p:nvPr/>
        </p:nvSpPr>
        <p:spPr bwMode="auto">
          <a:xfrm>
            <a:off x="3862388" y="3913188"/>
            <a:ext cx="73025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3971925" y="3868738"/>
            <a:ext cx="9334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Kosten 1991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Oval 16"/>
          <p:cNvSpPr>
            <a:spLocks noChangeArrowheads="1"/>
          </p:cNvSpPr>
          <p:nvPr/>
        </p:nvSpPr>
        <p:spPr bwMode="auto">
          <a:xfrm>
            <a:off x="4016375" y="4778375"/>
            <a:ext cx="73025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4133850" y="4733925"/>
            <a:ext cx="10350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Marshall 2007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Oval 18"/>
          <p:cNvSpPr>
            <a:spLocks noChangeArrowheads="1"/>
          </p:cNvSpPr>
          <p:nvPr/>
        </p:nvSpPr>
        <p:spPr bwMode="auto">
          <a:xfrm>
            <a:off x="4375150" y="2462213"/>
            <a:ext cx="73025" cy="65088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8" name="Oval 20"/>
          <p:cNvSpPr>
            <a:spLocks noChangeArrowheads="1"/>
          </p:cNvSpPr>
          <p:nvPr/>
        </p:nvSpPr>
        <p:spPr bwMode="auto">
          <a:xfrm>
            <a:off x="4470400" y="2974975"/>
            <a:ext cx="74612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9" name="Rectangle 21"/>
          <p:cNvSpPr>
            <a:spLocks noChangeArrowheads="1"/>
          </p:cNvSpPr>
          <p:nvPr/>
        </p:nvSpPr>
        <p:spPr bwMode="auto">
          <a:xfrm>
            <a:off x="4587875" y="2930525"/>
            <a:ext cx="1042987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Martenyi 2002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Oval 22"/>
          <p:cNvSpPr>
            <a:spLocks noChangeArrowheads="1"/>
          </p:cNvSpPr>
          <p:nvPr/>
        </p:nvSpPr>
        <p:spPr bwMode="auto">
          <a:xfrm>
            <a:off x="4691063" y="2263775"/>
            <a:ext cx="73025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2" name="Oval 24"/>
          <p:cNvSpPr>
            <a:spLocks noChangeArrowheads="1"/>
          </p:cNvSpPr>
          <p:nvPr/>
        </p:nvSpPr>
        <p:spPr bwMode="auto">
          <a:xfrm>
            <a:off x="4778375" y="2527300"/>
            <a:ext cx="74612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4" name="Oval 26"/>
          <p:cNvSpPr>
            <a:spLocks noChangeArrowheads="1"/>
          </p:cNvSpPr>
          <p:nvPr/>
        </p:nvSpPr>
        <p:spPr bwMode="auto">
          <a:xfrm>
            <a:off x="4816475" y="3201988"/>
            <a:ext cx="73025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5" name="Rectangle 27"/>
          <p:cNvSpPr>
            <a:spLocks noChangeArrowheads="1"/>
          </p:cNvSpPr>
          <p:nvPr/>
        </p:nvSpPr>
        <p:spPr bwMode="auto">
          <a:xfrm>
            <a:off x="4926013" y="3157538"/>
            <a:ext cx="9334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Kosten 1991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Oval 28"/>
          <p:cNvSpPr>
            <a:spLocks noChangeArrowheads="1"/>
          </p:cNvSpPr>
          <p:nvPr/>
        </p:nvSpPr>
        <p:spPr bwMode="auto">
          <a:xfrm>
            <a:off x="4845050" y="2432050"/>
            <a:ext cx="73025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8" name="Oval 30"/>
          <p:cNvSpPr>
            <a:spLocks noChangeArrowheads="1"/>
          </p:cNvSpPr>
          <p:nvPr/>
        </p:nvSpPr>
        <p:spPr bwMode="auto">
          <a:xfrm>
            <a:off x="4926013" y="2227263"/>
            <a:ext cx="73025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0" name="Oval 32"/>
          <p:cNvSpPr>
            <a:spLocks noChangeArrowheads="1"/>
          </p:cNvSpPr>
          <p:nvPr/>
        </p:nvSpPr>
        <p:spPr bwMode="auto">
          <a:xfrm>
            <a:off x="5029200" y="3201988"/>
            <a:ext cx="73025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1" name="Rectangle 33"/>
          <p:cNvSpPr>
            <a:spLocks noChangeArrowheads="1"/>
          </p:cNvSpPr>
          <p:nvPr/>
        </p:nvSpPr>
        <p:spPr bwMode="auto">
          <a:xfrm>
            <a:off x="5724128" y="3157538"/>
            <a:ext cx="925512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Tucker 2007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" name="Oval 34"/>
          <p:cNvSpPr>
            <a:spLocks noChangeArrowheads="1"/>
          </p:cNvSpPr>
          <p:nvPr/>
        </p:nvSpPr>
        <p:spPr bwMode="auto">
          <a:xfrm>
            <a:off x="5029200" y="2146300"/>
            <a:ext cx="73025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27" name="Oval 36"/>
          <p:cNvSpPr>
            <a:spLocks noChangeArrowheads="1"/>
          </p:cNvSpPr>
          <p:nvPr/>
        </p:nvSpPr>
        <p:spPr bwMode="auto">
          <a:xfrm>
            <a:off x="5051425" y="4829175"/>
            <a:ext cx="73025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28" name="Rectangle 37"/>
          <p:cNvSpPr>
            <a:spLocks noChangeArrowheads="1"/>
          </p:cNvSpPr>
          <p:nvPr/>
        </p:nvSpPr>
        <p:spPr bwMode="auto">
          <a:xfrm>
            <a:off x="4644008" y="4888334"/>
            <a:ext cx="1093787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Davidson 2003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Oval 38"/>
          <p:cNvSpPr>
            <a:spLocks noChangeArrowheads="1"/>
          </p:cNvSpPr>
          <p:nvPr/>
        </p:nvSpPr>
        <p:spPr bwMode="auto">
          <a:xfrm>
            <a:off x="5065713" y="3414713"/>
            <a:ext cx="73025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30" name="Rectangle 39"/>
          <p:cNvSpPr>
            <a:spLocks noChangeArrowheads="1"/>
          </p:cNvSpPr>
          <p:nvPr/>
        </p:nvSpPr>
        <p:spPr bwMode="auto">
          <a:xfrm>
            <a:off x="5183188" y="3370263"/>
            <a:ext cx="1087437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Bartzokis 2003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Oval 40"/>
          <p:cNvSpPr>
            <a:spLocks noChangeArrowheads="1"/>
          </p:cNvSpPr>
          <p:nvPr/>
        </p:nvSpPr>
        <p:spPr bwMode="auto">
          <a:xfrm>
            <a:off x="5130800" y="2717800"/>
            <a:ext cx="74612" cy="74613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33" name="Oval 42"/>
          <p:cNvSpPr>
            <a:spLocks noChangeArrowheads="1"/>
          </p:cNvSpPr>
          <p:nvPr/>
        </p:nvSpPr>
        <p:spPr bwMode="auto">
          <a:xfrm>
            <a:off x="5197475" y="2989263"/>
            <a:ext cx="73025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34" name="Rectangle 43"/>
          <p:cNvSpPr>
            <a:spLocks noChangeArrowheads="1"/>
          </p:cNvSpPr>
          <p:nvPr/>
        </p:nvSpPr>
        <p:spPr bwMode="auto">
          <a:xfrm>
            <a:off x="5640487" y="2946400"/>
            <a:ext cx="947737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GSK 113221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5" name="Oval 44"/>
          <p:cNvSpPr>
            <a:spLocks noChangeArrowheads="1"/>
          </p:cNvSpPr>
          <p:nvPr/>
        </p:nvSpPr>
        <p:spPr bwMode="auto">
          <a:xfrm>
            <a:off x="5205413" y="2425700"/>
            <a:ext cx="73025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37" name="Oval 46"/>
          <p:cNvSpPr>
            <a:spLocks noChangeArrowheads="1"/>
          </p:cNvSpPr>
          <p:nvPr/>
        </p:nvSpPr>
        <p:spPr bwMode="auto">
          <a:xfrm>
            <a:off x="5219700" y="2373313"/>
            <a:ext cx="73025" cy="74613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39" name="Oval 48"/>
          <p:cNvSpPr>
            <a:spLocks noChangeArrowheads="1"/>
          </p:cNvSpPr>
          <p:nvPr/>
        </p:nvSpPr>
        <p:spPr bwMode="auto">
          <a:xfrm>
            <a:off x="5233988" y="2417763"/>
            <a:ext cx="73025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41" name="Oval 50"/>
          <p:cNvSpPr>
            <a:spLocks noChangeArrowheads="1"/>
          </p:cNvSpPr>
          <p:nvPr/>
        </p:nvSpPr>
        <p:spPr bwMode="auto">
          <a:xfrm>
            <a:off x="5284788" y="2697163"/>
            <a:ext cx="74612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43" name="Oval 52"/>
          <p:cNvSpPr>
            <a:spLocks noChangeArrowheads="1"/>
          </p:cNvSpPr>
          <p:nvPr/>
        </p:nvSpPr>
        <p:spPr bwMode="auto">
          <a:xfrm>
            <a:off x="5292725" y="3994150"/>
            <a:ext cx="73025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44" name="Rectangle 53"/>
          <p:cNvSpPr>
            <a:spLocks noChangeArrowheads="1"/>
          </p:cNvSpPr>
          <p:nvPr/>
        </p:nvSpPr>
        <p:spPr bwMode="auto">
          <a:xfrm>
            <a:off x="5410200" y="4077072"/>
            <a:ext cx="9334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Panahi 2011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5" name="Oval 54"/>
          <p:cNvSpPr>
            <a:spLocks noChangeArrowheads="1"/>
          </p:cNvSpPr>
          <p:nvPr/>
        </p:nvSpPr>
        <p:spPr bwMode="auto">
          <a:xfrm>
            <a:off x="5365750" y="2667000"/>
            <a:ext cx="74612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47" name="Oval 56"/>
          <p:cNvSpPr>
            <a:spLocks noChangeArrowheads="1"/>
          </p:cNvSpPr>
          <p:nvPr/>
        </p:nvSpPr>
        <p:spPr bwMode="auto">
          <a:xfrm>
            <a:off x="5424488" y="4845050"/>
            <a:ext cx="74612" cy="65088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48" name="Rectangle 57"/>
          <p:cNvSpPr>
            <a:spLocks noChangeArrowheads="1"/>
          </p:cNvSpPr>
          <p:nvPr/>
        </p:nvSpPr>
        <p:spPr bwMode="auto">
          <a:xfrm>
            <a:off x="5541963" y="4800600"/>
            <a:ext cx="8445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Reich 2004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9" name="Oval 58"/>
          <p:cNvSpPr>
            <a:spLocks noChangeArrowheads="1"/>
          </p:cNvSpPr>
          <p:nvPr/>
        </p:nvSpPr>
        <p:spPr bwMode="auto">
          <a:xfrm>
            <a:off x="5491163" y="4851400"/>
            <a:ext cx="73025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50" name="Rectangle 59"/>
          <p:cNvSpPr>
            <a:spLocks noChangeArrowheads="1"/>
          </p:cNvSpPr>
          <p:nvPr/>
        </p:nvSpPr>
        <p:spPr bwMode="auto">
          <a:xfrm>
            <a:off x="5870798" y="4941168"/>
            <a:ext cx="9334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Padala 2006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1" name="Oval 60"/>
          <p:cNvSpPr>
            <a:spLocks noChangeArrowheads="1"/>
          </p:cNvSpPr>
          <p:nvPr/>
        </p:nvSpPr>
        <p:spPr bwMode="auto">
          <a:xfrm>
            <a:off x="5541963" y="3854450"/>
            <a:ext cx="73025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52" name="Rectangle 61"/>
          <p:cNvSpPr>
            <a:spLocks noChangeArrowheads="1"/>
          </p:cNvSpPr>
          <p:nvPr/>
        </p:nvSpPr>
        <p:spPr bwMode="auto">
          <a:xfrm>
            <a:off x="5806728" y="3810000"/>
            <a:ext cx="925512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Davis 2008a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3" name="Oval 62"/>
          <p:cNvSpPr>
            <a:spLocks noChangeArrowheads="1"/>
          </p:cNvSpPr>
          <p:nvPr/>
        </p:nvSpPr>
        <p:spPr bwMode="auto">
          <a:xfrm>
            <a:off x="5608638" y="4806950"/>
            <a:ext cx="73025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54" name="Rectangle 63"/>
          <p:cNvSpPr>
            <a:spLocks noChangeArrowheads="1"/>
          </p:cNvSpPr>
          <p:nvPr/>
        </p:nvSpPr>
        <p:spPr bwMode="auto">
          <a:xfrm>
            <a:off x="5758656" y="4703344"/>
            <a:ext cx="858837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Carey 2012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5" name="Oval 64"/>
          <p:cNvSpPr>
            <a:spLocks noChangeArrowheads="1"/>
          </p:cNvSpPr>
          <p:nvPr/>
        </p:nvSpPr>
        <p:spPr bwMode="auto">
          <a:xfrm>
            <a:off x="5614988" y="4756150"/>
            <a:ext cx="74612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56" name="Rectangle 65"/>
          <p:cNvSpPr>
            <a:spLocks noChangeArrowheads="1"/>
          </p:cNvSpPr>
          <p:nvPr/>
        </p:nvSpPr>
        <p:spPr bwMode="auto">
          <a:xfrm>
            <a:off x="4857820" y="4581525"/>
            <a:ext cx="1152525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Butterfield 2001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7" name="Oval 66"/>
          <p:cNvSpPr>
            <a:spLocks noChangeArrowheads="1"/>
          </p:cNvSpPr>
          <p:nvPr/>
        </p:nvSpPr>
        <p:spPr bwMode="auto">
          <a:xfrm>
            <a:off x="5645150" y="3905250"/>
            <a:ext cx="73025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58" name="Rectangle 67"/>
          <p:cNvSpPr>
            <a:spLocks noChangeArrowheads="1"/>
          </p:cNvSpPr>
          <p:nvPr/>
        </p:nvSpPr>
        <p:spPr bwMode="auto">
          <a:xfrm>
            <a:off x="5754688" y="3952230"/>
            <a:ext cx="1012825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Raskind 2007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9" name="Oval 68"/>
          <p:cNvSpPr>
            <a:spLocks noChangeArrowheads="1"/>
          </p:cNvSpPr>
          <p:nvPr/>
        </p:nvSpPr>
        <p:spPr bwMode="auto">
          <a:xfrm>
            <a:off x="5645150" y="4800600"/>
            <a:ext cx="73025" cy="65088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60" name="Rectangle 69"/>
          <p:cNvSpPr>
            <a:spLocks noChangeArrowheads="1"/>
          </p:cNvSpPr>
          <p:nvPr/>
        </p:nvSpPr>
        <p:spPr bwMode="auto">
          <a:xfrm>
            <a:off x="6530180" y="4756150"/>
            <a:ext cx="727075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Yeh 2011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61" name="Oval 70"/>
          <p:cNvSpPr>
            <a:spLocks noChangeArrowheads="1"/>
          </p:cNvSpPr>
          <p:nvPr/>
        </p:nvSpPr>
        <p:spPr bwMode="auto">
          <a:xfrm>
            <a:off x="5695950" y="4946650"/>
            <a:ext cx="74612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62" name="Rectangle 71"/>
          <p:cNvSpPr>
            <a:spLocks noChangeArrowheads="1"/>
          </p:cNvSpPr>
          <p:nvPr/>
        </p:nvSpPr>
        <p:spPr bwMode="auto">
          <a:xfrm>
            <a:off x="5580112" y="5085184"/>
            <a:ext cx="11239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Hertzberg 2000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63" name="Oval 72"/>
          <p:cNvSpPr>
            <a:spLocks noChangeArrowheads="1"/>
          </p:cNvSpPr>
          <p:nvPr/>
        </p:nvSpPr>
        <p:spPr bwMode="auto">
          <a:xfrm>
            <a:off x="5732463" y="3868738"/>
            <a:ext cx="74612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64" name="Rectangle 73"/>
          <p:cNvSpPr>
            <a:spLocks noChangeArrowheads="1"/>
          </p:cNvSpPr>
          <p:nvPr/>
        </p:nvSpPr>
        <p:spPr bwMode="auto">
          <a:xfrm>
            <a:off x="5364088" y="3645024"/>
            <a:ext cx="9334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Neylan 2006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65" name="Oval 74"/>
          <p:cNvSpPr>
            <a:spLocks noChangeArrowheads="1"/>
          </p:cNvSpPr>
          <p:nvPr/>
        </p:nvSpPr>
        <p:spPr bwMode="auto">
          <a:xfrm>
            <a:off x="5997575" y="4697413"/>
            <a:ext cx="73025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66" name="Rectangle 75"/>
          <p:cNvSpPr>
            <a:spLocks noChangeArrowheads="1"/>
          </p:cNvSpPr>
          <p:nvPr/>
        </p:nvSpPr>
        <p:spPr bwMode="auto">
          <a:xfrm>
            <a:off x="7436371" y="4941168"/>
            <a:ext cx="808037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Stein 2002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67" name="Oval 76"/>
          <p:cNvSpPr>
            <a:spLocks noChangeArrowheads="1"/>
          </p:cNvSpPr>
          <p:nvPr/>
        </p:nvSpPr>
        <p:spPr bwMode="auto">
          <a:xfrm>
            <a:off x="6042025" y="4610100"/>
            <a:ext cx="73025" cy="7302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68" name="Rectangle 77"/>
          <p:cNvSpPr>
            <a:spLocks noChangeArrowheads="1"/>
          </p:cNvSpPr>
          <p:nvPr/>
        </p:nvSpPr>
        <p:spPr bwMode="auto">
          <a:xfrm>
            <a:off x="6583511" y="4600302"/>
            <a:ext cx="1012825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Raskind 2013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69" name="Oval 78"/>
          <p:cNvSpPr>
            <a:spLocks noChangeArrowheads="1"/>
          </p:cNvSpPr>
          <p:nvPr/>
        </p:nvSpPr>
        <p:spPr bwMode="auto">
          <a:xfrm>
            <a:off x="6137275" y="4557713"/>
            <a:ext cx="73025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70" name="Rectangle 79"/>
          <p:cNvSpPr>
            <a:spLocks noChangeArrowheads="1"/>
          </p:cNvSpPr>
          <p:nvPr/>
        </p:nvSpPr>
        <p:spPr bwMode="auto">
          <a:xfrm>
            <a:off x="6502549" y="4437112"/>
            <a:ext cx="1093787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Davidson 1990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1" name="Oval 80"/>
          <p:cNvSpPr>
            <a:spLocks noChangeArrowheads="1"/>
          </p:cNvSpPr>
          <p:nvPr/>
        </p:nvSpPr>
        <p:spPr bwMode="auto">
          <a:xfrm>
            <a:off x="6173788" y="4595813"/>
            <a:ext cx="73025" cy="65088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72" name="Rectangle 81"/>
          <p:cNvSpPr>
            <a:spLocks noChangeArrowheads="1"/>
          </p:cNvSpPr>
          <p:nvPr/>
        </p:nvSpPr>
        <p:spPr bwMode="auto">
          <a:xfrm>
            <a:off x="7380312" y="4744318"/>
            <a:ext cx="998537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Hamner 2009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3" name="Oval 82"/>
          <p:cNvSpPr>
            <a:spLocks noChangeArrowheads="1"/>
          </p:cNvSpPr>
          <p:nvPr/>
        </p:nvSpPr>
        <p:spPr bwMode="auto">
          <a:xfrm>
            <a:off x="6276975" y="3773488"/>
            <a:ext cx="73025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74" name="Rectangle 83"/>
          <p:cNvSpPr>
            <a:spLocks noChangeArrowheads="1"/>
          </p:cNvSpPr>
          <p:nvPr/>
        </p:nvSpPr>
        <p:spPr bwMode="auto">
          <a:xfrm>
            <a:off x="6394450" y="3520182"/>
            <a:ext cx="93980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Lindley 2007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5" name="Oval 84"/>
          <p:cNvSpPr>
            <a:spLocks noChangeArrowheads="1"/>
          </p:cNvSpPr>
          <p:nvPr/>
        </p:nvSpPr>
        <p:spPr bwMode="auto">
          <a:xfrm>
            <a:off x="6378575" y="4484688"/>
            <a:ext cx="74612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76" name="Rectangle 85"/>
          <p:cNvSpPr>
            <a:spLocks noChangeArrowheads="1"/>
          </p:cNvSpPr>
          <p:nvPr/>
        </p:nvSpPr>
        <p:spPr bwMode="auto">
          <a:xfrm>
            <a:off x="6372200" y="4312270"/>
            <a:ext cx="836612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Davis 2004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7" name="Oval 86"/>
          <p:cNvSpPr>
            <a:spLocks noChangeArrowheads="1"/>
          </p:cNvSpPr>
          <p:nvPr/>
        </p:nvSpPr>
        <p:spPr bwMode="auto">
          <a:xfrm>
            <a:off x="6415088" y="4579938"/>
            <a:ext cx="74612" cy="66675"/>
          </a:xfrm>
          <a:prstGeom prst="ellipse">
            <a:avLst/>
          </a:prstGeom>
          <a:solidFill>
            <a:srgbClr val="606060"/>
          </a:solidFill>
          <a:ln w="10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78" name="Rectangle 87"/>
          <p:cNvSpPr>
            <a:spLocks noChangeArrowheads="1"/>
          </p:cNvSpPr>
          <p:nvPr/>
        </p:nvSpPr>
        <p:spPr bwMode="auto">
          <a:xfrm>
            <a:off x="5132388" y="4347588"/>
            <a:ext cx="1211262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Rothbaum  2008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9" name="Line 88"/>
          <p:cNvSpPr>
            <a:spLocks noChangeShapeType="1"/>
          </p:cNvSpPr>
          <p:nvPr/>
        </p:nvSpPr>
        <p:spPr bwMode="auto">
          <a:xfrm flipH="1">
            <a:off x="5013325" y="1619250"/>
            <a:ext cx="58737" cy="79375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80" name="Line 89"/>
          <p:cNvSpPr>
            <a:spLocks noChangeShapeType="1"/>
          </p:cNvSpPr>
          <p:nvPr/>
        </p:nvSpPr>
        <p:spPr bwMode="auto">
          <a:xfrm flipH="1">
            <a:off x="4918075" y="1743075"/>
            <a:ext cx="58737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81" name="Line 90"/>
          <p:cNvSpPr>
            <a:spLocks noChangeShapeType="1"/>
          </p:cNvSpPr>
          <p:nvPr/>
        </p:nvSpPr>
        <p:spPr bwMode="auto">
          <a:xfrm flipH="1">
            <a:off x="4822825" y="1874838"/>
            <a:ext cx="66675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82" name="Line 91"/>
          <p:cNvSpPr>
            <a:spLocks noChangeShapeType="1"/>
          </p:cNvSpPr>
          <p:nvPr/>
        </p:nvSpPr>
        <p:spPr bwMode="auto">
          <a:xfrm flipH="1">
            <a:off x="4735513" y="2000250"/>
            <a:ext cx="58737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83" name="Line 92"/>
          <p:cNvSpPr>
            <a:spLocks noChangeShapeType="1"/>
          </p:cNvSpPr>
          <p:nvPr/>
        </p:nvSpPr>
        <p:spPr bwMode="auto">
          <a:xfrm flipH="1">
            <a:off x="4640263" y="2132013"/>
            <a:ext cx="65087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84" name="Line 93"/>
          <p:cNvSpPr>
            <a:spLocks noChangeShapeType="1"/>
          </p:cNvSpPr>
          <p:nvPr/>
        </p:nvSpPr>
        <p:spPr bwMode="auto">
          <a:xfrm flipH="1">
            <a:off x="4545013" y="2255838"/>
            <a:ext cx="65087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85" name="Line 94"/>
          <p:cNvSpPr>
            <a:spLocks noChangeShapeType="1"/>
          </p:cNvSpPr>
          <p:nvPr/>
        </p:nvSpPr>
        <p:spPr bwMode="auto">
          <a:xfrm flipH="1">
            <a:off x="4456113" y="2381250"/>
            <a:ext cx="58737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86" name="Line 95"/>
          <p:cNvSpPr>
            <a:spLocks noChangeShapeType="1"/>
          </p:cNvSpPr>
          <p:nvPr/>
        </p:nvSpPr>
        <p:spPr bwMode="auto">
          <a:xfrm flipH="1">
            <a:off x="4360863" y="2513013"/>
            <a:ext cx="66675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87" name="Line 96"/>
          <p:cNvSpPr>
            <a:spLocks noChangeShapeType="1"/>
          </p:cNvSpPr>
          <p:nvPr/>
        </p:nvSpPr>
        <p:spPr bwMode="auto">
          <a:xfrm flipH="1">
            <a:off x="4271963" y="2638425"/>
            <a:ext cx="58737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88" name="Line 97"/>
          <p:cNvSpPr>
            <a:spLocks noChangeShapeType="1"/>
          </p:cNvSpPr>
          <p:nvPr/>
        </p:nvSpPr>
        <p:spPr bwMode="auto">
          <a:xfrm flipH="1">
            <a:off x="4176713" y="2770188"/>
            <a:ext cx="58737" cy="79375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89" name="Line 98"/>
          <p:cNvSpPr>
            <a:spLocks noChangeShapeType="1"/>
          </p:cNvSpPr>
          <p:nvPr/>
        </p:nvSpPr>
        <p:spPr bwMode="auto">
          <a:xfrm flipH="1">
            <a:off x="4081463" y="2894013"/>
            <a:ext cx="66675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90" name="Line 99"/>
          <p:cNvSpPr>
            <a:spLocks noChangeShapeType="1"/>
          </p:cNvSpPr>
          <p:nvPr/>
        </p:nvSpPr>
        <p:spPr bwMode="auto">
          <a:xfrm flipH="1">
            <a:off x="3994150" y="3019425"/>
            <a:ext cx="58737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91" name="Line 100"/>
          <p:cNvSpPr>
            <a:spLocks noChangeShapeType="1"/>
          </p:cNvSpPr>
          <p:nvPr/>
        </p:nvSpPr>
        <p:spPr bwMode="auto">
          <a:xfrm flipH="1">
            <a:off x="3898900" y="3151188"/>
            <a:ext cx="58737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92" name="Line 101"/>
          <p:cNvSpPr>
            <a:spLocks noChangeShapeType="1"/>
          </p:cNvSpPr>
          <p:nvPr/>
        </p:nvSpPr>
        <p:spPr bwMode="auto">
          <a:xfrm flipH="1">
            <a:off x="3803650" y="3275013"/>
            <a:ext cx="65087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93" name="Line 102"/>
          <p:cNvSpPr>
            <a:spLocks noChangeShapeType="1"/>
          </p:cNvSpPr>
          <p:nvPr/>
        </p:nvSpPr>
        <p:spPr bwMode="auto">
          <a:xfrm flipH="1">
            <a:off x="3714750" y="3406775"/>
            <a:ext cx="58737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94" name="Line 103"/>
          <p:cNvSpPr>
            <a:spLocks noChangeShapeType="1"/>
          </p:cNvSpPr>
          <p:nvPr/>
        </p:nvSpPr>
        <p:spPr bwMode="auto">
          <a:xfrm flipH="1">
            <a:off x="3619500" y="3532188"/>
            <a:ext cx="58737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95" name="Line 104"/>
          <p:cNvSpPr>
            <a:spLocks noChangeShapeType="1"/>
          </p:cNvSpPr>
          <p:nvPr/>
        </p:nvSpPr>
        <p:spPr bwMode="auto">
          <a:xfrm flipH="1">
            <a:off x="3524250" y="3656013"/>
            <a:ext cx="65087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96" name="Line 105"/>
          <p:cNvSpPr>
            <a:spLocks noChangeShapeType="1"/>
          </p:cNvSpPr>
          <p:nvPr/>
        </p:nvSpPr>
        <p:spPr bwMode="auto">
          <a:xfrm flipH="1">
            <a:off x="3435350" y="3789363"/>
            <a:ext cx="58737" cy="79375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97" name="Line 106"/>
          <p:cNvSpPr>
            <a:spLocks noChangeShapeType="1"/>
          </p:cNvSpPr>
          <p:nvPr/>
        </p:nvSpPr>
        <p:spPr bwMode="auto">
          <a:xfrm flipH="1">
            <a:off x="3340100" y="3913188"/>
            <a:ext cx="66675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98" name="Line 107"/>
          <p:cNvSpPr>
            <a:spLocks noChangeShapeType="1"/>
          </p:cNvSpPr>
          <p:nvPr/>
        </p:nvSpPr>
        <p:spPr bwMode="auto">
          <a:xfrm flipH="1">
            <a:off x="3244850" y="4044950"/>
            <a:ext cx="66675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99" name="Line 108"/>
          <p:cNvSpPr>
            <a:spLocks noChangeShapeType="1"/>
          </p:cNvSpPr>
          <p:nvPr/>
        </p:nvSpPr>
        <p:spPr bwMode="auto">
          <a:xfrm flipH="1">
            <a:off x="3157538" y="4170363"/>
            <a:ext cx="58737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00" name="Line 109"/>
          <p:cNvSpPr>
            <a:spLocks noChangeShapeType="1"/>
          </p:cNvSpPr>
          <p:nvPr/>
        </p:nvSpPr>
        <p:spPr bwMode="auto">
          <a:xfrm flipH="1">
            <a:off x="3062288" y="4294188"/>
            <a:ext cx="65087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01" name="Line 110"/>
          <p:cNvSpPr>
            <a:spLocks noChangeShapeType="1"/>
          </p:cNvSpPr>
          <p:nvPr/>
        </p:nvSpPr>
        <p:spPr bwMode="auto">
          <a:xfrm flipH="1">
            <a:off x="2973388" y="4425950"/>
            <a:ext cx="58737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02" name="Line 111"/>
          <p:cNvSpPr>
            <a:spLocks noChangeShapeType="1"/>
          </p:cNvSpPr>
          <p:nvPr/>
        </p:nvSpPr>
        <p:spPr bwMode="auto">
          <a:xfrm flipH="1">
            <a:off x="2878138" y="4551363"/>
            <a:ext cx="58737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03" name="Line 112"/>
          <p:cNvSpPr>
            <a:spLocks noChangeShapeType="1"/>
          </p:cNvSpPr>
          <p:nvPr/>
        </p:nvSpPr>
        <p:spPr bwMode="auto">
          <a:xfrm flipH="1">
            <a:off x="2782888" y="4683125"/>
            <a:ext cx="66675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04" name="Line 113"/>
          <p:cNvSpPr>
            <a:spLocks noChangeShapeType="1"/>
          </p:cNvSpPr>
          <p:nvPr/>
        </p:nvSpPr>
        <p:spPr bwMode="auto">
          <a:xfrm flipH="1">
            <a:off x="2693988" y="4806950"/>
            <a:ext cx="58737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05" name="Line 114"/>
          <p:cNvSpPr>
            <a:spLocks noChangeShapeType="1"/>
          </p:cNvSpPr>
          <p:nvPr/>
        </p:nvSpPr>
        <p:spPr bwMode="auto">
          <a:xfrm flipH="1">
            <a:off x="2628900" y="4940300"/>
            <a:ext cx="28575" cy="428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06" name="Line 115"/>
          <p:cNvSpPr>
            <a:spLocks noChangeShapeType="1"/>
          </p:cNvSpPr>
          <p:nvPr/>
        </p:nvSpPr>
        <p:spPr bwMode="auto">
          <a:xfrm>
            <a:off x="5072063" y="1619250"/>
            <a:ext cx="66675" cy="79375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07" name="Line 116"/>
          <p:cNvSpPr>
            <a:spLocks noChangeShapeType="1"/>
          </p:cNvSpPr>
          <p:nvPr/>
        </p:nvSpPr>
        <p:spPr bwMode="auto">
          <a:xfrm>
            <a:off x="5167313" y="1743075"/>
            <a:ext cx="58737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08" name="Line 117"/>
          <p:cNvSpPr>
            <a:spLocks noChangeShapeType="1"/>
          </p:cNvSpPr>
          <p:nvPr/>
        </p:nvSpPr>
        <p:spPr bwMode="auto">
          <a:xfrm>
            <a:off x="5256213" y="1874838"/>
            <a:ext cx="66675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09" name="Line 118"/>
          <p:cNvSpPr>
            <a:spLocks noChangeShapeType="1"/>
          </p:cNvSpPr>
          <p:nvPr/>
        </p:nvSpPr>
        <p:spPr bwMode="auto">
          <a:xfrm>
            <a:off x="5351463" y="2000250"/>
            <a:ext cx="58737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10" name="Line 119"/>
          <p:cNvSpPr>
            <a:spLocks noChangeShapeType="1"/>
          </p:cNvSpPr>
          <p:nvPr/>
        </p:nvSpPr>
        <p:spPr bwMode="auto">
          <a:xfrm>
            <a:off x="5446713" y="2132013"/>
            <a:ext cx="58737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11" name="Line 120"/>
          <p:cNvSpPr>
            <a:spLocks noChangeShapeType="1"/>
          </p:cNvSpPr>
          <p:nvPr/>
        </p:nvSpPr>
        <p:spPr bwMode="auto">
          <a:xfrm>
            <a:off x="5535613" y="2255838"/>
            <a:ext cx="65087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12" name="Line 121"/>
          <p:cNvSpPr>
            <a:spLocks noChangeShapeType="1"/>
          </p:cNvSpPr>
          <p:nvPr/>
        </p:nvSpPr>
        <p:spPr bwMode="auto">
          <a:xfrm>
            <a:off x="5630863" y="2381250"/>
            <a:ext cx="58737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13" name="Line 122"/>
          <p:cNvSpPr>
            <a:spLocks noChangeShapeType="1"/>
          </p:cNvSpPr>
          <p:nvPr/>
        </p:nvSpPr>
        <p:spPr bwMode="auto">
          <a:xfrm>
            <a:off x="5726113" y="2513013"/>
            <a:ext cx="58737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14" name="Line 123"/>
          <p:cNvSpPr>
            <a:spLocks noChangeShapeType="1"/>
          </p:cNvSpPr>
          <p:nvPr/>
        </p:nvSpPr>
        <p:spPr bwMode="auto">
          <a:xfrm>
            <a:off x="5813425" y="2638425"/>
            <a:ext cx="66675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15" name="Line 124"/>
          <p:cNvSpPr>
            <a:spLocks noChangeShapeType="1"/>
          </p:cNvSpPr>
          <p:nvPr/>
        </p:nvSpPr>
        <p:spPr bwMode="auto">
          <a:xfrm>
            <a:off x="5908675" y="2770188"/>
            <a:ext cx="58737" cy="79375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16" name="Line 125"/>
          <p:cNvSpPr>
            <a:spLocks noChangeShapeType="1"/>
          </p:cNvSpPr>
          <p:nvPr/>
        </p:nvSpPr>
        <p:spPr bwMode="auto">
          <a:xfrm>
            <a:off x="6005513" y="2894013"/>
            <a:ext cx="58737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17" name="Line 126"/>
          <p:cNvSpPr>
            <a:spLocks noChangeShapeType="1"/>
          </p:cNvSpPr>
          <p:nvPr/>
        </p:nvSpPr>
        <p:spPr bwMode="auto">
          <a:xfrm>
            <a:off x="6092825" y="3019425"/>
            <a:ext cx="66675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18" name="Line 127"/>
          <p:cNvSpPr>
            <a:spLocks noChangeShapeType="1"/>
          </p:cNvSpPr>
          <p:nvPr/>
        </p:nvSpPr>
        <p:spPr bwMode="auto">
          <a:xfrm>
            <a:off x="6188075" y="3151188"/>
            <a:ext cx="58737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19" name="Line 128"/>
          <p:cNvSpPr>
            <a:spLocks noChangeShapeType="1"/>
          </p:cNvSpPr>
          <p:nvPr/>
        </p:nvSpPr>
        <p:spPr bwMode="auto">
          <a:xfrm>
            <a:off x="6276975" y="3275013"/>
            <a:ext cx="65087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20" name="Line 129"/>
          <p:cNvSpPr>
            <a:spLocks noChangeShapeType="1"/>
          </p:cNvSpPr>
          <p:nvPr/>
        </p:nvSpPr>
        <p:spPr bwMode="auto">
          <a:xfrm>
            <a:off x="6372225" y="3406775"/>
            <a:ext cx="65087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21" name="Line 130"/>
          <p:cNvSpPr>
            <a:spLocks noChangeShapeType="1"/>
          </p:cNvSpPr>
          <p:nvPr/>
        </p:nvSpPr>
        <p:spPr bwMode="auto">
          <a:xfrm>
            <a:off x="6467475" y="3532188"/>
            <a:ext cx="58737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22" name="Line 131"/>
          <p:cNvSpPr>
            <a:spLocks noChangeShapeType="1"/>
          </p:cNvSpPr>
          <p:nvPr/>
        </p:nvSpPr>
        <p:spPr bwMode="auto">
          <a:xfrm>
            <a:off x="6554788" y="3656013"/>
            <a:ext cx="66675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23" name="Line 132"/>
          <p:cNvSpPr>
            <a:spLocks noChangeShapeType="1"/>
          </p:cNvSpPr>
          <p:nvPr/>
        </p:nvSpPr>
        <p:spPr bwMode="auto">
          <a:xfrm>
            <a:off x="6650038" y="3789363"/>
            <a:ext cx="58737" cy="79375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24" name="Line 133"/>
          <p:cNvSpPr>
            <a:spLocks noChangeShapeType="1"/>
          </p:cNvSpPr>
          <p:nvPr/>
        </p:nvSpPr>
        <p:spPr bwMode="auto">
          <a:xfrm>
            <a:off x="6745288" y="3913188"/>
            <a:ext cx="58737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25" name="Line 134"/>
          <p:cNvSpPr>
            <a:spLocks noChangeShapeType="1"/>
          </p:cNvSpPr>
          <p:nvPr/>
        </p:nvSpPr>
        <p:spPr bwMode="auto">
          <a:xfrm>
            <a:off x="6834188" y="4044950"/>
            <a:ext cx="66675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26" name="Line 135"/>
          <p:cNvSpPr>
            <a:spLocks noChangeShapeType="1"/>
          </p:cNvSpPr>
          <p:nvPr/>
        </p:nvSpPr>
        <p:spPr bwMode="auto">
          <a:xfrm>
            <a:off x="6929438" y="4170363"/>
            <a:ext cx="58737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27" name="Line 136"/>
          <p:cNvSpPr>
            <a:spLocks noChangeShapeType="1"/>
          </p:cNvSpPr>
          <p:nvPr/>
        </p:nvSpPr>
        <p:spPr bwMode="auto">
          <a:xfrm>
            <a:off x="7024688" y="4294188"/>
            <a:ext cx="58737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28" name="Line 137"/>
          <p:cNvSpPr>
            <a:spLocks noChangeShapeType="1"/>
          </p:cNvSpPr>
          <p:nvPr/>
        </p:nvSpPr>
        <p:spPr bwMode="auto">
          <a:xfrm>
            <a:off x="7113588" y="4425950"/>
            <a:ext cx="65087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29" name="Line 138"/>
          <p:cNvSpPr>
            <a:spLocks noChangeShapeType="1"/>
          </p:cNvSpPr>
          <p:nvPr/>
        </p:nvSpPr>
        <p:spPr bwMode="auto">
          <a:xfrm>
            <a:off x="7208838" y="4551363"/>
            <a:ext cx="58737" cy="873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30" name="Line 139"/>
          <p:cNvSpPr>
            <a:spLocks noChangeShapeType="1"/>
          </p:cNvSpPr>
          <p:nvPr/>
        </p:nvSpPr>
        <p:spPr bwMode="auto">
          <a:xfrm>
            <a:off x="7304088" y="4683125"/>
            <a:ext cx="58737" cy="809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31" name="Line 140"/>
          <p:cNvSpPr>
            <a:spLocks noChangeShapeType="1"/>
          </p:cNvSpPr>
          <p:nvPr/>
        </p:nvSpPr>
        <p:spPr bwMode="auto">
          <a:xfrm>
            <a:off x="7391400" y="4806950"/>
            <a:ext cx="66675" cy="88900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32" name="Line 141"/>
          <p:cNvSpPr>
            <a:spLocks noChangeShapeType="1"/>
          </p:cNvSpPr>
          <p:nvPr/>
        </p:nvSpPr>
        <p:spPr bwMode="auto">
          <a:xfrm>
            <a:off x="7486650" y="4940300"/>
            <a:ext cx="30162" cy="4286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33" name="Line 142"/>
          <p:cNvSpPr>
            <a:spLocks noChangeShapeType="1"/>
          </p:cNvSpPr>
          <p:nvPr/>
        </p:nvSpPr>
        <p:spPr bwMode="auto">
          <a:xfrm>
            <a:off x="5072063" y="1619250"/>
            <a:ext cx="0" cy="3363913"/>
          </a:xfrm>
          <a:prstGeom prst="line">
            <a:avLst/>
          </a:prstGeom>
          <a:noFill/>
          <a:ln w="1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34" name="Line 143"/>
          <p:cNvSpPr>
            <a:spLocks noChangeShapeType="1"/>
          </p:cNvSpPr>
          <p:nvPr/>
        </p:nvSpPr>
        <p:spPr bwMode="auto">
          <a:xfrm flipV="1">
            <a:off x="1828800" y="1501775"/>
            <a:ext cx="0" cy="4097338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35" name="Line 144"/>
          <p:cNvSpPr>
            <a:spLocks noChangeShapeType="1"/>
          </p:cNvSpPr>
          <p:nvPr/>
        </p:nvSpPr>
        <p:spPr bwMode="auto">
          <a:xfrm flipH="1">
            <a:off x="1755775" y="1619250"/>
            <a:ext cx="73025" cy="0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36" name="Rectangle 145"/>
          <p:cNvSpPr>
            <a:spLocks noChangeArrowheads="1"/>
          </p:cNvSpPr>
          <p:nvPr/>
        </p:nvSpPr>
        <p:spPr bwMode="auto">
          <a:xfrm rot="16200000">
            <a:off x="1544638" y="1447800"/>
            <a:ext cx="184150" cy="25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0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7" name="Line 146"/>
          <p:cNvSpPr>
            <a:spLocks noChangeShapeType="1"/>
          </p:cNvSpPr>
          <p:nvPr/>
        </p:nvSpPr>
        <p:spPr bwMode="auto">
          <a:xfrm flipH="1">
            <a:off x="1755775" y="2586038"/>
            <a:ext cx="73025" cy="0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38" name="Rectangle 147"/>
          <p:cNvSpPr>
            <a:spLocks noChangeArrowheads="1"/>
          </p:cNvSpPr>
          <p:nvPr/>
        </p:nvSpPr>
        <p:spPr bwMode="auto">
          <a:xfrm rot="16200000">
            <a:off x="1514475" y="2406650"/>
            <a:ext cx="242888" cy="25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.5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9" name="Line 148"/>
          <p:cNvSpPr>
            <a:spLocks noChangeShapeType="1"/>
          </p:cNvSpPr>
          <p:nvPr/>
        </p:nvSpPr>
        <p:spPr bwMode="auto">
          <a:xfrm flipH="1">
            <a:off x="1755775" y="3546475"/>
            <a:ext cx="73025" cy="0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40" name="Rectangle 149"/>
          <p:cNvSpPr>
            <a:spLocks noChangeArrowheads="1"/>
          </p:cNvSpPr>
          <p:nvPr/>
        </p:nvSpPr>
        <p:spPr bwMode="auto">
          <a:xfrm rot="16200000">
            <a:off x="1543050" y="3378200"/>
            <a:ext cx="184150" cy="25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1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1" name="Line 150"/>
          <p:cNvSpPr>
            <a:spLocks noChangeShapeType="1"/>
          </p:cNvSpPr>
          <p:nvPr/>
        </p:nvSpPr>
        <p:spPr bwMode="auto">
          <a:xfrm flipH="1">
            <a:off x="1755775" y="4514850"/>
            <a:ext cx="73025" cy="0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42" name="Rectangle 151"/>
          <p:cNvSpPr>
            <a:spLocks noChangeArrowheads="1"/>
          </p:cNvSpPr>
          <p:nvPr/>
        </p:nvSpPr>
        <p:spPr bwMode="auto">
          <a:xfrm rot="16200000">
            <a:off x="1462088" y="4337050"/>
            <a:ext cx="346075" cy="25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1.5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3" name="Line 152"/>
          <p:cNvSpPr>
            <a:spLocks noChangeShapeType="1"/>
          </p:cNvSpPr>
          <p:nvPr/>
        </p:nvSpPr>
        <p:spPr bwMode="auto">
          <a:xfrm flipH="1">
            <a:off x="1755775" y="5481638"/>
            <a:ext cx="73025" cy="0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44" name="Rectangle 153"/>
          <p:cNvSpPr>
            <a:spLocks noChangeArrowheads="1"/>
          </p:cNvSpPr>
          <p:nvPr/>
        </p:nvSpPr>
        <p:spPr bwMode="auto">
          <a:xfrm rot="16200000">
            <a:off x="1543050" y="5313363"/>
            <a:ext cx="184150" cy="25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2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5" name="Rectangle 154"/>
          <p:cNvSpPr>
            <a:spLocks noChangeArrowheads="1"/>
          </p:cNvSpPr>
          <p:nvPr/>
        </p:nvSpPr>
        <p:spPr bwMode="auto">
          <a:xfrm rot="16200000">
            <a:off x="958850" y="3357563"/>
            <a:ext cx="954088" cy="25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se(logOR)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6" name="Line 155"/>
          <p:cNvSpPr>
            <a:spLocks noChangeShapeType="1"/>
          </p:cNvSpPr>
          <p:nvPr/>
        </p:nvSpPr>
        <p:spPr bwMode="auto">
          <a:xfrm>
            <a:off x="1828800" y="5599113"/>
            <a:ext cx="5967412" cy="0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47" name="Line 156"/>
          <p:cNvSpPr>
            <a:spLocks noChangeShapeType="1"/>
          </p:cNvSpPr>
          <p:nvPr/>
        </p:nvSpPr>
        <p:spPr bwMode="auto">
          <a:xfrm>
            <a:off x="1946275" y="5599113"/>
            <a:ext cx="0" cy="73025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48" name="Rectangle 157"/>
          <p:cNvSpPr>
            <a:spLocks noChangeArrowheads="1"/>
          </p:cNvSpPr>
          <p:nvPr/>
        </p:nvSpPr>
        <p:spPr bwMode="auto">
          <a:xfrm>
            <a:off x="1865313" y="5708650"/>
            <a:ext cx="250825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-4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9" name="Line 158"/>
          <p:cNvSpPr>
            <a:spLocks noChangeShapeType="1"/>
          </p:cNvSpPr>
          <p:nvPr/>
        </p:nvSpPr>
        <p:spPr bwMode="auto">
          <a:xfrm>
            <a:off x="3376613" y="5599113"/>
            <a:ext cx="0" cy="73025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50" name="Rectangle 159"/>
          <p:cNvSpPr>
            <a:spLocks noChangeArrowheads="1"/>
          </p:cNvSpPr>
          <p:nvPr/>
        </p:nvSpPr>
        <p:spPr bwMode="auto">
          <a:xfrm>
            <a:off x="3297238" y="5708650"/>
            <a:ext cx="250825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-2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1" name="Line 160"/>
          <p:cNvSpPr>
            <a:spLocks noChangeShapeType="1"/>
          </p:cNvSpPr>
          <p:nvPr/>
        </p:nvSpPr>
        <p:spPr bwMode="auto">
          <a:xfrm>
            <a:off x="4816475" y="5599113"/>
            <a:ext cx="0" cy="73025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52" name="Rectangle 161"/>
          <p:cNvSpPr>
            <a:spLocks noChangeArrowheads="1"/>
          </p:cNvSpPr>
          <p:nvPr/>
        </p:nvSpPr>
        <p:spPr bwMode="auto">
          <a:xfrm>
            <a:off x="4764088" y="5708650"/>
            <a:ext cx="184150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0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3" name="Line 162"/>
          <p:cNvSpPr>
            <a:spLocks noChangeShapeType="1"/>
          </p:cNvSpPr>
          <p:nvPr/>
        </p:nvSpPr>
        <p:spPr bwMode="auto">
          <a:xfrm>
            <a:off x="6246813" y="5599113"/>
            <a:ext cx="0" cy="73025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54" name="Rectangle 163"/>
          <p:cNvSpPr>
            <a:spLocks noChangeArrowheads="1"/>
          </p:cNvSpPr>
          <p:nvPr/>
        </p:nvSpPr>
        <p:spPr bwMode="auto">
          <a:xfrm>
            <a:off x="6196013" y="5708650"/>
            <a:ext cx="184150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2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5" name="Line 164"/>
          <p:cNvSpPr>
            <a:spLocks noChangeShapeType="1"/>
          </p:cNvSpPr>
          <p:nvPr/>
        </p:nvSpPr>
        <p:spPr bwMode="auto">
          <a:xfrm>
            <a:off x="7678738" y="5599113"/>
            <a:ext cx="0" cy="73025"/>
          </a:xfrm>
          <a:prstGeom prst="line">
            <a:avLst/>
          </a:prstGeom>
          <a:noFill/>
          <a:ln w="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156" name="Rectangle 165"/>
          <p:cNvSpPr>
            <a:spLocks noChangeArrowheads="1"/>
          </p:cNvSpPr>
          <p:nvPr/>
        </p:nvSpPr>
        <p:spPr bwMode="auto">
          <a:xfrm>
            <a:off x="7626350" y="5708650"/>
            <a:ext cx="184150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4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7" name="Rectangle 166"/>
          <p:cNvSpPr>
            <a:spLocks noChangeArrowheads="1"/>
          </p:cNvSpPr>
          <p:nvPr/>
        </p:nvSpPr>
        <p:spPr bwMode="auto">
          <a:xfrm>
            <a:off x="4559300" y="5888038"/>
            <a:ext cx="623887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logOR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8" name="Rectangle 167"/>
          <p:cNvSpPr>
            <a:spLocks noChangeArrowheads="1"/>
          </p:cNvSpPr>
          <p:nvPr/>
        </p:nvSpPr>
        <p:spPr bwMode="auto">
          <a:xfrm>
            <a:off x="2768600" y="1254125"/>
            <a:ext cx="4302125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Funnel plot with pseudo 95% confidence limits</a:t>
            </a: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" name="Rectangle 162"/>
          <p:cNvSpPr/>
          <p:nvPr/>
        </p:nvSpPr>
        <p:spPr>
          <a:xfrm>
            <a:off x="179512" y="44624"/>
            <a:ext cx="8856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defRPr/>
            </a:pPr>
            <a:r>
              <a:rPr lang="en-US" sz="1200" b="1" dirty="0"/>
              <a:t>Figure 4</a:t>
            </a:r>
            <a:r>
              <a:rPr lang="en-US" sz="1200" b="1" dirty="0" smtClean="0"/>
              <a:t>: </a:t>
            </a:r>
            <a:r>
              <a:rPr lang="en-US" sz="1200" dirty="0"/>
              <a:t>Funnel plot including all the comparisons of the form active treatment vs. </a:t>
            </a:r>
            <a:r>
              <a:rPr lang="en-US" sz="1200" dirty="0" smtClean="0"/>
              <a:t>placebo for the outcome adverse events. </a:t>
            </a:r>
            <a:r>
              <a:rPr lang="en-US" sz="1200" dirty="0"/>
              <a:t>Missing points on the left suggest that small studies favoring the active treatment are missing. </a:t>
            </a:r>
            <a:endParaRPr lang="el-GR" sz="1200" dirty="0"/>
          </a:p>
          <a:p>
            <a:endParaRPr lang="el-GR" sz="1200" dirty="0"/>
          </a:p>
        </p:txBody>
      </p:sp>
      <p:grpSp>
        <p:nvGrpSpPr>
          <p:cNvPr id="2" name="Group 1"/>
          <p:cNvGrpSpPr/>
          <p:nvPr/>
        </p:nvGrpSpPr>
        <p:grpSpPr>
          <a:xfrm>
            <a:off x="1404000" y="6237312"/>
            <a:ext cx="7308460" cy="360040"/>
            <a:chOff x="1404000" y="6237312"/>
            <a:chExt cx="7308460" cy="360040"/>
          </a:xfrm>
        </p:grpSpPr>
        <p:cxnSp>
          <p:nvCxnSpPr>
            <p:cNvPr id="164" name="Straight Arrow Connector 163"/>
            <p:cNvCxnSpPr/>
            <p:nvPr/>
          </p:nvCxnSpPr>
          <p:spPr>
            <a:xfrm flipH="1">
              <a:off x="1907704" y="6237312"/>
              <a:ext cx="273732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5" name="Straight Arrow Connector 164"/>
            <p:cNvCxnSpPr/>
            <p:nvPr/>
          </p:nvCxnSpPr>
          <p:spPr>
            <a:xfrm>
              <a:off x="5265738" y="6237312"/>
              <a:ext cx="269063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6" name="Rectangle 165"/>
            <p:cNvSpPr/>
            <p:nvPr/>
          </p:nvSpPr>
          <p:spPr>
            <a:xfrm>
              <a:off x="1404000" y="6320353"/>
              <a:ext cx="360040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/>
                <a:t>Active treatment safer than the comparison average</a:t>
              </a:r>
              <a:endParaRPr lang="el-GR" sz="1200" dirty="0"/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5220072" y="6320353"/>
              <a:ext cx="349238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/>
                <a:t>Placebo safer </a:t>
              </a:r>
              <a:r>
                <a:rPr lang="en-US" sz="1200" dirty="0"/>
                <a:t>than the comparison average</a:t>
              </a:r>
              <a:endParaRPr lang="el-GR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32749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 noChangeAspect="1"/>
          </p:cNvGrpSpPr>
          <p:nvPr/>
        </p:nvGrpSpPr>
        <p:grpSpPr bwMode="auto">
          <a:xfrm>
            <a:off x="1187450" y="1052513"/>
            <a:ext cx="7005638" cy="5400675"/>
            <a:chOff x="748" y="663"/>
            <a:chExt cx="4413" cy="3402"/>
          </a:xfrm>
        </p:grpSpPr>
        <p:sp>
          <p:nvSpPr>
            <p:cNvPr id="3" name="AutoShape 4"/>
            <p:cNvSpPr>
              <a:spLocks noChangeAspect="1" noChangeArrowheads="1" noTextEdit="1"/>
            </p:cNvSpPr>
            <p:nvPr/>
          </p:nvSpPr>
          <p:spPr bwMode="auto">
            <a:xfrm>
              <a:off x="748" y="663"/>
              <a:ext cx="4413" cy="3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6" name="Rectangle 8"/>
            <p:cNvSpPr>
              <a:spLocks noChangeArrowheads="1"/>
            </p:cNvSpPr>
            <p:nvPr/>
          </p:nvSpPr>
          <p:spPr bwMode="auto">
            <a:xfrm>
              <a:off x="1243" y="825"/>
              <a:ext cx="3759" cy="2743"/>
            </a:xfrm>
            <a:prstGeom prst="rect">
              <a:avLst/>
            </a:prstGeom>
            <a:solidFill>
              <a:srgbClr val="FFFFFF"/>
            </a:solidFill>
            <a:ln w="5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7" name="Line 9"/>
            <p:cNvSpPr>
              <a:spLocks noChangeShapeType="1"/>
            </p:cNvSpPr>
            <p:nvPr/>
          </p:nvSpPr>
          <p:spPr bwMode="auto">
            <a:xfrm>
              <a:off x="1243" y="3328"/>
              <a:ext cx="3759" cy="0"/>
            </a:xfrm>
            <a:prstGeom prst="line">
              <a:avLst/>
            </a:prstGeom>
            <a:noFill/>
            <a:ln w="10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8" name="Line 10"/>
            <p:cNvSpPr>
              <a:spLocks noChangeShapeType="1"/>
            </p:cNvSpPr>
            <p:nvPr/>
          </p:nvSpPr>
          <p:spPr bwMode="auto">
            <a:xfrm>
              <a:off x="1243" y="2718"/>
              <a:ext cx="3759" cy="0"/>
            </a:xfrm>
            <a:prstGeom prst="line">
              <a:avLst/>
            </a:prstGeom>
            <a:noFill/>
            <a:ln w="10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9" name="Line 11"/>
            <p:cNvSpPr>
              <a:spLocks noChangeShapeType="1"/>
            </p:cNvSpPr>
            <p:nvPr/>
          </p:nvSpPr>
          <p:spPr bwMode="auto">
            <a:xfrm>
              <a:off x="1243" y="2113"/>
              <a:ext cx="3759" cy="0"/>
            </a:xfrm>
            <a:prstGeom prst="line">
              <a:avLst/>
            </a:prstGeom>
            <a:noFill/>
            <a:ln w="10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" name="Line 12"/>
            <p:cNvSpPr>
              <a:spLocks noChangeShapeType="1"/>
            </p:cNvSpPr>
            <p:nvPr/>
          </p:nvSpPr>
          <p:spPr bwMode="auto">
            <a:xfrm>
              <a:off x="1243" y="1504"/>
              <a:ext cx="3759" cy="0"/>
            </a:xfrm>
            <a:prstGeom prst="line">
              <a:avLst/>
            </a:prstGeom>
            <a:noFill/>
            <a:ln w="10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" name="Oval 13"/>
            <p:cNvSpPr>
              <a:spLocks noChangeArrowheads="1"/>
            </p:cNvSpPr>
            <p:nvPr/>
          </p:nvSpPr>
          <p:spPr bwMode="auto">
            <a:xfrm>
              <a:off x="2038" y="2959"/>
              <a:ext cx="204" cy="198"/>
            </a:xfrm>
            <a:prstGeom prst="ellipse">
              <a:avLst/>
            </a:prstGeom>
            <a:noFill/>
            <a:ln w="10">
              <a:solidFill>
                <a:srgbClr val="606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2" name="Oval 14"/>
            <p:cNvSpPr>
              <a:spLocks noChangeArrowheads="1"/>
            </p:cNvSpPr>
            <p:nvPr/>
          </p:nvSpPr>
          <p:spPr bwMode="auto">
            <a:xfrm>
              <a:off x="2981" y="2423"/>
              <a:ext cx="97" cy="92"/>
            </a:xfrm>
            <a:prstGeom prst="ellipse">
              <a:avLst/>
            </a:prstGeom>
            <a:noFill/>
            <a:ln w="10">
              <a:solidFill>
                <a:srgbClr val="606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3" name="Oval 15"/>
            <p:cNvSpPr>
              <a:spLocks noChangeArrowheads="1"/>
            </p:cNvSpPr>
            <p:nvPr/>
          </p:nvSpPr>
          <p:spPr bwMode="auto">
            <a:xfrm>
              <a:off x="2302" y="2344"/>
              <a:ext cx="157" cy="153"/>
            </a:xfrm>
            <a:prstGeom prst="ellipse">
              <a:avLst/>
            </a:prstGeom>
            <a:noFill/>
            <a:ln w="10">
              <a:solidFill>
                <a:srgbClr val="606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4" name="Oval 16"/>
            <p:cNvSpPr>
              <a:spLocks noChangeArrowheads="1"/>
            </p:cNvSpPr>
            <p:nvPr/>
          </p:nvSpPr>
          <p:spPr bwMode="auto">
            <a:xfrm>
              <a:off x="4257" y="1979"/>
              <a:ext cx="56" cy="56"/>
            </a:xfrm>
            <a:prstGeom prst="ellipse">
              <a:avLst/>
            </a:prstGeom>
            <a:noFill/>
            <a:ln w="10">
              <a:solidFill>
                <a:srgbClr val="606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5" name="Oval 17"/>
            <p:cNvSpPr>
              <a:spLocks noChangeArrowheads="1"/>
            </p:cNvSpPr>
            <p:nvPr/>
          </p:nvSpPr>
          <p:spPr bwMode="auto">
            <a:xfrm>
              <a:off x="4072" y="1536"/>
              <a:ext cx="60" cy="60"/>
            </a:xfrm>
            <a:prstGeom prst="ellipse">
              <a:avLst/>
            </a:prstGeom>
            <a:noFill/>
            <a:ln w="10">
              <a:solidFill>
                <a:srgbClr val="606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6" name="Oval 18"/>
            <p:cNvSpPr>
              <a:spLocks noChangeArrowheads="1"/>
            </p:cNvSpPr>
            <p:nvPr/>
          </p:nvSpPr>
          <p:spPr bwMode="auto">
            <a:xfrm>
              <a:off x="4322" y="2464"/>
              <a:ext cx="55" cy="51"/>
            </a:xfrm>
            <a:prstGeom prst="ellipse">
              <a:avLst/>
            </a:prstGeom>
            <a:noFill/>
            <a:ln w="10">
              <a:solidFill>
                <a:srgbClr val="606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7" name="Oval 19"/>
            <p:cNvSpPr>
              <a:spLocks noChangeArrowheads="1"/>
            </p:cNvSpPr>
            <p:nvPr/>
          </p:nvSpPr>
          <p:spPr bwMode="auto">
            <a:xfrm>
              <a:off x="1779" y="2455"/>
              <a:ext cx="282" cy="277"/>
            </a:xfrm>
            <a:prstGeom prst="ellipse">
              <a:avLst/>
            </a:prstGeom>
            <a:noFill/>
            <a:ln w="10">
              <a:solidFill>
                <a:srgbClr val="606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8" name="Oval 20"/>
            <p:cNvSpPr>
              <a:spLocks noChangeArrowheads="1"/>
            </p:cNvSpPr>
            <p:nvPr/>
          </p:nvSpPr>
          <p:spPr bwMode="auto">
            <a:xfrm>
              <a:off x="1821" y="2663"/>
              <a:ext cx="263" cy="259"/>
            </a:xfrm>
            <a:prstGeom prst="ellipse">
              <a:avLst/>
            </a:prstGeom>
            <a:noFill/>
            <a:ln w="10">
              <a:solidFill>
                <a:srgbClr val="606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9" name="Oval 21"/>
            <p:cNvSpPr>
              <a:spLocks noChangeArrowheads="1"/>
            </p:cNvSpPr>
            <p:nvPr/>
          </p:nvSpPr>
          <p:spPr bwMode="auto">
            <a:xfrm>
              <a:off x="2001" y="2252"/>
              <a:ext cx="213" cy="212"/>
            </a:xfrm>
            <a:prstGeom prst="ellipse">
              <a:avLst/>
            </a:prstGeom>
            <a:noFill/>
            <a:ln w="10">
              <a:solidFill>
                <a:srgbClr val="606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" name="Oval 22"/>
            <p:cNvSpPr>
              <a:spLocks noChangeArrowheads="1"/>
            </p:cNvSpPr>
            <p:nvPr/>
          </p:nvSpPr>
          <p:spPr bwMode="auto">
            <a:xfrm>
              <a:off x="2274" y="2206"/>
              <a:ext cx="162" cy="161"/>
            </a:xfrm>
            <a:prstGeom prst="ellipse">
              <a:avLst/>
            </a:prstGeom>
            <a:noFill/>
            <a:ln w="10">
              <a:solidFill>
                <a:srgbClr val="606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" name="Oval 23"/>
            <p:cNvSpPr>
              <a:spLocks noChangeArrowheads="1"/>
            </p:cNvSpPr>
            <p:nvPr/>
          </p:nvSpPr>
          <p:spPr bwMode="auto">
            <a:xfrm>
              <a:off x="4003" y="1328"/>
              <a:ext cx="60" cy="60"/>
            </a:xfrm>
            <a:prstGeom prst="ellipse">
              <a:avLst/>
            </a:prstGeom>
            <a:noFill/>
            <a:ln w="10">
              <a:solidFill>
                <a:srgbClr val="606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2" name="Oval 24"/>
            <p:cNvSpPr>
              <a:spLocks noChangeArrowheads="1"/>
            </p:cNvSpPr>
            <p:nvPr/>
          </p:nvSpPr>
          <p:spPr bwMode="auto">
            <a:xfrm>
              <a:off x="3402" y="2030"/>
              <a:ext cx="79" cy="74"/>
            </a:xfrm>
            <a:prstGeom prst="ellipse">
              <a:avLst/>
            </a:prstGeom>
            <a:noFill/>
            <a:ln w="10">
              <a:solidFill>
                <a:srgbClr val="606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3" name="Oval 25"/>
            <p:cNvSpPr>
              <a:spLocks noChangeArrowheads="1"/>
            </p:cNvSpPr>
            <p:nvPr/>
          </p:nvSpPr>
          <p:spPr bwMode="auto">
            <a:xfrm>
              <a:off x="2251" y="2136"/>
              <a:ext cx="166" cy="162"/>
            </a:xfrm>
            <a:prstGeom prst="ellipse">
              <a:avLst/>
            </a:prstGeom>
            <a:noFill/>
            <a:ln w="10">
              <a:solidFill>
                <a:srgbClr val="606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" name="Oval 26"/>
            <p:cNvSpPr>
              <a:spLocks noChangeArrowheads="1"/>
            </p:cNvSpPr>
            <p:nvPr/>
          </p:nvSpPr>
          <p:spPr bwMode="auto">
            <a:xfrm>
              <a:off x="4105" y="1508"/>
              <a:ext cx="60" cy="60"/>
            </a:xfrm>
            <a:prstGeom prst="ellipse">
              <a:avLst/>
            </a:prstGeom>
            <a:noFill/>
            <a:ln w="10">
              <a:solidFill>
                <a:srgbClr val="606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" name="Oval 27"/>
            <p:cNvSpPr>
              <a:spLocks noChangeArrowheads="1"/>
            </p:cNvSpPr>
            <p:nvPr/>
          </p:nvSpPr>
          <p:spPr bwMode="auto">
            <a:xfrm>
              <a:off x="4433" y="1915"/>
              <a:ext cx="55" cy="55"/>
            </a:xfrm>
            <a:prstGeom prst="ellipse">
              <a:avLst/>
            </a:prstGeom>
            <a:noFill/>
            <a:ln w="10">
              <a:solidFill>
                <a:srgbClr val="606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6" name="Oval 28"/>
            <p:cNvSpPr>
              <a:spLocks noChangeArrowheads="1"/>
            </p:cNvSpPr>
            <p:nvPr/>
          </p:nvSpPr>
          <p:spPr bwMode="auto">
            <a:xfrm>
              <a:off x="3457" y="3462"/>
              <a:ext cx="79" cy="74"/>
            </a:xfrm>
            <a:prstGeom prst="ellipse">
              <a:avLst/>
            </a:prstGeom>
            <a:noFill/>
            <a:ln w="10">
              <a:solidFill>
                <a:srgbClr val="606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7" name="Oval 29"/>
            <p:cNvSpPr>
              <a:spLocks noChangeArrowheads="1"/>
            </p:cNvSpPr>
            <p:nvPr/>
          </p:nvSpPr>
          <p:spPr bwMode="auto">
            <a:xfrm>
              <a:off x="2773" y="2635"/>
              <a:ext cx="111" cy="107"/>
            </a:xfrm>
            <a:prstGeom prst="ellipse">
              <a:avLst/>
            </a:prstGeom>
            <a:noFill/>
            <a:ln w="10">
              <a:solidFill>
                <a:srgbClr val="606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8" name="Oval 30"/>
            <p:cNvSpPr>
              <a:spLocks noChangeArrowheads="1"/>
            </p:cNvSpPr>
            <p:nvPr/>
          </p:nvSpPr>
          <p:spPr bwMode="auto">
            <a:xfrm>
              <a:off x="3328" y="1407"/>
              <a:ext cx="83" cy="78"/>
            </a:xfrm>
            <a:prstGeom prst="ellipse">
              <a:avLst/>
            </a:prstGeom>
            <a:noFill/>
            <a:ln w="10">
              <a:solidFill>
                <a:srgbClr val="606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9" name="Oval 31"/>
            <p:cNvSpPr>
              <a:spLocks noChangeArrowheads="1"/>
            </p:cNvSpPr>
            <p:nvPr/>
          </p:nvSpPr>
          <p:spPr bwMode="auto">
            <a:xfrm>
              <a:off x="4280" y="3337"/>
              <a:ext cx="56" cy="51"/>
            </a:xfrm>
            <a:prstGeom prst="ellipse">
              <a:avLst/>
            </a:prstGeom>
            <a:noFill/>
            <a:ln w="10">
              <a:solidFill>
                <a:srgbClr val="606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30" name="Oval 32"/>
            <p:cNvSpPr>
              <a:spLocks noChangeArrowheads="1"/>
            </p:cNvSpPr>
            <p:nvPr/>
          </p:nvSpPr>
          <p:spPr bwMode="auto">
            <a:xfrm>
              <a:off x="1682" y="2349"/>
              <a:ext cx="319" cy="319"/>
            </a:xfrm>
            <a:prstGeom prst="ellipse">
              <a:avLst/>
            </a:prstGeom>
            <a:noFill/>
            <a:ln w="10">
              <a:solidFill>
                <a:srgbClr val="606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31" name="Oval 33"/>
            <p:cNvSpPr>
              <a:spLocks noChangeArrowheads="1"/>
            </p:cNvSpPr>
            <p:nvPr/>
          </p:nvSpPr>
          <p:spPr bwMode="auto">
            <a:xfrm>
              <a:off x="2006" y="2557"/>
              <a:ext cx="212" cy="208"/>
            </a:xfrm>
            <a:prstGeom prst="ellipse">
              <a:avLst/>
            </a:prstGeom>
            <a:noFill/>
            <a:ln w="10">
              <a:solidFill>
                <a:srgbClr val="606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24" name="Oval 34"/>
            <p:cNvSpPr>
              <a:spLocks noChangeArrowheads="1"/>
            </p:cNvSpPr>
            <p:nvPr/>
          </p:nvSpPr>
          <p:spPr bwMode="auto">
            <a:xfrm>
              <a:off x="2551" y="2912"/>
              <a:ext cx="130" cy="130"/>
            </a:xfrm>
            <a:prstGeom prst="ellipse">
              <a:avLst/>
            </a:prstGeom>
            <a:noFill/>
            <a:ln w="10">
              <a:solidFill>
                <a:srgbClr val="606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25" name="Oval 35"/>
            <p:cNvSpPr>
              <a:spLocks noChangeArrowheads="1"/>
            </p:cNvSpPr>
            <p:nvPr/>
          </p:nvSpPr>
          <p:spPr bwMode="auto">
            <a:xfrm>
              <a:off x="3416" y="1869"/>
              <a:ext cx="78" cy="73"/>
            </a:xfrm>
            <a:prstGeom prst="ellipse">
              <a:avLst/>
            </a:prstGeom>
            <a:noFill/>
            <a:ln w="10">
              <a:solidFill>
                <a:srgbClr val="606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27" name="Oval 36"/>
            <p:cNvSpPr>
              <a:spLocks noChangeArrowheads="1"/>
            </p:cNvSpPr>
            <p:nvPr/>
          </p:nvSpPr>
          <p:spPr bwMode="auto">
            <a:xfrm>
              <a:off x="4345" y="2086"/>
              <a:ext cx="56" cy="50"/>
            </a:xfrm>
            <a:prstGeom prst="ellipse">
              <a:avLst/>
            </a:prstGeom>
            <a:noFill/>
            <a:ln w="10">
              <a:solidFill>
                <a:srgbClr val="606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28" name="Oval 37"/>
            <p:cNvSpPr>
              <a:spLocks noChangeArrowheads="1"/>
            </p:cNvSpPr>
            <p:nvPr/>
          </p:nvSpPr>
          <p:spPr bwMode="auto">
            <a:xfrm>
              <a:off x="3536" y="2243"/>
              <a:ext cx="74" cy="69"/>
            </a:xfrm>
            <a:prstGeom prst="ellipse">
              <a:avLst/>
            </a:prstGeom>
            <a:noFill/>
            <a:ln w="10">
              <a:solidFill>
                <a:srgbClr val="606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29" name="Oval 38"/>
            <p:cNvSpPr>
              <a:spLocks noChangeArrowheads="1"/>
            </p:cNvSpPr>
            <p:nvPr/>
          </p:nvSpPr>
          <p:spPr bwMode="auto">
            <a:xfrm>
              <a:off x="4340" y="2141"/>
              <a:ext cx="56" cy="56"/>
            </a:xfrm>
            <a:prstGeom prst="ellipse">
              <a:avLst/>
            </a:prstGeom>
            <a:noFill/>
            <a:ln w="10">
              <a:solidFill>
                <a:srgbClr val="606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30" name="Oval 39"/>
            <p:cNvSpPr>
              <a:spLocks noChangeArrowheads="1"/>
            </p:cNvSpPr>
            <p:nvPr/>
          </p:nvSpPr>
          <p:spPr bwMode="auto">
            <a:xfrm>
              <a:off x="4086" y="1300"/>
              <a:ext cx="60" cy="60"/>
            </a:xfrm>
            <a:prstGeom prst="ellipse">
              <a:avLst/>
            </a:prstGeom>
            <a:noFill/>
            <a:ln w="10">
              <a:solidFill>
                <a:srgbClr val="606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31" name="Oval 40"/>
            <p:cNvSpPr>
              <a:spLocks noChangeArrowheads="1"/>
            </p:cNvSpPr>
            <p:nvPr/>
          </p:nvSpPr>
          <p:spPr bwMode="auto">
            <a:xfrm>
              <a:off x="1992" y="2224"/>
              <a:ext cx="217" cy="217"/>
            </a:xfrm>
            <a:prstGeom prst="ellipse">
              <a:avLst/>
            </a:prstGeom>
            <a:noFill/>
            <a:ln w="10">
              <a:solidFill>
                <a:srgbClr val="606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32" name="Oval 41"/>
            <p:cNvSpPr>
              <a:spLocks noChangeArrowheads="1"/>
            </p:cNvSpPr>
            <p:nvPr/>
          </p:nvSpPr>
          <p:spPr bwMode="auto">
            <a:xfrm>
              <a:off x="4202" y="1651"/>
              <a:ext cx="60" cy="56"/>
            </a:xfrm>
            <a:prstGeom prst="ellipse">
              <a:avLst/>
            </a:prstGeom>
            <a:noFill/>
            <a:ln w="10">
              <a:solidFill>
                <a:srgbClr val="606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33" name="Oval 42"/>
            <p:cNvSpPr>
              <a:spLocks noChangeArrowheads="1"/>
            </p:cNvSpPr>
            <p:nvPr/>
          </p:nvSpPr>
          <p:spPr bwMode="auto">
            <a:xfrm>
              <a:off x="1946" y="2229"/>
              <a:ext cx="226" cy="226"/>
            </a:xfrm>
            <a:prstGeom prst="ellipse">
              <a:avLst/>
            </a:prstGeom>
            <a:noFill/>
            <a:ln w="10">
              <a:solidFill>
                <a:srgbClr val="606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34" name="Oval 43"/>
            <p:cNvSpPr>
              <a:spLocks noChangeArrowheads="1"/>
            </p:cNvSpPr>
            <p:nvPr/>
          </p:nvSpPr>
          <p:spPr bwMode="auto">
            <a:xfrm>
              <a:off x="2778" y="2455"/>
              <a:ext cx="111" cy="106"/>
            </a:xfrm>
            <a:prstGeom prst="ellipse">
              <a:avLst/>
            </a:prstGeom>
            <a:noFill/>
            <a:ln w="10">
              <a:solidFill>
                <a:srgbClr val="606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35" name="Oval 44"/>
            <p:cNvSpPr>
              <a:spLocks noChangeArrowheads="1"/>
            </p:cNvSpPr>
            <p:nvPr/>
          </p:nvSpPr>
          <p:spPr bwMode="auto">
            <a:xfrm>
              <a:off x="4299" y="1956"/>
              <a:ext cx="55" cy="56"/>
            </a:xfrm>
            <a:prstGeom prst="ellipse">
              <a:avLst/>
            </a:prstGeom>
            <a:noFill/>
            <a:ln w="10">
              <a:solidFill>
                <a:srgbClr val="606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36" name="Oval 45"/>
            <p:cNvSpPr>
              <a:spLocks noChangeArrowheads="1"/>
            </p:cNvSpPr>
            <p:nvPr/>
          </p:nvSpPr>
          <p:spPr bwMode="auto">
            <a:xfrm>
              <a:off x="2570" y="2298"/>
              <a:ext cx="129" cy="129"/>
            </a:xfrm>
            <a:prstGeom prst="ellipse">
              <a:avLst/>
            </a:prstGeom>
            <a:noFill/>
            <a:ln w="10">
              <a:solidFill>
                <a:srgbClr val="606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37" name="Oval 46"/>
            <p:cNvSpPr>
              <a:spLocks noChangeArrowheads="1"/>
            </p:cNvSpPr>
            <p:nvPr/>
          </p:nvSpPr>
          <p:spPr bwMode="auto">
            <a:xfrm>
              <a:off x="2107" y="2626"/>
              <a:ext cx="190" cy="189"/>
            </a:xfrm>
            <a:prstGeom prst="ellipse">
              <a:avLst/>
            </a:prstGeom>
            <a:noFill/>
            <a:ln w="10">
              <a:solidFill>
                <a:srgbClr val="606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38" name="Oval 47"/>
            <p:cNvSpPr>
              <a:spLocks noChangeArrowheads="1"/>
            </p:cNvSpPr>
            <p:nvPr/>
          </p:nvSpPr>
          <p:spPr bwMode="auto">
            <a:xfrm>
              <a:off x="4303" y="1989"/>
              <a:ext cx="56" cy="55"/>
            </a:xfrm>
            <a:prstGeom prst="ellipse">
              <a:avLst/>
            </a:prstGeom>
            <a:noFill/>
            <a:ln w="10">
              <a:solidFill>
                <a:srgbClr val="606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39" name="Oval 48"/>
            <p:cNvSpPr>
              <a:spLocks noChangeArrowheads="1"/>
            </p:cNvSpPr>
            <p:nvPr/>
          </p:nvSpPr>
          <p:spPr bwMode="auto">
            <a:xfrm>
              <a:off x="4119" y="1619"/>
              <a:ext cx="60" cy="56"/>
            </a:xfrm>
            <a:prstGeom prst="ellipse">
              <a:avLst/>
            </a:prstGeom>
            <a:noFill/>
            <a:ln w="10">
              <a:solidFill>
                <a:srgbClr val="606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40" name="Oval 49"/>
            <p:cNvSpPr>
              <a:spLocks noChangeArrowheads="1"/>
            </p:cNvSpPr>
            <p:nvPr/>
          </p:nvSpPr>
          <p:spPr bwMode="auto">
            <a:xfrm>
              <a:off x="3448" y="1947"/>
              <a:ext cx="79" cy="79"/>
            </a:xfrm>
            <a:prstGeom prst="ellipse">
              <a:avLst/>
            </a:prstGeom>
            <a:noFill/>
            <a:ln w="10">
              <a:solidFill>
                <a:srgbClr val="60606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41" name="Line 50"/>
            <p:cNvSpPr>
              <a:spLocks noChangeShapeType="1"/>
            </p:cNvSpPr>
            <p:nvPr/>
          </p:nvSpPr>
          <p:spPr bwMode="auto">
            <a:xfrm flipV="1">
              <a:off x="1844" y="2603"/>
              <a:ext cx="65" cy="18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42" name="Line 51"/>
            <p:cNvSpPr>
              <a:spLocks noChangeShapeType="1"/>
            </p:cNvSpPr>
            <p:nvPr/>
          </p:nvSpPr>
          <p:spPr bwMode="auto">
            <a:xfrm>
              <a:off x="1941" y="2594"/>
              <a:ext cx="9" cy="0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43" name="Line 52"/>
            <p:cNvSpPr>
              <a:spLocks noChangeShapeType="1"/>
            </p:cNvSpPr>
            <p:nvPr/>
          </p:nvSpPr>
          <p:spPr bwMode="auto">
            <a:xfrm flipV="1">
              <a:off x="1950" y="2580"/>
              <a:ext cx="56" cy="14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44" name="Line 53"/>
            <p:cNvSpPr>
              <a:spLocks noChangeShapeType="1"/>
            </p:cNvSpPr>
            <p:nvPr/>
          </p:nvSpPr>
          <p:spPr bwMode="auto">
            <a:xfrm flipV="1">
              <a:off x="2038" y="2566"/>
              <a:ext cx="23" cy="5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45" name="Line 54"/>
            <p:cNvSpPr>
              <a:spLocks noChangeShapeType="1"/>
            </p:cNvSpPr>
            <p:nvPr/>
          </p:nvSpPr>
          <p:spPr bwMode="auto">
            <a:xfrm flipV="1">
              <a:off x="2061" y="2557"/>
              <a:ext cx="37" cy="9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46" name="Line 55"/>
            <p:cNvSpPr>
              <a:spLocks noChangeShapeType="1"/>
            </p:cNvSpPr>
            <p:nvPr/>
          </p:nvSpPr>
          <p:spPr bwMode="auto">
            <a:xfrm>
              <a:off x="2098" y="2557"/>
              <a:ext cx="0" cy="0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47" name="Line 56"/>
            <p:cNvSpPr>
              <a:spLocks noChangeShapeType="1"/>
            </p:cNvSpPr>
            <p:nvPr/>
          </p:nvSpPr>
          <p:spPr bwMode="auto">
            <a:xfrm>
              <a:off x="2131" y="2548"/>
              <a:ext cx="9" cy="0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48" name="Line 57"/>
            <p:cNvSpPr>
              <a:spLocks noChangeShapeType="1"/>
            </p:cNvSpPr>
            <p:nvPr/>
          </p:nvSpPr>
          <p:spPr bwMode="auto">
            <a:xfrm flipV="1">
              <a:off x="2140" y="2529"/>
              <a:ext cx="55" cy="19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49" name="Line 58"/>
            <p:cNvSpPr>
              <a:spLocks noChangeShapeType="1"/>
            </p:cNvSpPr>
            <p:nvPr/>
          </p:nvSpPr>
          <p:spPr bwMode="auto">
            <a:xfrm flipV="1">
              <a:off x="2228" y="2506"/>
              <a:ext cx="64" cy="18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50" name="Line 59"/>
            <p:cNvSpPr>
              <a:spLocks noChangeShapeType="1"/>
            </p:cNvSpPr>
            <p:nvPr/>
          </p:nvSpPr>
          <p:spPr bwMode="auto">
            <a:xfrm flipV="1">
              <a:off x="2325" y="2497"/>
              <a:ext cx="9" cy="4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51" name="Line 60"/>
            <p:cNvSpPr>
              <a:spLocks noChangeShapeType="1"/>
            </p:cNvSpPr>
            <p:nvPr/>
          </p:nvSpPr>
          <p:spPr bwMode="auto">
            <a:xfrm flipV="1">
              <a:off x="2334" y="2492"/>
              <a:ext cx="23" cy="5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52" name="Line 61"/>
            <p:cNvSpPr>
              <a:spLocks noChangeShapeType="1"/>
            </p:cNvSpPr>
            <p:nvPr/>
          </p:nvSpPr>
          <p:spPr bwMode="auto">
            <a:xfrm flipV="1">
              <a:off x="2357" y="2483"/>
              <a:ext cx="23" cy="9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53" name="Line 62"/>
            <p:cNvSpPr>
              <a:spLocks noChangeShapeType="1"/>
            </p:cNvSpPr>
            <p:nvPr/>
          </p:nvSpPr>
          <p:spPr bwMode="auto">
            <a:xfrm>
              <a:off x="2380" y="2483"/>
              <a:ext cx="9" cy="0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54" name="Line 63"/>
            <p:cNvSpPr>
              <a:spLocks noChangeShapeType="1"/>
            </p:cNvSpPr>
            <p:nvPr/>
          </p:nvSpPr>
          <p:spPr bwMode="auto">
            <a:xfrm flipV="1">
              <a:off x="2422" y="2460"/>
              <a:ext cx="65" cy="14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55" name="Line 64"/>
            <p:cNvSpPr>
              <a:spLocks noChangeShapeType="1"/>
            </p:cNvSpPr>
            <p:nvPr/>
          </p:nvSpPr>
          <p:spPr bwMode="auto">
            <a:xfrm flipV="1">
              <a:off x="2519" y="2437"/>
              <a:ext cx="65" cy="14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56" name="Line 65"/>
            <p:cNvSpPr>
              <a:spLocks noChangeShapeType="1"/>
            </p:cNvSpPr>
            <p:nvPr/>
          </p:nvSpPr>
          <p:spPr bwMode="auto">
            <a:xfrm>
              <a:off x="2616" y="2427"/>
              <a:ext cx="0" cy="0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57" name="Line 66"/>
            <p:cNvSpPr>
              <a:spLocks noChangeShapeType="1"/>
            </p:cNvSpPr>
            <p:nvPr/>
          </p:nvSpPr>
          <p:spPr bwMode="auto">
            <a:xfrm flipV="1">
              <a:off x="2616" y="2423"/>
              <a:ext cx="18" cy="4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58" name="Line 67"/>
            <p:cNvSpPr>
              <a:spLocks noChangeShapeType="1"/>
            </p:cNvSpPr>
            <p:nvPr/>
          </p:nvSpPr>
          <p:spPr bwMode="auto">
            <a:xfrm flipV="1">
              <a:off x="2634" y="2409"/>
              <a:ext cx="47" cy="14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59" name="Line 68"/>
            <p:cNvSpPr>
              <a:spLocks noChangeShapeType="1"/>
            </p:cNvSpPr>
            <p:nvPr/>
          </p:nvSpPr>
          <p:spPr bwMode="auto">
            <a:xfrm flipV="1">
              <a:off x="2713" y="2386"/>
              <a:ext cx="60" cy="18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60" name="Line 69"/>
            <p:cNvSpPr>
              <a:spLocks noChangeShapeType="1"/>
            </p:cNvSpPr>
            <p:nvPr/>
          </p:nvSpPr>
          <p:spPr bwMode="auto">
            <a:xfrm flipV="1">
              <a:off x="2806" y="2372"/>
              <a:ext cx="23" cy="5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61" name="Line 70"/>
            <p:cNvSpPr>
              <a:spLocks noChangeShapeType="1"/>
            </p:cNvSpPr>
            <p:nvPr/>
          </p:nvSpPr>
          <p:spPr bwMode="auto">
            <a:xfrm>
              <a:off x="2829" y="2372"/>
              <a:ext cx="4" cy="0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62" name="Line 71"/>
            <p:cNvSpPr>
              <a:spLocks noChangeShapeType="1"/>
            </p:cNvSpPr>
            <p:nvPr/>
          </p:nvSpPr>
          <p:spPr bwMode="auto">
            <a:xfrm flipV="1">
              <a:off x="2833" y="2363"/>
              <a:ext cx="37" cy="9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63" name="Line 72"/>
            <p:cNvSpPr>
              <a:spLocks noChangeShapeType="1"/>
            </p:cNvSpPr>
            <p:nvPr/>
          </p:nvSpPr>
          <p:spPr bwMode="auto">
            <a:xfrm flipV="1">
              <a:off x="2903" y="2340"/>
              <a:ext cx="64" cy="14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64" name="Line 73"/>
            <p:cNvSpPr>
              <a:spLocks noChangeShapeType="1"/>
            </p:cNvSpPr>
            <p:nvPr/>
          </p:nvSpPr>
          <p:spPr bwMode="auto">
            <a:xfrm flipV="1">
              <a:off x="3000" y="2321"/>
              <a:ext cx="32" cy="9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65" name="Line 74"/>
            <p:cNvSpPr>
              <a:spLocks noChangeShapeType="1"/>
            </p:cNvSpPr>
            <p:nvPr/>
          </p:nvSpPr>
          <p:spPr bwMode="auto">
            <a:xfrm flipV="1">
              <a:off x="3032" y="2312"/>
              <a:ext cx="32" cy="9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66" name="Line 75"/>
            <p:cNvSpPr>
              <a:spLocks noChangeShapeType="1"/>
            </p:cNvSpPr>
            <p:nvPr/>
          </p:nvSpPr>
          <p:spPr bwMode="auto">
            <a:xfrm flipV="1">
              <a:off x="3097" y="2289"/>
              <a:ext cx="65" cy="18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67" name="Line 76"/>
            <p:cNvSpPr>
              <a:spLocks noChangeShapeType="1"/>
            </p:cNvSpPr>
            <p:nvPr/>
          </p:nvSpPr>
          <p:spPr bwMode="auto">
            <a:xfrm flipV="1">
              <a:off x="3194" y="2266"/>
              <a:ext cx="65" cy="18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68" name="Line 77"/>
            <p:cNvSpPr>
              <a:spLocks noChangeShapeType="1"/>
            </p:cNvSpPr>
            <p:nvPr/>
          </p:nvSpPr>
          <p:spPr bwMode="auto">
            <a:xfrm flipV="1">
              <a:off x="3291" y="2243"/>
              <a:ext cx="65" cy="14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69" name="Line 78"/>
            <p:cNvSpPr>
              <a:spLocks noChangeShapeType="1"/>
            </p:cNvSpPr>
            <p:nvPr/>
          </p:nvSpPr>
          <p:spPr bwMode="auto">
            <a:xfrm flipV="1">
              <a:off x="3388" y="2220"/>
              <a:ext cx="51" cy="13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70" name="Line 79"/>
            <p:cNvSpPr>
              <a:spLocks noChangeShapeType="1"/>
            </p:cNvSpPr>
            <p:nvPr/>
          </p:nvSpPr>
          <p:spPr bwMode="auto">
            <a:xfrm>
              <a:off x="3439" y="2220"/>
              <a:ext cx="9" cy="0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71" name="Line 80"/>
            <p:cNvSpPr>
              <a:spLocks noChangeShapeType="1"/>
            </p:cNvSpPr>
            <p:nvPr/>
          </p:nvSpPr>
          <p:spPr bwMode="auto">
            <a:xfrm>
              <a:off x="3481" y="2210"/>
              <a:ext cx="4" cy="0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72" name="Line 81"/>
            <p:cNvSpPr>
              <a:spLocks noChangeShapeType="1"/>
            </p:cNvSpPr>
            <p:nvPr/>
          </p:nvSpPr>
          <p:spPr bwMode="auto">
            <a:xfrm flipV="1">
              <a:off x="3485" y="2206"/>
              <a:ext cx="9" cy="4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73" name="Line 82"/>
            <p:cNvSpPr>
              <a:spLocks noChangeShapeType="1"/>
            </p:cNvSpPr>
            <p:nvPr/>
          </p:nvSpPr>
          <p:spPr bwMode="auto">
            <a:xfrm flipV="1">
              <a:off x="3494" y="2192"/>
              <a:ext cx="51" cy="14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74" name="Line 83"/>
            <p:cNvSpPr>
              <a:spLocks noChangeShapeType="1"/>
            </p:cNvSpPr>
            <p:nvPr/>
          </p:nvSpPr>
          <p:spPr bwMode="auto">
            <a:xfrm flipV="1">
              <a:off x="3578" y="2169"/>
              <a:ext cx="64" cy="18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75" name="Line 84"/>
            <p:cNvSpPr>
              <a:spLocks noChangeShapeType="1"/>
            </p:cNvSpPr>
            <p:nvPr/>
          </p:nvSpPr>
          <p:spPr bwMode="auto">
            <a:xfrm flipV="1">
              <a:off x="3675" y="2146"/>
              <a:ext cx="64" cy="14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76" name="Line 85"/>
            <p:cNvSpPr>
              <a:spLocks noChangeShapeType="1"/>
            </p:cNvSpPr>
            <p:nvPr/>
          </p:nvSpPr>
          <p:spPr bwMode="auto">
            <a:xfrm flipV="1">
              <a:off x="3772" y="2123"/>
              <a:ext cx="65" cy="13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77" name="Line 86"/>
            <p:cNvSpPr>
              <a:spLocks noChangeShapeType="1"/>
            </p:cNvSpPr>
            <p:nvPr/>
          </p:nvSpPr>
          <p:spPr bwMode="auto">
            <a:xfrm flipV="1">
              <a:off x="3869" y="2100"/>
              <a:ext cx="65" cy="13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78" name="Line 87"/>
            <p:cNvSpPr>
              <a:spLocks noChangeShapeType="1"/>
            </p:cNvSpPr>
            <p:nvPr/>
          </p:nvSpPr>
          <p:spPr bwMode="auto">
            <a:xfrm flipV="1">
              <a:off x="3966" y="2072"/>
              <a:ext cx="65" cy="18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79" name="Line 88"/>
            <p:cNvSpPr>
              <a:spLocks noChangeShapeType="1"/>
            </p:cNvSpPr>
            <p:nvPr/>
          </p:nvSpPr>
          <p:spPr bwMode="auto">
            <a:xfrm flipV="1">
              <a:off x="4063" y="2053"/>
              <a:ext cx="37" cy="14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80" name="Line 89"/>
            <p:cNvSpPr>
              <a:spLocks noChangeShapeType="1"/>
            </p:cNvSpPr>
            <p:nvPr/>
          </p:nvSpPr>
          <p:spPr bwMode="auto">
            <a:xfrm>
              <a:off x="4100" y="2053"/>
              <a:ext cx="19" cy="0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81" name="Line 90"/>
            <p:cNvSpPr>
              <a:spLocks noChangeShapeType="1"/>
            </p:cNvSpPr>
            <p:nvPr/>
          </p:nvSpPr>
          <p:spPr bwMode="auto">
            <a:xfrm flipV="1">
              <a:off x="4119" y="2049"/>
              <a:ext cx="4" cy="4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82" name="Line 91"/>
            <p:cNvSpPr>
              <a:spLocks noChangeShapeType="1"/>
            </p:cNvSpPr>
            <p:nvPr/>
          </p:nvSpPr>
          <p:spPr bwMode="auto">
            <a:xfrm flipV="1">
              <a:off x="4156" y="2026"/>
              <a:ext cx="64" cy="13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83" name="Line 92"/>
            <p:cNvSpPr>
              <a:spLocks noChangeShapeType="1"/>
            </p:cNvSpPr>
            <p:nvPr/>
          </p:nvSpPr>
          <p:spPr bwMode="auto">
            <a:xfrm flipV="1">
              <a:off x="4253" y="2012"/>
              <a:ext cx="32" cy="4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84" name="Line 93"/>
            <p:cNvSpPr>
              <a:spLocks noChangeShapeType="1"/>
            </p:cNvSpPr>
            <p:nvPr/>
          </p:nvSpPr>
          <p:spPr bwMode="auto">
            <a:xfrm flipV="1">
              <a:off x="4285" y="2003"/>
              <a:ext cx="23" cy="9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85" name="Line 94"/>
            <p:cNvSpPr>
              <a:spLocks noChangeShapeType="1"/>
            </p:cNvSpPr>
            <p:nvPr/>
          </p:nvSpPr>
          <p:spPr bwMode="auto">
            <a:xfrm>
              <a:off x="4308" y="2003"/>
              <a:ext cx="9" cy="0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86" name="Line 95"/>
            <p:cNvSpPr>
              <a:spLocks noChangeShapeType="1"/>
            </p:cNvSpPr>
            <p:nvPr/>
          </p:nvSpPr>
          <p:spPr bwMode="auto">
            <a:xfrm>
              <a:off x="4350" y="1993"/>
              <a:ext cx="0" cy="0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87" name="Line 96"/>
            <p:cNvSpPr>
              <a:spLocks noChangeShapeType="1"/>
            </p:cNvSpPr>
            <p:nvPr/>
          </p:nvSpPr>
          <p:spPr bwMode="auto">
            <a:xfrm flipV="1">
              <a:off x="4350" y="1989"/>
              <a:ext cx="18" cy="4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88" name="Line 97"/>
            <p:cNvSpPr>
              <a:spLocks noChangeShapeType="1"/>
            </p:cNvSpPr>
            <p:nvPr/>
          </p:nvSpPr>
          <p:spPr bwMode="auto">
            <a:xfrm>
              <a:off x="4368" y="1989"/>
              <a:ext cx="5" cy="0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89" name="Line 98"/>
            <p:cNvSpPr>
              <a:spLocks noChangeShapeType="1"/>
            </p:cNvSpPr>
            <p:nvPr/>
          </p:nvSpPr>
          <p:spPr bwMode="auto">
            <a:xfrm flipV="1">
              <a:off x="4373" y="1975"/>
              <a:ext cx="41" cy="14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90" name="Line 99"/>
            <p:cNvSpPr>
              <a:spLocks noChangeShapeType="1"/>
            </p:cNvSpPr>
            <p:nvPr/>
          </p:nvSpPr>
          <p:spPr bwMode="auto">
            <a:xfrm flipV="1">
              <a:off x="4447" y="1966"/>
              <a:ext cx="14" cy="4"/>
            </a:xfrm>
            <a:prstGeom prst="line">
              <a:avLst/>
            </a:prstGeom>
            <a:noFill/>
            <a:ln w="1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91" name="Line 100"/>
            <p:cNvSpPr>
              <a:spLocks noChangeShapeType="1"/>
            </p:cNvSpPr>
            <p:nvPr/>
          </p:nvSpPr>
          <p:spPr bwMode="auto">
            <a:xfrm flipV="1">
              <a:off x="1243" y="825"/>
              <a:ext cx="0" cy="2748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92" name="Line 101"/>
            <p:cNvSpPr>
              <a:spLocks noChangeShapeType="1"/>
            </p:cNvSpPr>
            <p:nvPr/>
          </p:nvSpPr>
          <p:spPr bwMode="auto">
            <a:xfrm flipH="1">
              <a:off x="1197" y="3328"/>
              <a:ext cx="46" cy="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93" name="Rectangle 102"/>
            <p:cNvSpPr>
              <a:spLocks noChangeArrowheads="1"/>
            </p:cNvSpPr>
            <p:nvPr/>
          </p:nvSpPr>
          <p:spPr bwMode="auto">
            <a:xfrm rot="16200000">
              <a:off x="1042" y="3219"/>
              <a:ext cx="158" cy="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-1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4" name="Line 103"/>
            <p:cNvSpPr>
              <a:spLocks noChangeShapeType="1"/>
            </p:cNvSpPr>
            <p:nvPr/>
          </p:nvSpPr>
          <p:spPr bwMode="auto">
            <a:xfrm flipH="1">
              <a:off x="1197" y="2718"/>
              <a:ext cx="46" cy="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95" name="Rectangle 104"/>
            <p:cNvSpPr>
              <a:spLocks noChangeArrowheads="1"/>
            </p:cNvSpPr>
            <p:nvPr/>
          </p:nvSpPr>
          <p:spPr bwMode="auto">
            <a:xfrm rot="16200000">
              <a:off x="1063" y="2612"/>
              <a:ext cx="116" cy="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6" name="Line 105"/>
            <p:cNvSpPr>
              <a:spLocks noChangeShapeType="1"/>
            </p:cNvSpPr>
            <p:nvPr/>
          </p:nvSpPr>
          <p:spPr bwMode="auto">
            <a:xfrm flipH="1">
              <a:off x="1197" y="2113"/>
              <a:ext cx="46" cy="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97" name="Rectangle 106"/>
            <p:cNvSpPr>
              <a:spLocks noChangeArrowheads="1"/>
            </p:cNvSpPr>
            <p:nvPr/>
          </p:nvSpPr>
          <p:spPr bwMode="auto">
            <a:xfrm rot="16200000">
              <a:off x="1063" y="2007"/>
              <a:ext cx="116" cy="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8" name="Line 107"/>
            <p:cNvSpPr>
              <a:spLocks noChangeShapeType="1"/>
            </p:cNvSpPr>
            <p:nvPr/>
          </p:nvSpPr>
          <p:spPr bwMode="auto">
            <a:xfrm flipH="1">
              <a:off x="1197" y="1504"/>
              <a:ext cx="46" cy="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99" name="Rectangle 108"/>
            <p:cNvSpPr>
              <a:spLocks noChangeArrowheads="1"/>
            </p:cNvSpPr>
            <p:nvPr/>
          </p:nvSpPr>
          <p:spPr bwMode="auto">
            <a:xfrm rot="16200000">
              <a:off x="1064" y="1396"/>
              <a:ext cx="116" cy="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0" name="Line 109"/>
            <p:cNvSpPr>
              <a:spLocks noChangeShapeType="1"/>
            </p:cNvSpPr>
            <p:nvPr/>
          </p:nvSpPr>
          <p:spPr bwMode="auto">
            <a:xfrm flipH="1">
              <a:off x="1197" y="899"/>
              <a:ext cx="46" cy="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01" name="Rectangle 110"/>
            <p:cNvSpPr>
              <a:spLocks noChangeArrowheads="1"/>
            </p:cNvSpPr>
            <p:nvPr/>
          </p:nvSpPr>
          <p:spPr bwMode="auto">
            <a:xfrm rot="16200000">
              <a:off x="1064" y="791"/>
              <a:ext cx="116" cy="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2" name="Rectangle 111"/>
            <p:cNvSpPr>
              <a:spLocks noChangeArrowheads="1"/>
            </p:cNvSpPr>
            <p:nvPr/>
          </p:nvSpPr>
          <p:spPr bwMode="auto">
            <a:xfrm rot="16200000">
              <a:off x="799" y="2080"/>
              <a:ext cx="393" cy="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logOR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3" name="Line 112"/>
            <p:cNvSpPr>
              <a:spLocks noChangeShapeType="1"/>
            </p:cNvSpPr>
            <p:nvPr/>
          </p:nvSpPr>
          <p:spPr bwMode="auto">
            <a:xfrm>
              <a:off x="1243" y="3573"/>
              <a:ext cx="3759" cy="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04" name="Line 113"/>
            <p:cNvSpPr>
              <a:spLocks noChangeShapeType="1"/>
            </p:cNvSpPr>
            <p:nvPr/>
          </p:nvSpPr>
          <p:spPr bwMode="auto">
            <a:xfrm>
              <a:off x="1317" y="3573"/>
              <a:ext cx="0" cy="46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05" name="Rectangle 114"/>
            <p:cNvSpPr>
              <a:spLocks noChangeArrowheads="1"/>
            </p:cNvSpPr>
            <p:nvPr/>
          </p:nvSpPr>
          <p:spPr bwMode="auto">
            <a:xfrm>
              <a:off x="1285" y="3642"/>
              <a:ext cx="116" cy="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6" name="Line 115"/>
            <p:cNvSpPr>
              <a:spLocks noChangeShapeType="1"/>
            </p:cNvSpPr>
            <p:nvPr/>
          </p:nvSpPr>
          <p:spPr bwMode="auto">
            <a:xfrm>
              <a:off x="2218" y="3573"/>
              <a:ext cx="0" cy="46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07" name="Rectangle 116"/>
            <p:cNvSpPr>
              <a:spLocks noChangeArrowheads="1"/>
            </p:cNvSpPr>
            <p:nvPr/>
          </p:nvSpPr>
          <p:spPr bwMode="auto">
            <a:xfrm>
              <a:off x="2172" y="3642"/>
              <a:ext cx="153" cy="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.5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8" name="Line 117"/>
            <p:cNvSpPr>
              <a:spLocks noChangeShapeType="1"/>
            </p:cNvSpPr>
            <p:nvPr/>
          </p:nvSpPr>
          <p:spPr bwMode="auto">
            <a:xfrm>
              <a:off x="3125" y="3573"/>
              <a:ext cx="0" cy="46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09" name="Rectangle 118"/>
            <p:cNvSpPr>
              <a:spLocks noChangeArrowheads="1"/>
            </p:cNvSpPr>
            <p:nvPr/>
          </p:nvSpPr>
          <p:spPr bwMode="auto">
            <a:xfrm>
              <a:off x="3092" y="3642"/>
              <a:ext cx="116" cy="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0" name="Line 119"/>
            <p:cNvSpPr>
              <a:spLocks noChangeShapeType="1"/>
            </p:cNvSpPr>
            <p:nvPr/>
          </p:nvSpPr>
          <p:spPr bwMode="auto">
            <a:xfrm>
              <a:off x="4026" y="3573"/>
              <a:ext cx="0" cy="46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11" name="Rectangle 120"/>
            <p:cNvSpPr>
              <a:spLocks noChangeArrowheads="1"/>
            </p:cNvSpPr>
            <p:nvPr/>
          </p:nvSpPr>
          <p:spPr bwMode="auto">
            <a:xfrm>
              <a:off x="3948" y="3642"/>
              <a:ext cx="218" cy="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1.5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2" name="Line 121"/>
            <p:cNvSpPr>
              <a:spLocks noChangeShapeType="1"/>
            </p:cNvSpPr>
            <p:nvPr/>
          </p:nvSpPr>
          <p:spPr bwMode="auto">
            <a:xfrm>
              <a:off x="4928" y="3573"/>
              <a:ext cx="0" cy="46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13" name="Rectangle 122"/>
            <p:cNvSpPr>
              <a:spLocks noChangeArrowheads="1"/>
            </p:cNvSpPr>
            <p:nvPr/>
          </p:nvSpPr>
          <p:spPr bwMode="auto">
            <a:xfrm>
              <a:off x="4895" y="3642"/>
              <a:ext cx="116" cy="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4" name="Rectangle 123"/>
            <p:cNvSpPr>
              <a:spLocks noChangeArrowheads="1"/>
            </p:cNvSpPr>
            <p:nvPr/>
          </p:nvSpPr>
          <p:spPr bwMode="auto">
            <a:xfrm>
              <a:off x="2861" y="3755"/>
              <a:ext cx="601" cy="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se(logOR)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23" name="Rectangle 122"/>
          <p:cNvSpPr/>
          <p:nvPr/>
        </p:nvSpPr>
        <p:spPr>
          <a:xfrm>
            <a:off x="179512" y="44624"/>
            <a:ext cx="88569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defRPr/>
            </a:pPr>
            <a:r>
              <a:rPr lang="en-US" sz="1200" b="1" dirty="0"/>
              <a:t>Figure 5</a:t>
            </a:r>
            <a:r>
              <a:rPr lang="en-US" sz="1200" b="1" dirty="0" smtClean="0"/>
              <a:t>: </a:t>
            </a:r>
            <a:r>
              <a:rPr lang="en-US" sz="1200" dirty="0" smtClean="0"/>
              <a:t>Random-effects</a:t>
            </a:r>
            <a:r>
              <a:rPr lang="en-US" sz="1200" b="1" dirty="0" smtClean="0"/>
              <a:t> </a:t>
            </a:r>
            <a:r>
              <a:rPr lang="en-US" sz="1200" dirty="0"/>
              <a:t>m</a:t>
            </a:r>
            <a:r>
              <a:rPr lang="en-US" sz="1200" dirty="0" smtClean="0"/>
              <a:t>eta-regression </a:t>
            </a:r>
            <a:r>
              <a:rPr lang="en-US" sz="1200" dirty="0"/>
              <a:t>including all the comparisons of the form active treatment vs. </a:t>
            </a:r>
            <a:r>
              <a:rPr lang="en-US" sz="1200" dirty="0" smtClean="0"/>
              <a:t>placebo for the outcome adverse events.  The slope of the regression line indicates that less precise studies tend to show placebo safer compared to more precise studies</a:t>
            </a:r>
            <a:endParaRPr lang="el-GR" sz="1200" dirty="0"/>
          </a:p>
        </p:txBody>
      </p:sp>
    </p:spTree>
    <p:extLst>
      <p:ext uri="{BB962C8B-B14F-4D97-AF65-F5344CB8AC3E}">
        <p14:creationId xmlns:p14="http://schemas.microsoft.com/office/powerpoint/2010/main" val="37315241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5198</TotalTime>
  <Words>484</Words>
  <Application>Microsoft Office PowerPoint</Application>
  <PresentationFormat>On-screen Show (4:3)</PresentationFormat>
  <Paragraphs>158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Adriani N</dc:creator>
  <cp:lastModifiedBy>Andrea Cipriani</cp:lastModifiedBy>
  <cp:revision>268</cp:revision>
  <dcterms:created xsi:type="dcterms:W3CDTF">2013-12-12T17:49:08Z</dcterms:created>
  <dcterms:modified xsi:type="dcterms:W3CDTF">2016-10-03T17:05:24Z</dcterms:modified>
</cp:coreProperties>
</file>