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88" r:id="rId2"/>
    <p:sldId id="287" r:id="rId3"/>
    <p:sldId id="257" r:id="rId4"/>
    <p:sldId id="259" r:id="rId5"/>
    <p:sldId id="264" r:id="rId6"/>
    <p:sldId id="265" r:id="rId7"/>
    <p:sldId id="267" r:id="rId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1" autoAdjust="0"/>
    <p:restoredTop sz="82775" autoAdjust="0"/>
  </p:normalViewPr>
  <p:slideViewPr>
    <p:cSldViewPr>
      <p:cViewPr>
        <p:scale>
          <a:sx n="95" d="100"/>
          <a:sy n="95" d="100"/>
        </p:scale>
        <p:origin x="-1344" y="968"/>
      </p:cViewPr>
      <p:guideLst>
        <p:guide orient="horz" pos="2160"/>
        <p:guide pos="2880"/>
      </p:guideLst>
    </p:cSldViewPr>
  </p:slideViewPr>
  <p:notesTextViewPr>
    <p:cViewPr>
      <p:scale>
        <a:sx n="1" d="1"/>
        <a:sy n="1" d="1"/>
      </p:scale>
      <p:origin x="0" y="0"/>
    </p:cViewPr>
  </p:notesTextViewPr>
  <p:sorterViewPr>
    <p:cViewPr>
      <p:scale>
        <a:sx n="54" d="100"/>
        <a:sy n="54" d="100"/>
      </p:scale>
      <p:origin x="0" y="0"/>
    </p:cViewPr>
  </p:sorter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C68BCF8-6834-4B6F-9825-9ECAC7A06188}" type="datetimeFigureOut">
              <a:rPr lang="el-GR" smtClean="0"/>
              <a:t>14/03/16</a:t>
            </a:fld>
            <a:endParaRPr lang="el-G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442852B-A0DD-4D07-A378-423023A22E1B}" type="slidenum">
              <a:rPr lang="el-GR" smtClean="0"/>
              <a:t>‹#›</a:t>
            </a:fld>
            <a:endParaRPr lang="el-GR"/>
          </a:p>
        </p:txBody>
      </p:sp>
    </p:spTree>
    <p:extLst>
      <p:ext uri="{BB962C8B-B14F-4D97-AF65-F5344CB8AC3E}">
        <p14:creationId xmlns:p14="http://schemas.microsoft.com/office/powerpoint/2010/main" val="32236567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D57A66-7511-3F4E-9C3B-2D1D401C2F0F}" type="datetimeFigureOut">
              <a:rPr lang="en-US" smtClean="0"/>
              <a:t>14/03/16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D36CF1-2FC9-6B4B-B81B-2CAB384A5C99}" type="slidenum">
              <a:rPr lang="en-US" smtClean="0"/>
              <a:t>‹#›</a:t>
            </a:fld>
            <a:endParaRPr lang="en-US"/>
          </a:p>
        </p:txBody>
      </p:sp>
    </p:spTree>
    <p:extLst>
      <p:ext uri="{BB962C8B-B14F-4D97-AF65-F5344CB8AC3E}">
        <p14:creationId xmlns:p14="http://schemas.microsoft.com/office/powerpoint/2010/main" val="297607270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5AD36CF1-2FC9-6B4B-B81B-2CAB384A5C99}" type="slidenum">
              <a:rPr lang="en-US" smtClean="0"/>
              <a:t>2</a:t>
            </a:fld>
            <a:endParaRPr lang="en-US"/>
          </a:p>
        </p:txBody>
      </p:sp>
    </p:spTree>
    <p:extLst>
      <p:ext uri="{BB962C8B-B14F-4D97-AF65-F5344CB8AC3E}">
        <p14:creationId xmlns:p14="http://schemas.microsoft.com/office/powerpoint/2010/main" val="4002435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5AD36CF1-2FC9-6B4B-B81B-2CAB384A5C99}" type="slidenum">
              <a:rPr lang="en-US" smtClean="0"/>
              <a:t>3</a:t>
            </a:fld>
            <a:endParaRPr lang="en-US"/>
          </a:p>
        </p:txBody>
      </p:sp>
    </p:spTree>
    <p:extLst>
      <p:ext uri="{BB962C8B-B14F-4D97-AF65-F5344CB8AC3E}">
        <p14:creationId xmlns:p14="http://schemas.microsoft.com/office/powerpoint/2010/main" val="2529715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5AD36CF1-2FC9-6B4B-B81B-2CAB384A5C99}" type="slidenum">
              <a:rPr lang="en-US" smtClean="0"/>
              <a:t>4</a:t>
            </a:fld>
            <a:endParaRPr lang="en-US"/>
          </a:p>
        </p:txBody>
      </p:sp>
    </p:spTree>
    <p:extLst>
      <p:ext uri="{BB962C8B-B14F-4D97-AF65-F5344CB8AC3E}">
        <p14:creationId xmlns:p14="http://schemas.microsoft.com/office/powerpoint/2010/main" val="2126525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5AD36CF1-2FC9-6B4B-B81B-2CAB384A5C99}" type="slidenum">
              <a:rPr lang="en-US" smtClean="0"/>
              <a:t>5</a:t>
            </a:fld>
            <a:endParaRPr lang="en-US"/>
          </a:p>
        </p:txBody>
      </p:sp>
    </p:spTree>
    <p:extLst>
      <p:ext uri="{BB962C8B-B14F-4D97-AF65-F5344CB8AC3E}">
        <p14:creationId xmlns:p14="http://schemas.microsoft.com/office/powerpoint/2010/main" val="2230599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5AD36CF1-2FC9-6B4B-B81B-2CAB384A5C99}" type="slidenum">
              <a:rPr lang="en-US" smtClean="0"/>
              <a:t>6</a:t>
            </a:fld>
            <a:endParaRPr lang="en-US"/>
          </a:p>
        </p:txBody>
      </p:sp>
    </p:spTree>
    <p:extLst>
      <p:ext uri="{BB962C8B-B14F-4D97-AF65-F5344CB8AC3E}">
        <p14:creationId xmlns:p14="http://schemas.microsoft.com/office/powerpoint/2010/main" val="3729574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5AD36CF1-2FC9-6B4B-B81B-2CAB384A5C99}" type="slidenum">
              <a:rPr lang="en-US" smtClean="0"/>
              <a:t>7</a:t>
            </a:fld>
            <a:endParaRPr lang="en-US"/>
          </a:p>
        </p:txBody>
      </p:sp>
    </p:spTree>
    <p:extLst>
      <p:ext uri="{BB962C8B-B14F-4D97-AF65-F5344CB8AC3E}">
        <p14:creationId xmlns:p14="http://schemas.microsoft.com/office/powerpoint/2010/main" val="34228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89BE4D5D-A009-4112-8E47-369B5F174CB4}" type="datetimeFigureOut">
              <a:rPr lang="el-GR" smtClean="0"/>
              <a:t>14/03/16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389278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89BE4D5D-A009-4112-8E47-369B5F174CB4}" type="datetimeFigureOut">
              <a:rPr lang="el-GR" smtClean="0"/>
              <a:t>14/03/16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3776308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89BE4D5D-A009-4112-8E47-369B5F174CB4}" type="datetimeFigureOut">
              <a:rPr lang="el-GR" smtClean="0"/>
              <a:t>14/03/16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84116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89BE4D5D-A009-4112-8E47-369B5F174CB4}" type="datetimeFigureOut">
              <a:rPr lang="el-GR" smtClean="0"/>
              <a:t>14/03/16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3446499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BE4D5D-A009-4112-8E47-369B5F174CB4}" type="datetimeFigureOut">
              <a:rPr lang="el-GR" smtClean="0"/>
              <a:t>14/03/16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825035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89BE4D5D-A009-4112-8E47-369B5F174CB4}" type="datetimeFigureOut">
              <a:rPr lang="el-GR" smtClean="0"/>
              <a:t>14/03/16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369905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89BE4D5D-A009-4112-8E47-369B5F174CB4}" type="datetimeFigureOut">
              <a:rPr lang="el-GR" smtClean="0"/>
              <a:t>14/03/16</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1787561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89BE4D5D-A009-4112-8E47-369B5F174CB4}" type="datetimeFigureOut">
              <a:rPr lang="el-GR" smtClean="0"/>
              <a:t>14/03/16</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2886156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BE4D5D-A009-4112-8E47-369B5F174CB4}" type="datetimeFigureOut">
              <a:rPr lang="el-GR" smtClean="0"/>
              <a:t>14/03/16</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4080983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BE4D5D-A009-4112-8E47-369B5F174CB4}" type="datetimeFigureOut">
              <a:rPr lang="el-GR" smtClean="0"/>
              <a:t>14/03/16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1236342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BE4D5D-A009-4112-8E47-369B5F174CB4}" type="datetimeFigureOut">
              <a:rPr lang="el-GR" smtClean="0"/>
              <a:t>14/03/16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39938179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BE4D5D-A009-4112-8E47-369B5F174CB4}" type="datetimeFigureOut">
              <a:rPr lang="el-GR" smtClean="0"/>
              <a:t>14/03/16</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70305D-AB9F-4B6D-90C8-2A0CE69F55DC}" type="slidenum">
              <a:rPr lang="el-GR" smtClean="0"/>
              <a:t>‹#›</a:t>
            </a:fld>
            <a:endParaRPr lang="el-GR"/>
          </a:p>
        </p:txBody>
      </p:sp>
    </p:spTree>
    <p:extLst>
      <p:ext uri="{BB962C8B-B14F-4D97-AF65-F5344CB8AC3E}">
        <p14:creationId xmlns:p14="http://schemas.microsoft.com/office/powerpoint/2010/main" val="4033702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29791" y="1412776"/>
            <a:ext cx="5620769" cy="2400657"/>
          </a:xfrm>
          <a:prstGeom prst="rect">
            <a:avLst/>
          </a:prstGeom>
          <a:noFill/>
        </p:spPr>
        <p:txBody>
          <a:bodyPr wrap="none" rtlCol="0">
            <a:spAutoFit/>
          </a:bodyPr>
          <a:lstStyle/>
          <a:p>
            <a:pPr algn="ctr"/>
            <a:r>
              <a:rPr lang="en-GB" sz="2400" b="1" dirty="0" smtClean="0"/>
              <a:t>NMA on PTSD</a:t>
            </a:r>
          </a:p>
          <a:p>
            <a:pPr algn="ctr"/>
            <a:endParaRPr lang="en-GB" sz="2400" b="1" dirty="0" smtClean="0"/>
          </a:p>
          <a:p>
            <a:pPr algn="ctr"/>
            <a:endParaRPr lang="en-GB" sz="2400" b="1" dirty="0"/>
          </a:p>
          <a:p>
            <a:pPr algn="ctr"/>
            <a:r>
              <a:rPr lang="en-GB" sz="2400" b="1" smtClean="0"/>
              <a:t>Appendix 9</a:t>
            </a:r>
            <a:endParaRPr lang="en-GB" sz="2400" b="1" dirty="0" smtClean="0"/>
          </a:p>
          <a:p>
            <a:pPr algn="ctr"/>
            <a:endParaRPr lang="en-GB" dirty="0" smtClean="0"/>
          </a:p>
          <a:p>
            <a:pPr algn="ctr"/>
            <a:endParaRPr lang="en-GB" dirty="0"/>
          </a:p>
          <a:p>
            <a:pPr algn="ctr"/>
            <a:r>
              <a:rPr lang="en-GB" dirty="0"/>
              <a:t>R</a:t>
            </a:r>
            <a:r>
              <a:rPr lang="en-GB" dirty="0" smtClean="0"/>
              <a:t>esults </a:t>
            </a:r>
            <a:r>
              <a:rPr lang="en-GB" dirty="0"/>
              <a:t>from evaluating inconsistency in loops of evidence</a:t>
            </a:r>
          </a:p>
        </p:txBody>
      </p:sp>
    </p:spTree>
    <p:extLst>
      <p:ext uri="{BB962C8B-B14F-4D97-AF65-F5344CB8AC3E}">
        <p14:creationId xmlns:p14="http://schemas.microsoft.com/office/powerpoint/2010/main" val="2706681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5099" y="90130"/>
            <a:ext cx="8891397" cy="830997"/>
          </a:xfrm>
          <a:prstGeom prst="rect">
            <a:avLst/>
          </a:prstGeom>
          <a:noFill/>
        </p:spPr>
        <p:txBody>
          <a:bodyPr wrap="square" rtlCol="0">
            <a:spAutoFit/>
          </a:bodyPr>
          <a:lstStyle/>
          <a:p>
            <a:r>
              <a:rPr lang="en-US" sz="1200" dirty="0" smtClean="0"/>
              <a:t>Figure 1 (Appendix 6): Inconsistency plot for the outcome ‘Change in symptoms’ assuming loop-specific heterogeneity estimates using the method of moments estimator. Inconsistency factors (IF) along with their confidence intervals are displayed. IFs are calculated as the absolute difference between direct and indirect estimates and therefore confidence intervals are truncated to zero. Loops that their lower CI limit does not reach the zero line are considered to present statistically significant inconsistency.</a:t>
            </a:r>
            <a:endParaRPr lang="el-GR" sz="1200" dirty="0"/>
          </a:p>
        </p:txBody>
      </p:sp>
      <p:sp>
        <p:nvSpPr>
          <p:cNvPr id="3" name="AutoShape 4"/>
          <p:cNvSpPr>
            <a:spLocks noChangeAspect="1" noChangeArrowheads="1" noTextEdit="1"/>
          </p:cNvSpPr>
          <p:nvPr/>
        </p:nvSpPr>
        <p:spPr bwMode="auto">
          <a:xfrm>
            <a:off x="323850" y="836613"/>
            <a:ext cx="8526463" cy="542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l-GR"/>
          </a:p>
        </p:txBody>
      </p:sp>
      <p:sp>
        <p:nvSpPr>
          <p:cNvPr id="8" name="Line 9"/>
          <p:cNvSpPr>
            <a:spLocks noChangeShapeType="1"/>
          </p:cNvSpPr>
          <p:nvPr/>
        </p:nvSpPr>
        <p:spPr bwMode="auto">
          <a:xfrm>
            <a:off x="630238" y="2827338"/>
            <a:ext cx="7970838" cy="0"/>
          </a:xfrm>
          <a:prstGeom prst="line">
            <a:avLst/>
          </a:prstGeom>
          <a:noFill/>
          <a:ln w="6">
            <a:solidFill>
              <a:srgbClr val="C0C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9" name="Line 10"/>
          <p:cNvSpPr>
            <a:spLocks noChangeShapeType="1"/>
          </p:cNvSpPr>
          <p:nvPr/>
        </p:nvSpPr>
        <p:spPr bwMode="auto">
          <a:xfrm flipV="1">
            <a:off x="1843088" y="2827338"/>
            <a:ext cx="0" cy="2840038"/>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 name="Rectangle 11"/>
          <p:cNvSpPr>
            <a:spLocks noChangeArrowheads="1"/>
          </p:cNvSpPr>
          <p:nvPr/>
        </p:nvSpPr>
        <p:spPr bwMode="auto">
          <a:xfrm>
            <a:off x="2281238" y="3170238"/>
            <a:ext cx="52388" cy="52388"/>
          </a:xfrm>
          <a:prstGeom prst="rect">
            <a:avLst/>
          </a:prstGeom>
          <a:solidFill>
            <a:srgbClr val="B4B4B4"/>
          </a:solidFill>
          <a:ln w="10">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4" name="Line 15"/>
          <p:cNvSpPr>
            <a:spLocks noChangeShapeType="1"/>
          </p:cNvSpPr>
          <p:nvPr/>
        </p:nvSpPr>
        <p:spPr bwMode="auto">
          <a:xfrm>
            <a:off x="1843088" y="3197226"/>
            <a:ext cx="2892425" cy="0"/>
          </a:xfrm>
          <a:prstGeom prst="line">
            <a:avLst/>
          </a:prstGeom>
          <a:noFill/>
          <a:ln w="1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8" name="Rectangle 19"/>
          <p:cNvSpPr>
            <a:spLocks noChangeArrowheads="1"/>
          </p:cNvSpPr>
          <p:nvPr/>
        </p:nvSpPr>
        <p:spPr bwMode="auto">
          <a:xfrm>
            <a:off x="706438" y="3176588"/>
            <a:ext cx="1093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Placebo-Sertraline-</a:t>
            </a:r>
          </a:p>
          <a:p>
            <a:pPr marL="0" marR="0" lvl="0" indent="0" algn="l" defTabSz="914400" rtl="0" eaLnBrk="1" fontAlgn="base" latinLnBrk="0" hangingPunct="1">
              <a:lnSpc>
                <a:spcPct val="100000"/>
              </a:lnSpc>
              <a:spcBef>
                <a:spcPct val="0"/>
              </a:spcBef>
              <a:spcAft>
                <a:spcPct val="0"/>
              </a:spcAft>
              <a:buClrTx/>
              <a:buSzTx/>
              <a:buFontTx/>
              <a:buNone/>
              <a:tabLst/>
            </a:pPr>
            <a:r>
              <a:rPr lang="en-US" sz="1000" dirty="0" smtClean="0">
                <a:solidFill>
                  <a:srgbClr val="000000"/>
                </a:solidFill>
                <a:latin typeface="Arial" pitchFamily="34" charset="0"/>
                <a:cs typeface="Arial" pitchFamily="34" charset="0"/>
              </a:rPr>
              <a:t>Citalopram</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23"/>
          <p:cNvSpPr>
            <a:spLocks noChangeArrowheads="1"/>
          </p:cNvSpPr>
          <p:nvPr/>
        </p:nvSpPr>
        <p:spPr bwMode="auto">
          <a:xfrm>
            <a:off x="706438" y="2187576"/>
            <a:ext cx="2825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Loop</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Rectangle 24"/>
          <p:cNvSpPr>
            <a:spLocks noChangeArrowheads="1"/>
          </p:cNvSpPr>
          <p:nvPr/>
        </p:nvSpPr>
        <p:spPr bwMode="auto">
          <a:xfrm>
            <a:off x="6140450" y="3176588"/>
            <a:ext cx="247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0.23</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28"/>
          <p:cNvSpPr>
            <a:spLocks noChangeArrowheads="1"/>
          </p:cNvSpPr>
          <p:nvPr/>
        </p:nvSpPr>
        <p:spPr bwMode="auto">
          <a:xfrm>
            <a:off x="6140450" y="2187576"/>
            <a:ext cx="1143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IF</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Rectangle 29"/>
          <p:cNvSpPr>
            <a:spLocks noChangeArrowheads="1"/>
          </p:cNvSpPr>
          <p:nvPr/>
        </p:nvSpPr>
        <p:spPr bwMode="auto">
          <a:xfrm>
            <a:off x="6718300" y="3176588"/>
            <a:ext cx="6159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(0.00,1.45)</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 name="Rectangle 33"/>
          <p:cNvSpPr>
            <a:spLocks noChangeArrowheads="1"/>
          </p:cNvSpPr>
          <p:nvPr/>
        </p:nvSpPr>
        <p:spPr bwMode="auto">
          <a:xfrm>
            <a:off x="6718300" y="2187576"/>
            <a:ext cx="6175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(truncated)</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 name="Rectangle 34"/>
          <p:cNvSpPr>
            <a:spLocks noChangeArrowheads="1"/>
          </p:cNvSpPr>
          <p:nvPr/>
        </p:nvSpPr>
        <p:spPr bwMode="auto">
          <a:xfrm>
            <a:off x="6718300" y="1693863"/>
            <a:ext cx="382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95%CI</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9" name="Rectangle 35"/>
          <p:cNvSpPr>
            <a:spLocks noChangeArrowheads="1"/>
          </p:cNvSpPr>
          <p:nvPr/>
        </p:nvSpPr>
        <p:spPr bwMode="auto">
          <a:xfrm>
            <a:off x="7467600" y="3176588"/>
            <a:ext cx="31739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0.184</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3" name="Rectangle 39"/>
          <p:cNvSpPr>
            <a:spLocks noChangeArrowheads="1"/>
          </p:cNvSpPr>
          <p:nvPr/>
        </p:nvSpPr>
        <p:spPr bwMode="auto">
          <a:xfrm>
            <a:off x="7467600" y="2187576"/>
            <a:ext cx="7937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Heterogeneity</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7" name="Rectangle 43"/>
          <p:cNvSpPr>
            <a:spLocks noChangeArrowheads="1"/>
          </p:cNvSpPr>
          <p:nvPr/>
        </p:nvSpPr>
        <p:spPr bwMode="auto">
          <a:xfrm>
            <a:off x="7467600" y="1693863"/>
            <a:ext cx="7524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Loop-specific</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8" name="Freeform 44"/>
          <p:cNvSpPr>
            <a:spLocks/>
          </p:cNvSpPr>
          <p:nvPr/>
        </p:nvSpPr>
        <p:spPr bwMode="auto">
          <a:xfrm>
            <a:off x="2289175" y="3178176"/>
            <a:ext cx="36513" cy="36513"/>
          </a:xfrm>
          <a:custGeom>
            <a:avLst/>
            <a:gdLst>
              <a:gd name="T0" fmla="*/ 11 w 23"/>
              <a:gd name="T1" fmla="*/ 0 h 23"/>
              <a:gd name="T2" fmla="*/ 0 w 23"/>
              <a:gd name="T3" fmla="*/ 12 h 23"/>
              <a:gd name="T4" fmla="*/ 11 w 23"/>
              <a:gd name="T5" fmla="*/ 23 h 23"/>
              <a:gd name="T6" fmla="*/ 23 w 23"/>
              <a:gd name="T7" fmla="*/ 12 h 23"/>
              <a:gd name="T8" fmla="*/ 11 w 23"/>
              <a:gd name="T9" fmla="*/ 0 h 23"/>
            </a:gdLst>
            <a:ahLst/>
            <a:cxnLst>
              <a:cxn ang="0">
                <a:pos x="T0" y="T1"/>
              </a:cxn>
              <a:cxn ang="0">
                <a:pos x="T2" y="T3"/>
              </a:cxn>
              <a:cxn ang="0">
                <a:pos x="T4" y="T5"/>
              </a:cxn>
              <a:cxn ang="0">
                <a:pos x="T6" y="T7"/>
              </a:cxn>
              <a:cxn ang="0">
                <a:pos x="T8" y="T9"/>
              </a:cxn>
            </a:cxnLst>
            <a:rect l="0" t="0" r="r" b="b"/>
            <a:pathLst>
              <a:path w="23" h="23">
                <a:moveTo>
                  <a:pt x="11" y="0"/>
                </a:moveTo>
                <a:lnTo>
                  <a:pt x="0" y="12"/>
                </a:lnTo>
                <a:lnTo>
                  <a:pt x="11" y="23"/>
                </a:lnTo>
                <a:lnTo>
                  <a:pt x="23" y="12"/>
                </a:lnTo>
                <a:lnTo>
                  <a:pt x="11" y="0"/>
                </a:lnTo>
                <a:close/>
              </a:path>
            </a:pathLst>
          </a:custGeom>
          <a:solidFill>
            <a:srgbClr val="000000"/>
          </a:solidFill>
          <a:ln w="1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4112" name="Line 48"/>
          <p:cNvSpPr>
            <a:spLocks noChangeShapeType="1"/>
          </p:cNvSpPr>
          <p:nvPr/>
        </p:nvSpPr>
        <p:spPr bwMode="auto">
          <a:xfrm>
            <a:off x="630238" y="5667376"/>
            <a:ext cx="7970838" cy="0"/>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115" name="Line 51"/>
          <p:cNvSpPr>
            <a:spLocks noChangeShapeType="1"/>
          </p:cNvSpPr>
          <p:nvPr/>
        </p:nvSpPr>
        <p:spPr bwMode="auto">
          <a:xfrm>
            <a:off x="1843088" y="5667376"/>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117" name="Line 53"/>
          <p:cNvSpPr>
            <a:spLocks noChangeShapeType="1"/>
          </p:cNvSpPr>
          <p:nvPr/>
        </p:nvSpPr>
        <p:spPr bwMode="auto">
          <a:xfrm>
            <a:off x="1843088" y="5667376"/>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118" name="Rectangle 54"/>
          <p:cNvSpPr>
            <a:spLocks noChangeArrowheads="1"/>
          </p:cNvSpPr>
          <p:nvPr/>
        </p:nvSpPr>
        <p:spPr bwMode="auto">
          <a:xfrm>
            <a:off x="1831975" y="5778501"/>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19" name="Line 55"/>
          <p:cNvSpPr>
            <a:spLocks noChangeShapeType="1"/>
          </p:cNvSpPr>
          <p:nvPr/>
        </p:nvSpPr>
        <p:spPr bwMode="auto">
          <a:xfrm>
            <a:off x="3833813" y="5667376"/>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121" name="Line 57"/>
          <p:cNvSpPr>
            <a:spLocks noChangeShapeType="1"/>
          </p:cNvSpPr>
          <p:nvPr/>
        </p:nvSpPr>
        <p:spPr bwMode="auto">
          <a:xfrm>
            <a:off x="5827713" y="5667376"/>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123" name="Line 59"/>
          <p:cNvSpPr>
            <a:spLocks noChangeShapeType="1"/>
          </p:cNvSpPr>
          <p:nvPr/>
        </p:nvSpPr>
        <p:spPr bwMode="auto">
          <a:xfrm>
            <a:off x="3833813" y="5667376"/>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124" name="Rectangle 60"/>
          <p:cNvSpPr>
            <a:spLocks noChangeArrowheads="1"/>
          </p:cNvSpPr>
          <p:nvPr/>
        </p:nvSpPr>
        <p:spPr bwMode="auto">
          <a:xfrm>
            <a:off x="3822700" y="5795292"/>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25" name="Line 61"/>
          <p:cNvSpPr>
            <a:spLocks noChangeShapeType="1"/>
          </p:cNvSpPr>
          <p:nvPr/>
        </p:nvSpPr>
        <p:spPr bwMode="auto">
          <a:xfrm>
            <a:off x="5827713" y="5667376"/>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126" name="Rectangle 62"/>
          <p:cNvSpPr>
            <a:spLocks noChangeArrowheads="1"/>
          </p:cNvSpPr>
          <p:nvPr/>
        </p:nvSpPr>
        <p:spPr bwMode="auto">
          <a:xfrm>
            <a:off x="5816600" y="5805264"/>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2</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4" name="Group 3"/>
          <p:cNvGrpSpPr/>
          <p:nvPr/>
        </p:nvGrpSpPr>
        <p:grpSpPr>
          <a:xfrm>
            <a:off x="630238" y="3645024"/>
            <a:ext cx="7154757" cy="748506"/>
            <a:chOff x="630238" y="4087019"/>
            <a:chExt cx="7154757" cy="748506"/>
          </a:xfrm>
        </p:grpSpPr>
        <p:sp>
          <p:nvSpPr>
            <p:cNvPr id="12" name="Rectangle 13"/>
            <p:cNvSpPr>
              <a:spLocks noChangeArrowheads="1"/>
            </p:cNvSpPr>
            <p:nvPr/>
          </p:nvSpPr>
          <p:spPr bwMode="auto">
            <a:xfrm>
              <a:off x="1879600" y="4154488"/>
              <a:ext cx="63500" cy="63500"/>
            </a:xfrm>
            <a:prstGeom prst="rect">
              <a:avLst/>
            </a:prstGeom>
            <a:solidFill>
              <a:srgbClr val="B4B4B4"/>
            </a:solidFill>
            <a:ln w="10">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3" name="Rectangle 14"/>
            <p:cNvSpPr>
              <a:spLocks noChangeArrowheads="1"/>
            </p:cNvSpPr>
            <p:nvPr/>
          </p:nvSpPr>
          <p:spPr bwMode="auto">
            <a:xfrm>
              <a:off x="1827213" y="4618038"/>
              <a:ext cx="127000" cy="127000"/>
            </a:xfrm>
            <a:prstGeom prst="rect">
              <a:avLst/>
            </a:prstGeom>
            <a:solidFill>
              <a:srgbClr val="B4B4B4"/>
            </a:solidFill>
            <a:ln w="10">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6" name="Line 17"/>
            <p:cNvSpPr>
              <a:spLocks noChangeShapeType="1"/>
            </p:cNvSpPr>
            <p:nvPr/>
          </p:nvSpPr>
          <p:spPr bwMode="auto">
            <a:xfrm>
              <a:off x="1843088" y="4186238"/>
              <a:ext cx="2489200" cy="0"/>
            </a:xfrm>
            <a:prstGeom prst="line">
              <a:avLst/>
            </a:prstGeom>
            <a:noFill/>
            <a:ln w="1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7" name="Line 18"/>
            <p:cNvSpPr>
              <a:spLocks noChangeShapeType="1"/>
            </p:cNvSpPr>
            <p:nvPr/>
          </p:nvSpPr>
          <p:spPr bwMode="auto">
            <a:xfrm>
              <a:off x="1843088" y="4681538"/>
              <a:ext cx="1193800" cy="0"/>
            </a:xfrm>
            <a:prstGeom prst="line">
              <a:avLst/>
            </a:prstGeom>
            <a:noFill/>
            <a:ln w="1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25" name="Rectangle 26"/>
            <p:cNvSpPr>
              <a:spLocks noChangeArrowheads="1"/>
            </p:cNvSpPr>
            <p:nvPr/>
          </p:nvSpPr>
          <p:spPr bwMode="auto">
            <a:xfrm>
              <a:off x="6140450" y="4164013"/>
              <a:ext cx="247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0.04</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Rectangle 27"/>
            <p:cNvSpPr>
              <a:spLocks noChangeArrowheads="1"/>
            </p:cNvSpPr>
            <p:nvPr/>
          </p:nvSpPr>
          <p:spPr bwMode="auto">
            <a:xfrm>
              <a:off x="6140450" y="4657726"/>
              <a:ext cx="247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0.02</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31"/>
            <p:cNvSpPr>
              <a:spLocks noChangeArrowheads="1"/>
            </p:cNvSpPr>
            <p:nvPr/>
          </p:nvSpPr>
          <p:spPr bwMode="auto">
            <a:xfrm>
              <a:off x="6718300" y="4164013"/>
              <a:ext cx="6159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(0.00,1.25)</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Rectangle 32"/>
            <p:cNvSpPr>
              <a:spLocks noChangeArrowheads="1"/>
            </p:cNvSpPr>
            <p:nvPr/>
          </p:nvSpPr>
          <p:spPr bwMode="auto">
            <a:xfrm>
              <a:off x="6718300" y="4657726"/>
              <a:ext cx="6159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(0.00,0.60)</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1" name="Rectangle 37"/>
            <p:cNvSpPr>
              <a:spLocks noChangeArrowheads="1"/>
            </p:cNvSpPr>
            <p:nvPr/>
          </p:nvSpPr>
          <p:spPr bwMode="auto">
            <a:xfrm>
              <a:off x="7467600" y="4164013"/>
              <a:ext cx="31739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0.176</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2" name="Rectangle 38"/>
            <p:cNvSpPr>
              <a:spLocks noChangeArrowheads="1"/>
            </p:cNvSpPr>
            <p:nvPr/>
          </p:nvSpPr>
          <p:spPr bwMode="auto">
            <a:xfrm>
              <a:off x="7467600" y="4657726"/>
              <a:ext cx="31739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0.176</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10" name="Freeform 46"/>
            <p:cNvSpPr>
              <a:spLocks/>
            </p:cNvSpPr>
            <p:nvPr/>
          </p:nvSpPr>
          <p:spPr bwMode="auto">
            <a:xfrm>
              <a:off x="1892300" y="4167188"/>
              <a:ext cx="38100" cy="36513"/>
            </a:xfrm>
            <a:custGeom>
              <a:avLst/>
              <a:gdLst>
                <a:gd name="T0" fmla="*/ 12 w 24"/>
                <a:gd name="T1" fmla="*/ 0 h 23"/>
                <a:gd name="T2" fmla="*/ 0 w 24"/>
                <a:gd name="T3" fmla="*/ 12 h 23"/>
                <a:gd name="T4" fmla="*/ 12 w 24"/>
                <a:gd name="T5" fmla="*/ 23 h 23"/>
                <a:gd name="T6" fmla="*/ 24 w 24"/>
                <a:gd name="T7" fmla="*/ 12 h 23"/>
                <a:gd name="T8" fmla="*/ 12 w 24"/>
                <a:gd name="T9" fmla="*/ 0 h 23"/>
              </a:gdLst>
              <a:ahLst/>
              <a:cxnLst>
                <a:cxn ang="0">
                  <a:pos x="T0" y="T1"/>
                </a:cxn>
                <a:cxn ang="0">
                  <a:pos x="T2" y="T3"/>
                </a:cxn>
                <a:cxn ang="0">
                  <a:pos x="T4" y="T5"/>
                </a:cxn>
                <a:cxn ang="0">
                  <a:pos x="T6" y="T7"/>
                </a:cxn>
                <a:cxn ang="0">
                  <a:pos x="T8" y="T9"/>
                </a:cxn>
              </a:cxnLst>
              <a:rect l="0" t="0" r="r" b="b"/>
              <a:pathLst>
                <a:path w="24" h="23">
                  <a:moveTo>
                    <a:pt x="12" y="0"/>
                  </a:moveTo>
                  <a:lnTo>
                    <a:pt x="0" y="12"/>
                  </a:lnTo>
                  <a:lnTo>
                    <a:pt x="12" y="23"/>
                  </a:lnTo>
                  <a:lnTo>
                    <a:pt x="24" y="12"/>
                  </a:lnTo>
                  <a:lnTo>
                    <a:pt x="12" y="0"/>
                  </a:lnTo>
                  <a:close/>
                </a:path>
              </a:pathLst>
            </a:custGeom>
            <a:solidFill>
              <a:srgbClr val="000000"/>
            </a:solidFill>
            <a:ln w="1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4111" name="Freeform 47"/>
            <p:cNvSpPr>
              <a:spLocks/>
            </p:cNvSpPr>
            <p:nvPr/>
          </p:nvSpPr>
          <p:spPr bwMode="auto">
            <a:xfrm>
              <a:off x="1871663" y="4662488"/>
              <a:ext cx="36513" cy="38100"/>
            </a:xfrm>
            <a:custGeom>
              <a:avLst/>
              <a:gdLst>
                <a:gd name="T0" fmla="*/ 12 w 23"/>
                <a:gd name="T1" fmla="*/ 0 h 24"/>
                <a:gd name="T2" fmla="*/ 0 w 23"/>
                <a:gd name="T3" fmla="*/ 12 h 24"/>
                <a:gd name="T4" fmla="*/ 12 w 23"/>
                <a:gd name="T5" fmla="*/ 24 h 24"/>
                <a:gd name="T6" fmla="*/ 23 w 23"/>
                <a:gd name="T7" fmla="*/ 12 h 24"/>
                <a:gd name="T8" fmla="*/ 12 w 23"/>
                <a:gd name="T9" fmla="*/ 0 h 24"/>
              </a:gdLst>
              <a:ahLst/>
              <a:cxnLst>
                <a:cxn ang="0">
                  <a:pos x="T0" y="T1"/>
                </a:cxn>
                <a:cxn ang="0">
                  <a:pos x="T2" y="T3"/>
                </a:cxn>
                <a:cxn ang="0">
                  <a:pos x="T4" y="T5"/>
                </a:cxn>
                <a:cxn ang="0">
                  <a:pos x="T6" y="T7"/>
                </a:cxn>
                <a:cxn ang="0">
                  <a:pos x="T8" y="T9"/>
                </a:cxn>
              </a:cxnLst>
              <a:rect l="0" t="0" r="r" b="b"/>
              <a:pathLst>
                <a:path w="23" h="24">
                  <a:moveTo>
                    <a:pt x="12" y="0"/>
                  </a:moveTo>
                  <a:lnTo>
                    <a:pt x="0" y="12"/>
                  </a:lnTo>
                  <a:lnTo>
                    <a:pt x="12" y="24"/>
                  </a:lnTo>
                  <a:lnTo>
                    <a:pt x="23" y="12"/>
                  </a:lnTo>
                  <a:lnTo>
                    <a:pt x="12" y="0"/>
                  </a:lnTo>
                  <a:close/>
                </a:path>
              </a:pathLst>
            </a:custGeom>
            <a:solidFill>
              <a:srgbClr val="000000"/>
            </a:solidFill>
            <a:ln w="1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65" name="Rectangle 64"/>
            <p:cNvSpPr>
              <a:spLocks noChangeArrowheads="1"/>
            </p:cNvSpPr>
            <p:nvPr/>
          </p:nvSpPr>
          <p:spPr bwMode="auto">
            <a:xfrm>
              <a:off x="630238" y="4087019"/>
              <a:ext cx="1093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Placebo-Sertraline-</a:t>
              </a:r>
            </a:p>
            <a:p>
              <a:pPr marL="0" marR="0" lvl="0" indent="0" algn="l" defTabSz="914400" rtl="0" eaLnBrk="1" fontAlgn="base" latinLnBrk="0" hangingPunct="1">
                <a:lnSpc>
                  <a:spcPct val="100000"/>
                </a:lnSpc>
                <a:spcBef>
                  <a:spcPct val="0"/>
                </a:spcBef>
                <a:spcAft>
                  <a:spcPct val="0"/>
                </a:spcAft>
                <a:buClrTx/>
                <a:buSzTx/>
                <a:buFontTx/>
                <a:buNone/>
                <a:tabLst/>
              </a:pPr>
              <a:r>
                <a:rPr lang="en-US" sz="1000" dirty="0" err="1" smtClean="0">
                  <a:solidFill>
                    <a:srgbClr val="000000"/>
                  </a:solidFill>
                  <a:latin typeface="Arial" pitchFamily="34" charset="0"/>
                  <a:cs typeface="Arial" pitchFamily="34" charset="0"/>
                </a:rPr>
                <a:t>Nefazodone</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6" name="Rectangle 65"/>
            <p:cNvSpPr>
              <a:spLocks noChangeArrowheads="1"/>
            </p:cNvSpPr>
            <p:nvPr/>
          </p:nvSpPr>
          <p:spPr bwMode="auto">
            <a:xfrm>
              <a:off x="655638" y="4527550"/>
              <a:ext cx="1093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Placebo-Sertraline-</a:t>
              </a:r>
            </a:p>
            <a:p>
              <a:pPr marL="0" marR="0" lvl="0" indent="0" algn="l" defTabSz="914400" rtl="0" eaLnBrk="1" fontAlgn="base" latinLnBrk="0" hangingPunct="1">
                <a:lnSpc>
                  <a:spcPct val="100000"/>
                </a:lnSpc>
                <a:spcBef>
                  <a:spcPct val="0"/>
                </a:spcBef>
                <a:spcAft>
                  <a:spcPct val="0"/>
                </a:spcAft>
                <a:buClrTx/>
                <a:buSzTx/>
                <a:buFontTx/>
                <a:buNone/>
                <a:tabLst/>
              </a:pPr>
              <a:r>
                <a:rPr lang="en-US" sz="1000" dirty="0" smtClean="0">
                  <a:solidFill>
                    <a:srgbClr val="000000"/>
                  </a:solidFill>
                  <a:latin typeface="Arial" pitchFamily="34" charset="0"/>
                  <a:cs typeface="Arial" pitchFamily="34" charset="0"/>
                </a:rPr>
                <a:t>Venlafaxine</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grpSp>
      <mc:AlternateContent xmlns:mc="http://schemas.openxmlformats.org/markup-compatibility/2006" xmlns:a14="http://schemas.microsoft.com/office/drawing/2010/main">
        <mc:Choice Requires="a14">
          <p:sp>
            <p:nvSpPr>
              <p:cNvPr id="2" name="Rectangle 1"/>
              <p:cNvSpPr/>
              <p:nvPr/>
            </p:nvSpPr>
            <p:spPr>
              <a:xfrm>
                <a:off x="7599616" y="2352624"/>
                <a:ext cx="455509" cy="307777"/>
              </a:xfrm>
              <a:prstGeom prst="rect">
                <a:avLst/>
              </a:prstGeom>
            </p:spPr>
            <p:txBody>
              <a:bodyPr wrap="none">
                <a:spAutoFit/>
              </a:bodyPr>
              <a:lstStyle/>
              <a:p>
                <a14:m>
                  <m:oMathPara xmlns:m="http://schemas.openxmlformats.org/officeDocument/2006/math" xmlns="">
                    <m:oMathParaPr>
                      <m:jc m:val="centerGroup"/>
                    </m:oMathParaPr>
                    <m:oMath xmlns:m="http://schemas.openxmlformats.org/officeDocument/2006/math">
                      <m:d>
                        <m:dPr>
                          <m:ctrlPr>
                            <a:rPr lang="el-GR" sz="1400" i="1">
                              <a:latin typeface="Cambria Math"/>
                            </a:rPr>
                          </m:ctrlPr>
                        </m:dPr>
                        <m:e>
                          <m:r>
                            <a:rPr lang="en-US" sz="1400" i="1">
                              <a:latin typeface="Cambria Math"/>
                            </a:rPr>
                            <m:t>𝜏</m:t>
                          </m:r>
                        </m:e>
                      </m:d>
                    </m:oMath>
                  </m:oMathPara>
                </a14:m>
                <a:endParaRPr lang="el-GR" sz="1400" dirty="0"/>
              </a:p>
            </p:txBody>
          </p:sp>
        </mc:Choice>
        <mc:Fallback xmlns="">
          <p:sp>
            <p:nvSpPr>
              <p:cNvPr id="2" name="Rectangle 1"/>
              <p:cNvSpPr>
                <a:spLocks noRot="1" noChangeAspect="1" noMove="1" noResize="1" noEditPoints="1" noAdjustHandles="1" noChangeArrowheads="1" noChangeShapeType="1" noTextEdit="1"/>
              </p:cNvSpPr>
              <p:nvPr/>
            </p:nvSpPr>
            <p:spPr>
              <a:xfrm>
                <a:off x="7599616" y="2352624"/>
                <a:ext cx="455509" cy="307777"/>
              </a:xfrm>
              <a:prstGeom prst="rect">
                <a:avLst/>
              </a:prstGeom>
              <a:blipFill rotWithShape="1">
                <a:blip r:embed="rId3"/>
                <a:stretch>
                  <a:fillRect t="-2000" r="-9459" b="-20000"/>
                </a:stretch>
              </a:blipFill>
            </p:spPr>
            <p:txBody>
              <a:bodyPr/>
              <a:lstStyle/>
              <a:p>
                <a:r>
                  <a:rPr lang="el-GR">
                    <a:noFill/>
                  </a:rPr>
                  <a:t> </a:t>
                </a:r>
              </a:p>
            </p:txBody>
          </p:sp>
        </mc:Fallback>
      </mc:AlternateContent>
    </p:spTree>
    <p:extLst>
      <p:ext uri="{BB962C8B-B14F-4D97-AF65-F5344CB8AC3E}">
        <p14:creationId xmlns:p14="http://schemas.microsoft.com/office/powerpoint/2010/main" val="172302055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a:off x="179388" y="981075"/>
            <a:ext cx="8640762" cy="542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l-GR"/>
          </a:p>
        </p:txBody>
      </p:sp>
      <p:sp>
        <p:nvSpPr>
          <p:cNvPr id="8" name="Rectangle 7"/>
          <p:cNvSpPr>
            <a:spLocks noChangeArrowheads="1"/>
          </p:cNvSpPr>
          <p:nvPr/>
        </p:nvSpPr>
        <p:spPr bwMode="auto">
          <a:xfrm>
            <a:off x="487363" y="1368425"/>
            <a:ext cx="8081962" cy="4443413"/>
          </a:xfrm>
          <a:prstGeom prst="rect">
            <a:avLst/>
          </a:prstGeom>
          <a:solidFill>
            <a:srgbClr val="FFFFFF"/>
          </a:solidFill>
          <a:ln w="7">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9" name="Line 8"/>
          <p:cNvSpPr>
            <a:spLocks noChangeShapeType="1"/>
          </p:cNvSpPr>
          <p:nvPr/>
        </p:nvSpPr>
        <p:spPr bwMode="auto">
          <a:xfrm>
            <a:off x="487363" y="3173413"/>
            <a:ext cx="8081962" cy="0"/>
          </a:xfrm>
          <a:prstGeom prst="line">
            <a:avLst/>
          </a:prstGeom>
          <a:noFill/>
          <a:ln w="7">
            <a:solidFill>
              <a:srgbClr val="C0C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 name="Line 9"/>
          <p:cNvSpPr>
            <a:spLocks noChangeShapeType="1"/>
          </p:cNvSpPr>
          <p:nvPr/>
        </p:nvSpPr>
        <p:spPr bwMode="auto">
          <a:xfrm flipV="1">
            <a:off x="1747838" y="3173413"/>
            <a:ext cx="0" cy="2638425"/>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1" name="Rectangle 10"/>
          <p:cNvSpPr>
            <a:spLocks noChangeArrowheads="1"/>
          </p:cNvSpPr>
          <p:nvPr/>
        </p:nvSpPr>
        <p:spPr bwMode="auto">
          <a:xfrm>
            <a:off x="2195513" y="3563938"/>
            <a:ext cx="52387" cy="53975"/>
          </a:xfrm>
          <a:prstGeom prst="rect">
            <a:avLst/>
          </a:prstGeom>
          <a:solidFill>
            <a:srgbClr val="B4B4B4"/>
          </a:solidFill>
          <a:ln w="10">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2" name="Rectangle 11"/>
          <p:cNvSpPr>
            <a:spLocks noChangeArrowheads="1"/>
          </p:cNvSpPr>
          <p:nvPr/>
        </p:nvSpPr>
        <p:spPr bwMode="auto">
          <a:xfrm>
            <a:off x="1790700" y="4056063"/>
            <a:ext cx="182562" cy="182563"/>
          </a:xfrm>
          <a:prstGeom prst="rect">
            <a:avLst/>
          </a:prstGeom>
          <a:solidFill>
            <a:srgbClr val="B4B4B4"/>
          </a:solidFill>
          <a:ln w="10">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4" name="Line 13"/>
          <p:cNvSpPr>
            <a:spLocks noChangeShapeType="1"/>
          </p:cNvSpPr>
          <p:nvPr/>
        </p:nvSpPr>
        <p:spPr bwMode="auto">
          <a:xfrm>
            <a:off x="1747838" y="3590925"/>
            <a:ext cx="3340100" cy="0"/>
          </a:xfrm>
          <a:prstGeom prst="line">
            <a:avLst/>
          </a:prstGeom>
          <a:noFill/>
          <a:ln w="1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5" name="Line 14"/>
          <p:cNvSpPr>
            <a:spLocks noChangeShapeType="1"/>
          </p:cNvSpPr>
          <p:nvPr/>
        </p:nvSpPr>
        <p:spPr bwMode="auto">
          <a:xfrm>
            <a:off x="1747838" y="4144963"/>
            <a:ext cx="955675" cy="0"/>
          </a:xfrm>
          <a:prstGeom prst="line">
            <a:avLst/>
          </a:prstGeom>
          <a:noFill/>
          <a:ln w="1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7" name="Rectangle 16"/>
          <p:cNvSpPr>
            <a:spLocks noChangeArrowheads="1"/>
          </p:cNvSpPr>
          <p:nvPr/>
        </p:nvSpPr>
        <p:spPr bwMode="auto">
          <a:xfrm>
            <a:off x="566738" y="3463925"/>
            <a:ext cx="1093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Placebo-Sertraline-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Citalopram</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17"/>
          <p:cNvSpPr>
            <a:spLocks noChangeArrowheads="1"/>
          </p:cNvSpPr>
          <p:nvPr/>
        </p:nvSpPr>
        <p:spPr bwMode="auto">
          <a:xfrm>
            <a:off x="601663" y="3992563"/>
            <a:ext cx="1093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Placebo-Sertraline-</a:t>
            </a:r>
          </a:p>
          <a:p>
            <a:pPr marL="0" marR="0" lvl="0" indent="0" algn="l" defTabSz="914400" rtl="0" eaLnBrk="1" fontAlgn="base" latinLnBrk="0" hangingPunct="1">
              <a:lnSpc>
                <a:spcPct val="100000"/>
              </a:lnSpc>
              <a:spcBef>
                <a:spcPct val="0"/>
              </a:spcBef>
              <a:spcAft>
                <a:spcPct val="0"/>
              </a:spcAft>
              <a:buClrTx/>
              <a:buSzTx/>
              <a:buFontTx/>
              <a:buNone/>
              <a:tabLst/>
            </a:pPr>
            <a:r>
              <a:rPr lang="en-US" sz="1000" dirty="0" smtClean="0">
                <a:solidFill>
                  <a:srgbClr val="000000"/>
                </a:solidFill>
                <a:latin typeface="Arial" pitchFamily="34" charset="0"/>
                <a:cs typeface="Arial" pitchFamily="34" charset="0"/>
              </a:rPr>
              <a:t>Venlafaxine</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19"/>
          <p:cNvSpPr>
            <a:spLocks noChangeArrowheads="1"/>
          </p:cNvSpPr>
          <p:nvPr/>
        </p:nvSpPr>
        <p:spPr bwMode="auto">
          <a:xfrm>
            <a:off x="565150" y="2459038"/>
            <a:ext cx="2825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Loop</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20"/>
          <p:cNvSpPr>
            <a:spLocks noChangeArrowheads="1"/>
          </p:cNvSpPr>
          <p:nvPr/>
        </p:nvSpPr>
        <p:spPr bwMode="auto">
          <a:xfrm>
            <a:off x="6113463" y="3567113"/>
            <a:ext cx="3175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1.429</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21"/>
          <p:cNvSpPr>
            <a:spLocks noChangeArrowheads="1"/>
          </p:cNvSpPr>
          <p:nvPr/>
        </p:nvSpPr>
        <p:spPr bwMode="auto">
          <a:xfrm>
            <a:off x="6113463" y="4122738"/>
            <a:ext cx="3175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1.106</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23"/>
          <p:cNvSpPr>
            <a:spLocks noChangeArrowheads="1"/>
          </p:cNvSpPr>
          <p:nvPr/>
        </p:nvSpPr>
        <p:spPr bwMode="auto">
          <a:xfrm>
            <a:off x="6113463" y="2459038"/>
            <a:ext cx="2571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RoR</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24"/>
          <p:cNvSpPr>
            <a:spLocks noChangeArrowheads="1"/>
          </p:cNvSpPr>
          <p:nvPr/>
        </p:nvSpPr>
        <p:spPr bwMode="auto">
          <a:xfrm>
            <a:off x="6562725" y="3567113"/>
            <a:ext cx="6858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(1.00,12.38)</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Rectangle 25"/>
          <p:cNvSpPr>
            <a:spLocks noChangeArrowheads="1"/>
          </p:cNvSpPr>
          <p:nvPr/>
        </p:nvSpPr>
        <p:spPr bwMode="auto">
          <a:xfrm>
            <a:off x="6562725" y="4122738"/>
            <a:ext cx="6508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(1.00,</a:t>
            </a:r>
            <a:r>
              <a:rPr kumimoji="0" lang="en-US" sz="1000" b="0" i="0" u="none" strike="noStrike" cap="none" normalizeH="0" baseline="0" dirty="0" smtClean="0">
                <a:ln>
                  <a:noFill/>
                </a:ln>
                <a:solidFill>
                  <a:srgbClr val="000000"/>
                </a:solidFill>
                <a:effectLst/>
                <a:latin typeface="Arial" pitchFamily="34" charset="0"/>
                <a:cs typeface="Arial" pitchFamily="34" charset="0"/>
              </a:rPr>
              <a:t> </a:t>
            </a:r>
            <a:r>
              <a:rPr kumimoji="0" lang="el-GR" sz="1000" b="0" i="0" u="none" strike="noStrike" cap="none" normalizeH="0" baseline="0" dirty="0" smtClean="0">
                <a:ln>
                  <a:noFill/>
                </a:ln>
                <a:solidFill>
                  <a:srgbClr val="000000"/>
                </a:solidFill>
                <a:effectLst/>
                <a:latin typeface="Arial" pitchFamily="34" charset="0"/>
                <a:cs typeface="Arial" pitchFamily="34" charset="0"/>
              </a:rPr>
              <a:t>2.05)</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Rectangle 27"/>
          <p:cNvSpPr>
            <a:spLocks noChangeArrowheads="1"/>
          </p:cNvSpPr>
          <p:nvPr/>
        </p:nvSpPr>
        <p:spPr bwMode="auto">
          <a:xfrm>
            <a:off x="6562725" y="2459038"/>
            <a:ext cx="61753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(truncated)</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Rectangle 28"/>
          <p:cNvSpPr>
            <a:spLocks noChangeArrowheads="1"/>
          </p:cNvSpPr>
          <p:nvPr/>
        </p:nvSpPr>
        <p:spPr bwMode="auto">
          <a:xfrm>
            <a:off x="6562725" y="1901825"/>
            <a:ext cx="38258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95%CI</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29"/>
          <p:cNvSpPr>
            <a:spLocks noChangeArrowheads="1"/>
          </p:cNvSpPr>
          <p:nvPr/>
        </p:nvSpPr>
        <p:spPr bwMode="auto">
          <a:xfrm>
            <a:off x="7383463" y="3567113"/>
            <a:ext cx="3175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0.000</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Rectangle 30"/>
          <p:cNvSpPr>
            <a:spLocks noChangeArrowheads="1"/>
          </p:cNvSpPr>
          <p:nvPr/>
        </p:nvSpPr>
        <p:spPr bwMode="auto">
          <a:xfrm>
            <a:off x="7383463" y="4122738"/>
            <a:ext cx="3175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0.000</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32"/>
          <p:cNvSpPr>
            <a:spLocks noChangeArrowheads="1"/>
          </p:cNvSpPr>
          <p:nvPr/>
        </p:nvSpPr>
        <p:spPr bwMode="auto">
          <a:xfrm>
            <a:off x="7383463" y="2459038"/>
            <a:ext cx="11858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Heterogeneity</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Rectangle 36"/>
          <p:cNvSpPr>
            <a:spLocks noChangeArrowheads="1"/>
          </p:cNvSpPr>
          <p:nvPr/>
        </p:nvSpPr>
        <p:spPr bwMode="auto">
          <a:xfrm>
            <a:off x="7383463" y="1901825"/>
            <a:ext cx="7524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Loop-specific</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8" name="Freeform 37"/>
          <p:cNvSpPr>
            <a:spLocks/>
          </p:cNvSpPr>
          <p:nvPr/>
        </p:nvSpPr>
        <p:spPr bwMode="auto">
          <a:xfrm>
            <a:off x="2203450" y="3571875"/>
            <a:ext cx="36512" cy="38100"/>
          </a:xfrm>
          <a:custGeom>
            <a:avLst/>
            <a:gdLst>
              <a:gd name="T0" fmla="*/ 11 w 23"/>
              <a:gd name="T1" fmla="*/ 0 h 24"/>
              <a:gd name="T2" fmla="*/ 0 w 23"/>
              <a:gd name="T3" fmla="*/ 12 h 24"/>
              <a:gd name="T4" fmla="*/ 11 w 23"/>
              <a:gd name="T5" fmla="*/ 24 h 24"/>
              <a:gd name="T6" fmla="*/ 23 w 23"/>
              <a:gd name="T7" fmla="*/ 12 h 24"/>
              <a:gd name="T8" fmla="*/ 11 w 23"/>
              <a:gd name="T9" fmla="*/ 0 h 24"/>
            </a:gdLst>
            <a:ahLst/>
            <a:cxnLst>
              <a:cxn ang="0">
                <a:pos x="T0" y="T1"/>
              </a:cxn>
              <a:cxn ang="0">
                <a:pos x="T2" y="T3"/>
              </a:cxn>
              <a:cxn ang="0">
                <a:pos x="T4" y="T5"/>
              </a:cxn>
              <a:cxn ang="0">
                <a:pos x="T6" y="T7"/>
              </a:cxn>
              <a:cxn ang="0">
                <a:pos x="T8" y="T9"/>
              </a:cxn>
            </a:cxnLst>
            <a:rect l="0" t="0" r="r" b="b"/>
            <a:pathLst>
              <a:path w="23" h="24">
                <a:moveTo>
                  <a:pt x="11" y="0"/>
                </a:moveTo>
                <a:lnTo>
                  <a:pt x="0" y="12"/>
                </a:lnTo>
                <a:lnTo>
                  <a:pt x="11" y="24"/>
                </a:lnTo>
                <a:lnTo>
                  <a:pt x="23" y="12"/>
                </a:lnTo>
                <a:lnTo>
                  <a:pt x="11" y="0"/>
                </a:lnTo>
                <a:close/>
              </a:path>
            </a:pathLst>
          </a:custGeom>
          <a:solidFill>
            <a:srgbClr val="000000"/>
          </a:solidFill>
          <a:ln w="1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39" name="Freeform 38"/>
          <p:cNvSpPr>
            <a:spLocks/>
          </p:cNvSpPr>
          <p:nvPr/>
        </p:nvSpPr>
        <p:spPr bwMode="auto">
          <a:xfrm>
            <a:off x="1862138" y="4129088"/>
            <a:ext cx="38100" cy="36513"/>
          </a:xfrm>
          <a:custGeom>
            <a:avLst/>
            <a:gdLst>
              <a:gd name="T0" fmla="*/ 12 w 24"/>
              <a:gd name="T1" fmla="*/ 0 h 23"/>
              <a:gd name="T2" fmla="*/ 0 w 24"/>
              <a:gd name="T3" fmla="*/ 11 h 23"/>
              <a:gd name="T4" fmla="*/ 12 w 24"/>
              <a:gd name="T5" fmla="*/ 23 h 23"/>
              <a:gd name="T6" fmla="*/ 24 w 24"/>
              <a:gd name="T7" fmla="*/ 11 h 23"/>
              <a:gd name="T8" fmla="*/ 12 w 24"/>
              <a:gd name="T9" fmla="*/ 0 h 23"/>
            </a:gdLst>
            <a:ahLst/>
            <a:cxnLst>
              <a:cxn ang="0">
                <a:pos x="T0" y="T1"/>
              </a:cxn>
              <a:cxn ang="0">
                <a:pos x="T2" y="T3"/>
              </a:cxn>
              <a:cxn ang="0">
                <a:pos x="T4" y="T5"/>
              </a:cxn>
              <a:cxn ang="0">
                <a:pos x="T6" y="T7"/>
              </a:cxn>
              <a:cxn ang="0">
                <a:pos x="T8" y="T9"/>
              </a:cxn>
            </a:cxnLst>
            <a:rect l="0" t="0" r="r" b="b"/>
            <a:pathLst>
              <a:path w="24" h="23">
                <a:moveTo>
                  <a:pt x="12" y="0"/>
                </a:moveTo>
                <a:lnTo>
                  <a:pt x="0" y="11"/>
                </a:lnTo>
                <a:lnTo>
                  <a:pt x="12" y="23"/>
                </a:lnTo>
                <a:lnTo>
                  <a:pt x="24" y="11"/>
                </a:lnTo>
                <a:lnTo>
                  <a:pt x="12" y="0"/>
                </a:lnTo>
                <a:close/>
              </a:path>
            </a:pathLst>
          </a:custGeom>
          <a:solidFill>
            <a:srgbClr val="000000"/>
          </a:solidFill>
          <a:ln w="1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41" name="Line 40"/>
          <p:cNvSpPr>
            <a:spLocks noChangeShapeType="1"/>
          </p:cNvSpPr>
          <p:nvPr/>
        </p:nvSpPr>
        <p:spPr bwMode="auto">
          <a:xfrm>
            <a:off x="487363" y="5811838"/>
            <a:ext cx="8081962" cy="0"/>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3" name="Rectangle 42"/>
          <p:cNvSpPr>
            <a:spLocks noChangeArrowheads="1"/>
          </p:cNvSpPr>
          <p:nvPr/>
        </p:nvSpPr>
        <p:spPr bwMode="auto">
          <a:xfrm>
            <a:off x="3762375" y="5849938"/>
            <a:ext cx="34925" cy="6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300" b="0" i="0" u="none" strike="noStrike" cap="none" normalizeH="0" baseline="0" smtClean="0">
                <a:ln>
                  <a:noFill/>
                </a:ln>
                <a:solidFill>
                  <a:srgbClr val="000000"/>
                </a:solidFill>
                <a:effectLst/>
                <a:latin typeface="Arial" pitchFamily="34" charset="0"/>
                <a:cs typeface="Arial" pitchFamily="34" charset="0"/>
              </a:rPr>
              <a:t> </a:t>
            </a:r>
            <a:endParaRPr kumimoji="0" lang="el-GR"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Line 43"/>
          <p:cNvSpPr>
            <a:spLocks noChangeShapeType="1"/>
          </p:cNvSpPr>
          <p:nvPr/>
        </p:nvSpPr>
        <p:spPr bwMode="auto">
          <a:xfrm>
            <a:off x="1747838" y="5811838"/>
            <a:ext cx="0" cy="71438"/>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6" name="Line 45"/>
          <p:cNvSpPr>
            <a:spLocks noChangeShapeType="1"/>
          </p:cNvSpPr>
          <p:nvPr/>
        </p:nvSpPr>
        <p:spPr bwMode="auto">
          <a:xfrm>
            <a:off x="1747838" y="5811838"/>
            <a:ext cx="0" cy="71438"/>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7" name="Rectangle 46"/>
          <p:cNvSpPr>
            <a:spLocks noChangeArrowheads="1"/>
          </p:cNvSpPr>
          <p:nvPr/>
        </p:nvSpPr>
        <p:spPr bwMode="auto">
          <a:xfrm>
            <a:off x="1736725" y="5877272"/>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8" name="Line 47"/>
          <p:cNvSpPr>
            <a:spLocks noChangeShapeType="1"/>
          </p:cNvSpPr>
          <p:nvPr/>
        </p:nvSpPr>
        <p:spPr bwMode="auto">
          <a:xfrm>
            <a:off x="3206750" y="5811838"/>
            <a:ext cx="0" cy="71438"/>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9" name="Rectangle 48"/>
          <p:cNvSpPr>
            <a:spLocks noChangeArrowheads="1"/>
          </p:cNvSpPr>
          <p:nvPr/>
        </p:nvSpPr>
        <p:spPr bwMode="auto">
          <a:xfrm>
            <a:off x="3195638" y="5921375"/>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3</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Line 49"/>
          <p:cNvSpPr>
            <a:spLocks noChangeShapeType="1"/>
          </p:cNvSpPr>
          <p:nvPr/>
        </p:nvSpPr>
        <p:spPr bwMode="auto">
          <a:xfrm>
            <a:off x="5789613" y="5811838"/>
            <a:ext cx="0" cy="71438"/>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52" name="Line 51"/>
          <p:cNvSpPr>
            <a:spLocks noChangeShapeType="1"/>
          </p:cNvSpPr>
          <p:nvPr/>
        </p:nvSpPr>
        <p:spPr bwMode="auto">
          <a:xfrm>
            <a:off x="4506913" y="5811838"/>
            <a:ext cx="0" cy="71438"/>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53" name="Rectangle 52"/>
          <p:cNvSpPr>
            <a:spLocks noChangeArrowheads="1"/>
          </p:cNvSpPr>
          <p:nvPr/>
        </p:nvSpPr>
        <p:spPr bwMode="auto">
          <a:xfrm>
            <a:off x="4495800" y="5921375"/>
            <a:ext cx="698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8</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4" name="Line 53"/>
          <p:cNvSpPr>
            <a:spLocks noChangeShapeType="1"/>
          </p:cNvSpPr>
          <p:nvPr/>
        </p:nvSpPr>
        <p:spPr bwMode="auto">
          <a:xfrm>
            <a:off x="5789613" y="5811838"/>
            <a:ext cx="0" cy="71438"/>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55" name="Rectangle 54"/>
          <p:cNvSpPr>
            <a:spLocks noChangeArrowheads="1"/>
          </p:cNvSpPr>
          <p:nvPr/>
        </p:nvSpPr>
        <p:spPr bwMode="auto">
          <a:xfrm>
            <a:off x="5765800" y="5939308"/>
            <a:ext cx="14128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21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7" name="TextBox 56"/>
          <p:cNvSpPr txBox="1"/>
          <p:nvPr/>
        </p:nvSpPr>
        <p:spPr>
          <a:xfrm>
            <a:off x="145099" y="90130"/>
            <a:ext cx="8891397" cy="830997"/>
          </a:xfrm>
          <a:prstGeom prst="rect">
            <a:avLst/>
          </a:prstGeom>
          <a:noFill/>
        </p:spPr>
        <p:txBody>
          <a:bodyPr wrap="square" rtlCol="0">
            <a:spAutoFit/>
          </a:bodyPr>
          <a:lstStyle/>
          <a:p>
            <a:r>
              <a:rPr lang="en-US" sz="1200" dirty="0" smtClean="0"/>
              <a:t>Figure </a:t>
            </a:r>
            <a:r>
              <a:rPr lang="en-US" sz="1200" dirty="0"/>
              <a:t>2  (Appendix 6): </a:t>
            </a:r>
            <a:r>
              <a:rPr lang="en-US" sz="1200" dirty="0" smtClean="0"/>
              <a:t>Inconsistency plot for the outcome ‘Any-cause dropouts’ assuming loop-specific heterogeneity estimates using the method of moments estimator. Inconsistency factors (IF) along with their confidence intervals are displayed. IFs are calculated as the ratio of the ORs from direct and indirect evidence in the loop and therefore confidence intervals are truncated to one. Loops that their lower CI limit does not reach the line of 1 are considered to present statistically significant inconsistency.</a:t>
            </a:r>
            <a:endParaRPr lang="el-GR" sz="1200" dirty="0"/>
          </a:p>
        </p:txBody>
      </p:sp>
      <mc:AlternateContent xmlns:mc="http://schemas.openxmlformats.org/markup-compatibility/2006" xmlns:a14="http://schemas.microsoft.com/office/drawing/2010/main">
        <mc:Choice Requires="a14">
          <p:sp>
            <p:nvSpPr>
              <p:cNvPr id="58" name="Rectangle 57"/>
              <p:cNvSpPr/>
              <p:nvPr/>
            </p:nvSpPr>
            <p:spPr>
              <a:xfrm>
                <a:off x="7599616" y="2636912"/>
                <a:ext cx="455509" cy="307777"/>
              </a:xfrm>
              <a:prstGeom prst="rect">
                <a:avLst/>
              </a:prstGeom>
            </p:spPr>
            <p:txBody>
              <a:bodyPr wrap="none">
                <a:spAutoFit/>
              </a:bodyPr>
              <a:lstStyle/>
              <a:p>
                <a14:m>
                  <m:oMathPara xmlns:m="http://schemas.openxmlformats.org/officeDocument/2006/math" xmlns="">
                    <m:oMathParaPr>
                      <m:jc m:val="centerGroup"/>
                    </m:oMathParaPr>
                    <m:oMath xmlns:m="http://schemas.openxmlformats.org/officeDocument/2006/math">
                      <m:d>
                        <m:dPr>
                          <m:ctrlPr>
                            <a:rPr lang="el-GR" sz="1400" i="1">
                              <a:latin typeface="Cambria Math"/>
                            </a:rPr>
                          </m:ctrlPr>
                        </m:dPr>
                        <m:e>
                          <m:r>
                            <a:rPr lang="en-US" sz="1400" i="1">
                              <a:latin typeface="Cambria Math"/>
                            </a:rPr>
                            <m:t>𝜏</m:t>
                          </m:r>
                        </m:e>
                      </m:d>
                    </m:oMath>
                  </m:oMathPara>
                </a14:m>
                <a:endParaRPr lang="el-GR" sz="1400" dirty="0"/>
              </a:p>
            </p:txBody>
          </p:sp>
        </mc:Choice>
        <mc:Fallback xmlns="">
          <p:sp>
            <p:nvSpPr>
              <p:cNvPr id="58" name="Rectangle 57"/>
              <p:cNvSpPr>
                <a:spLocks noRot="1" noChangeAspect="1" noMove="1" noResize="1" noEditPoints="1" noAdjustHandles="1" noChangeArrowheads="1" noChangeShapeType="1" noTextEdit="1"/>
              </p:cNvSpPr>
              <p:nvPr/>
            </p:nvSpPr>
            <p:spPr>
              <a:xfrm>
                <a:off x="7599616" y="2636912"/>
                <a:ext cx="455509" cy="307777"/>
              </a:xfrm>
              <a:prstGeom prst="rect">
                <a:avLst/>
              </a:prstGeom>
              <a:blipFill rotWithShape="1">
                <a:blip r:embed="rId3"/>
                <a:stretch>
                  <a:fillRect t="-2000" r="-9459" b="-20000"/>
                </a:stretch>
              </a:blipFill>
            </p:spPr>
            <p:txBody>
              <a:bodyPr/>
              <a:lstStyle/>
              <a:p>
                <a:r>
                  <a:rPr lang="el-GR">
                    <a:noFill/>
                  </a:rPr>
                  <a:t> </a:t>
                </a:r>
              </a:p>
            </p:txBody>
          </p:sp>
        </mc:Fallback>
      </mc:AlternateContent>
    </p:spTree>
    <p:extLst>
      <p:ext uri="{BB962C8B-B14F-4D97-AF65-F5344CB8AC3E}">
        <p14:creationId xmlns:p14="http://schemas.microsoft.com/office/powerpoint/2010/main" val="37420598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spect="1" noChangeArrowheads="1" noTextEdit="1"/>
          </p:cNvSpPr>
          <p:nvPr/>
        </p:nvSpPr>
        <p:spPr bwMode="auto">
          <a:xfrm>
            <a:off x="107950" y="1052513"/>
            <a:ext cx="8639175" cy="541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l-GR"/>
          </a:p>
        </p:txBody>
      </p:sp>
      <p:sp>
        <p:nvSpPr>
          <p:cNvPr id="7" name="Rectangle 7"/>
          <p:cNvSpPr>
            <a:spLocks noChangeArrowheads="1"/>
          </p:cNvSpPr>
          <p:nvPr/>
        </p:nvSpPr>
        <p:spPr bwMode="auto">
          <a:xfrm>
            <a:off x="415925" y="1414463"/>
            <a:ext cx="8080375" cy="4435475"/>
          </a:xfrm>
          <a:prstGeom prst="rect">
            <a:avLst/>
          </a:prstGeom>
          <a:solidFill>
            <a:srgbClr val="FFFFFF"/>
          </a:solidFill>
          <a:ln w="7">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8" name="Line 8"/>
          <p:cNvSpPr>
            <a:spLocks noChangeShapeType="1"/>
          </p:cNvSpPr>
          <p:nvPr/>
        </p:nvSpPr>
        <p:spPr bwMode="auto">
          <a:xfrm>
            <a:off x="415925" y="3241675"/>
            <a:ext cx="8080375" cy="0"/>
          </a:xfrm>
          <a:prstGeom prst="line">
            <a:avLst/>
          </a:prstGeom>
          <a:noFill/>
          <a:ln w="7">
            <a:solidFill>
              <a:srgbClr val="C0C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9" name="Line 9"/>
          <p:cNvSpPr>
            <a:spLocks noChangeShapeType="1"/>
          </p:cNvSpPr>
          <p:nvPr/>
        </p:nvSpPr>
        <p:spPr bwMode="auto">
          <a:xfrm flipV="1">
            <a:off x="1655763" y="3241675"/>
            <a:ext cx="0" cy="2633662"/>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 name="Rectangle 10"/>
          <p:cNvSpPr>
            <a:spLocks noChangeArrowheads="1"/>
          </p:cNvSpPr>
          <p:nvPr/>
        </p:nvSpPr>
        <p:spPr bwMode="auto">
          <a:xfrm>
            <a:off x="2787650" y="3632200"/>
            <a:ext cx="53975" cy="53975"/>
          </a:xfrm>
          <a:prstGeom prst="rect">
            <a:avLst/>
          </a:prstGeom>
          <a:solidFill>
            <a:srgbClr val="B4B4B4"/>
          </a:solidFill>
          <a:ln w="10">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1" name="Rectangle 11"/>
          <p:cNvSpPr>
            <a:spLocks noChangeArrowheads="1"/>
          </p:cNvSpPr>
          <p:nvPr/>
        </p:nvSpPr>
        <p:spPr bwMode="auto">
          <a:xfrm>
            <a:off x="1673225" y="4100513"/>
            <a:ext cx="225425" cy="225425"/>
          </a:xfrm>
          <a:prstGeom prst="rect">
            <a:avLst/>
          </a:prstGeom>
          <a:solidFill>
            <a:srgbClr val="B4B4B4"/>
          </a:solidFill>
          <a:ln w="10">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3" name="Line 13"/>
          <p:cNvSpPr>
            <a:spLocks noChangeShapeType="1"/>
          </p:cNvSpPr>
          <p:nvPr/>
        </p:nvSpPr>
        <p:spPr bwMode="auto">
          <a:xfrm>
            <a:off x="1655763" y="3659188"/>
            <a:ext cx="3605213" cy="0"/>
          </a:xfrm>
          <a:prstGeom prst="line">
            <a:avLst/>
          </a:prstGeom>
          <a:noFill/>
          <a:ln w="1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4" name="Line 14"/>
          <p:cNvSpPr>
            <a:spLocks noChangeShapeType="1"/>
          </p:cNvSpPr>
          <p:nvPr/>
        </p:nvSpPr>
        <p:spPr bwMode="auto">
          <a:xfrm>
            <a:off x="1655763" y="4213225"/>
            <a:ext cx="847725" cy="0"/>
          </a:xfrm>
          <a:prstGeom prst="line">
            <a:avLst/>
          </a:prstGeom>
          <a:noFill/>
          <a:ln w="1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9" name="Rectangle 19"/>
          <p:cNvSpPr>
            <a:spLocks noChangeArrowheads="1"/>
          </p:cNvSpPr>
          <p:nvPr/>
        </p:nvSpPr>
        <p:spPr bwMode="auto">
          <a:xfrm>
            <a:off x="490538" y="2527300"/>
            <a:ext cx="2825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Loop</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20"/>
          <p:cNvSpPr>
            <a:spLocks noChangeArrowheads="1"/>
          </p:cNvSpPr>
          <p:nvPr/>
        </p:nvSpPr>
        <p:spPr bwMode="auto">
          <a:xfrm>
            <a:off x="6015038" y="3635375"/>
            <a:ext cx="3175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5.605</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21"/>
          <p:cNvSpPr>
            <a:spLocks noChangeArrowheads="1"/>
          </p:cNvSpPr>
          <p:nvPr/>
        </p:nvSpPr>
        <p:spPr bwMode="auto">
          <a:xfrm>
            <a:off x="6015038" y="4189413"/>
            <a:ext cx="3175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1.218</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Rectangle 23"/>
          <p:cNvSpPr>
            <a:spLocks noChangeArrowheads="1"/>
          </p:cNvSpPr>
          <p:nvPr/>
        </p:nvSpPr>
        <p:spPr bwMode="auto">
          <a:xfrm>
            <a:off x="6015038" y="2527300"/>
            <a:ext cx="2571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RoR</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24"/>
          <p:cNvSpPr>
            <a:spLocks noChangeArrowheads="1"/>
          </p:cNvSpPr>
          <p:nvPr/>
        </p:nvSpPr>
        <p:spPr bwMode="auto">
          <a:xfrm>
            <a:off x="6454775" y="3635375"/>
            <a:ext cx="792163"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(1.00,</a:t>
            </a:r>
            <a:r>
              <a:rPr kumimoji="0" lang="en-US" sz="1000" b="0" i="0" u="none" strike="noStrike" cap="none" normalizeH="0" baseline="0" dirty="0" smtClean="0">
                <a:ln>
                  <a:noFill/>
                </a:ln>
                <a:solidFill>
                  <a:srgbClr val="000000"/>
                </a:solidFill>
                <a:effectLst/>
                <a:latin typeface="Arial" pitchFamily="34" charset="0"/>
                <a:cs typeface="Arial" pitchFamily="34" charset="0"/>
              </a:rPr>
              <a:t> </a:t>
            </a:r>
            <a:r>
              <a:rPr kumimoji="0" lang="el-GR" sz="1000" b="0" i="0" u="none" strike="noStrike" cap="none" normalizeH="0" baseline="0" dirty="0" smtClean="0">
                <a:ln>
                  <a:noFill/>
                </a:ln>
                <a:solidFill>
                  <a:srgbClr val="000000"/>
                </a:solidFill>
                <a:effectLst/>
                <a:latin typeface="Arial" pitchFamily="34" charset="0"/>
                <a:cs typeface="Arial" pitchFamily="34" charset="0"/>
              </a:rPr>
              <a:t>212.43)</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25"/>
          <p:cNvSpPr>
            <a:spLocks noChangeArrowheads="1"/>
          </p:cNvSpPr>
          <p:nvPr/>
        </p:nvSpPr>
        <p:spPr bwMode="auto">
          <a:xfrm>
            <a:off x="6454775" y="4189413"/>
            <a:ext cx="6508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(1.00,</a:t>
            </a:r>
            <a:r>
              <a:rPr kumimoji="0" lang="en-US" sz="1000" b="0" i="0" u="none" strike="noStrike" cap="none" normalizeH="0" baseline="0" dirty="0" smtClean="0">
                <a:ln>
                  <a:noFill/>
                </a:ln>
                <a:solidFill>
                  <a:srgbClr val="000000"/>
                </a:solidFill>
                <a:effectLst/>
                <a:latin typeface="Arial" pitchFamily="34" charset="0"/>
                <a:cs typeface="Arial" pitchFamily="34" charset="0"/>
              </a:rPr>
              <a:t> </a:t>
            </a:r>
            <a:r>
              <a:rPr kumimoji="0" lang="el-GR" sz="1000" b="0" i="0" u="none" strike="noStrike" cap="none" normalizeH="0" baseline="0" dirty="0" smtClean="0">
                <a:ln>
                  <a:noFill/>
                </a:ln>
                <a:solidFill>
                  <a:srgbClr val="000000"/>
                </a:solidFill>
                <a:effectLst/>
                <a:latin typeface="Arial" pitchFamily="34" charset="0"/>
                <a:cs typeface="Arial" pitchFamily="34" charset="0"/>
              </a:rPr>
              <a:t>3.54)</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27"/>
          <p:cNvSpPr>
            <a:spLocks noChangeArrowheads="1"/>
          </p:cNvSpPr>
          <p:nvPr/>
        </p:nvSpPr>
        <p:spPr bwMode="auto">
          <a:xfrm>
            <a:off x="6454775" y="2527300"/>
            <a:ext cx="617538"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(truncated)</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Rectangle 28"/>
          <p:cNvSpPr>
            <a:spLocks noChangeArrowheads="1"/>
          </p:cNvSpPr>
          <p:nvPr/>
        </p:nvSpPr>
        <p:spPr bwMode="auto">
          <a:xfrm>
            <a:off x="6454775" y="1973263"/>
            <a:ext cx="382588"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95%CI</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Rectangle 29"/>
          <p:cNvSpPr>
            <a:spLocks noChangeArrowheads="1"/>
          </p:cNvSpPr>
          <p:nvPr/>
        </p:nvSpPr>
        <p:spPr bwMode="auto">
          <a:xfrm>
            <a:off x="7335838" y="3635375"/>
            <a:ext cx="3175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0.000</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30"/>
          <p:cNvSpPr>
            <a:spLocks noChangeArrowheads="1"/>
          </p:cNvSpPr>
          <p:nvPr/>
        </p:nvSpPr>
        <p:spPr bwMode="auto">
          <a:xfrm>
            <a:off x="7335838" y="4189413"/>
            <a:ext cx="3175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0.000</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 name="Rectangle 32"/>
          <p:cNvSpPr>
            <a:spLocks noChangeArrowheads="1"/>
          </p:cNvSpPr>
          <p:nvPr/>
        </p:nvSpPr>
        <p:spPr bwMode="auto">
          <a:xfrm>
            <a:off x="7335838" y="2527300"/>
            <a:ext cx="7937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Heterogeneity</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Rectangle 36"/>
          <p:cNvSpPr>
            <a:spLocks noChangeArrowheads="1"/>
          </p:cNvSpPr>
          <p:nvPr/>
        </p:nvSpPr>
        <p:spPr bwMode="auto">
          <a:xfrm>
            <a:off x="7335838" y="1973263"/>
            <a:ext cx="752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Loop-specific</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Freeform 37"/>
          <p:cNvSpPr>
            <a:spLocks/>
          </p:cNvSpPr>
          <p:nvPr/>
        </p:nvSpPr>
        <p:spPr bwMode="auto">
          <a:xfrm>
            <a:off x="2795588" y="3640138"/>
            <a:ext cx="36513" cy="38100"/>
          </a:xfrm>
          <a:custGeom>
            <a:avLst/>
            <a:gdLst>
              <a:gd name="T0" fmla="*/ 12 w 23"/>
              <a:gd name="T1" fmla="*/ 0 h 24"/>
              <a:gd name="T2" fmla="*/ 0 w 23"/>
              <a:gd name="T3" fmla="*/ 12 h 24"/>
              <a:gd name="T4" fmla="*/ 12 w 23"/>
              <a:gd name="T5" fmla="*/ 24 h 24"/>
              <a:gd name="T6" fmla="*/ 23 w 23"/>
              <a:gd name="T7" fmla="*/ 12 h 24"/>
              <a:gd name="T8" fmla="*/ 12 w 23"/>
              <a:gd name="T9" fmla="*/ 0 h 24"/>
            </a:gdLst>
            <a:ahLst/>
            <a:cxnLst>
              <a:cxn ang="0">
                <a:pos x="T0" y="T1"/>
              </a:cxn>
              <a:cxn ang="0">
                <a:pos x="T2" y="T3"/>
              </a:cxn>
              <a:cxn ang="0">
                <a:pos x="T4" y="T5"/>
              </a:cxn>
              <a:cxn ang="0">
                <a:pos x="T6" y="T7"/>
              </a:cxn>
              <a:cxn ang="0">
                <a:pos x="T8" y="T9"/>
              </a:cxn>
            </a:cxnLst>
            <a:rect l="0" t="0" r="r" b="b"/>
            <a:pathLst>
              <a:path w="23" h="24">
                <a:moveTo>
                  <a:pt x="12" y="0"/>
                </a:moveTo>
                <a:lnTo>
                  <a:pt x="0" y="12"/>
                </a:lnTo>
                <a:lnTo>
                  <a:pt x="12" y="24"/>
                </a:lnTo>
                <a:lnTo>
                  <a:pt x="23" y="12"/>
                </a:lnTo>
                <a:lnTo>
                  <a:pt x="12" y="0"/>
                </a:lnTo>
                <a:close/>
              </a:path>
            </a:pathLst>
          </a:custGeom>
          <a:solidFill>
            <a:srgbClr val="000000"/>
          </a:solidFill>
          <a:ln w="1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1031" name="Freeform 38"/>
          <p:cNvSpPr>
            <a:spLocks/>
          </p:cNvSpPr>
          <p:nvPr/>
        </p:nvSpPr>
        <p:spPr bwMode="auto">
          <a:xfrm>
            <a:off x="1766888" y="4194175"/>
            <a:ext cx="38100" cy="38100"/>
          </a:xfrm>
          <a:custGeom>
            <a:avLst/>
            <a:gdLst>
              <a:gd name="T0" fmla="*/ 12 w 24"/>
              <a:gd name="T1" fmla="*/ 0 h 24"/>
              <a:gd name="T2" fmla="*/ 0 w 24"/>
              <a:gd name="T3" fmla="*/ 12 h 24"/>
              <a:gd name="T4" fmla="*/ 12 w 24"/>
              <a:gd name="T5" fmla="*/ 24 h 24"/>
              <a:gd name="T6" fmla="*/ 24 w 24"/>
              <a:gd name="T7" fmla="*/ 12 h 24"/>
              <a:gd name="T8" fmla="*/ 12 w 24"/>
              <a:gd name="T9" fmla="*/ 0 h 24"/>
            </a:gdLst>
            <a:ahLst/>
            <a:cxnLst>
              <a:cxn ang="0">
                <a:pos x="T0" y="T1"/>
              </a:cxn>
              <a:cxn ang="0">
                <a:pos x="T2" y="T3"/>
              </a:cxn>
              <a:cxn ang="0">
                <a:pos x="T4" y="T5"/>
              </a:cxn>
              <a:cxn ang="0">
                <a:pos x="T6" y="T7"/>
              </a:cxn>
              <a:cxn ang="0">
                <a:pos x="T8" y="T9"/>
              </a:cxn>
            </a:cxnLst>
            <a:rect l="0" t="0" r="r" b="b"/>
            <a:pathLst>
              <a:path w="24" h="24">
                <a:moveTo>
                  <a:pt x="12" y="0"/>
                </a:moveTo>
                <a:lnTo>
                  <a:pt x="0" y="12"/>
                </a:lnTo>
                <a:lnTo>
                  <a:pt x="12" y="24"/>
                </a:lnTo>
                <a:lnTo>
                  <a:pt x="24" y="12"/>
                </a:lnTo>
                <a:lnTo>
                  <a:pt x="12" y="0"/>
                </a:lnTo>
                <a:close/>
              </a:path>
            </a:pathLst>
          </a:custGeom>
          <a:solidFill>
            <a:srgbClr val="000000"/>
          </a:solidFill>
          <a:ln w="1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1033" name="Line 40"/>
          <p:cNvSpPr>
            <a:spLocks noChangeShapeType="1"/>
          </p:cNvSpPr>
          <p:nvPr/>
        </p:nvSpPr>
        <p:spPr bwMode="auto">
          <a:xfrm>
            <a:off x="415925" y="5875338"/>
            <a:ext cx="8080375" cy="0"/>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34" name="Rectangle 41"/>
          <p:cNvSpPr>
            <a:spLocks noChangeArrowheads="1"/>
          </p:cNvSpPr>
          <p:nvPr/>
        </p:nvSpPr>
        <p:spPr bwMode="auto">
          <a:xfrm>
            <a:off x="1649413" y="5911850"/>
            <a:ext cx="34925" cy="6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300" b="0" i="0" u="none" strike="noStrike" cap="none" normalizeH="0" baseline="0" smtClean="0">
                <a:ln>
                  <a:noFill/>
                </a:ln>
                <a:solidFill>
                  <a:srgbClr val="000000"/>
                </a:solidFill>
                <a:effectLst/>
                <a:latin typeface="Arial" pitchFamily="34" charset="0"/>
                <a:cs typeface="Arial" pitchFamily="34" charset="0"/>
              </a:rPr>
              <a:t> </a:t>
            </a:r>
            <a:endParaRPr kumimoji="0" lang="el-GR"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42"/>
          <p:cNvSpPr>
            <a:spLocks noChangeArrowheads="1"/>
          </p:cNvSpPr>
          <p:nvPr/>
        </p:nvSpPr>
        <p:spPr bwMode="auto">
          <a:xfrm>
            <a:off x="3668713" y="5911850"/>
            <a:ext cx="34925" cy="6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300" b="0" i="0" u="none" strike="noStrike" cap="none" normalizeH="0" baseline="0" smtClean="0">
                <a:ln>
                  <a:noFill/>
                </a:ln>
                <a:solidFill>
                  <a:srgbClr val="000000"/>
                </a:solidFill>
                <a:effectLst/>
                <a:latin typeface="Arial" pitchFamily="34" charset="0"/>
                <a:cs typeface="Arial" pitchFamily="34" charset="0"/>
              </a:rPr>
              <a:t> </a:t>
            </a:r>
            <a:endParaRPr kumimoji="0" lang="el-GR" sz="1800" b="0" i="0" u="none" strike="noStrike" cap="none" normalizeH="0" baseline="0" smtClean="0">
              <a:ln>
                <a:noFill/>
              </a:ln>
              <a:solidFill>
                <a:schemeClr val="tx1"/>
              </a:solidFill>
              <a:effectLst/>
              <a:latin typeface="Arial" pitchFamily="34" charset="0"/>
              <a:cs typeface="Arial" pitchFamily="34" charset="0"/>
            </a:endParaRPr>
          </a:p>
        </p:txBody>
      </p:sp>
      <p:sp>
        <p:nvSpPr>
          <p:cNvPr id="1036" name="Line 43"/>
          <p:cNvSpPr>
            <a:spLocks noChangeShapeType="1"/>
          </p:cNvSpPr>
          <p:nvPr/>
        </p:nvSpPr>
        <p:spPr bwMode="auto">
          <a:xfrm>
            <a:off x="1655763" y="5875338"/>
            <a:ext cx="0" cy="74612"/>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37" name="Rectangle 44"/>
          <p:cNvSpPr>
            <a:spLocks noChangeArrowheads="1"/>
          </p:cNvSpPr>
          <p:nvPr/>
        </p:nvSpPr>
        <p:spPr bwMode="auto">
          <a:xfrm>
            <a:off x="1644650" y="5984875"/>
            <a:ext cx="50800" cy="6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300" b="0" i="0" u="none" strike="noStrike" cap="none" normalizeH="0" baseline="0" smtClean="0">
                <a:ln>
                  <a:noFill/>
                </a:ln>
                <a:solidFill>
                  <a:srgbClr val="000000"/>
                </a:solidFill>
                <a:effectLst/>
                <a:latin typeface="Arial" pitchFamily="34" charset="0"/>
                <a:cs typeface="Arial" pitchFamily="34" charset="0"/>
              </a:rPr>
              <a:t>1</a:t>
            </a:r>
            <a:endParaRPr kumimoji="0" lang="el-GR" sz="1800" b="0" i="0" u="none" strike="noStrike" cap="none" normalizeH="0" baseline="0" smtClean="0">
              <a:ln>
                <a:noFill/>
              </a:ln>
              <a:solidFill>
                <a:schemeClr val="tx1"/>
              </a:solidFill>
              <a:effectLst/>
              <a:latin typeface="Arial" pitchFamily="34" charset="0"/>
              <a:cs typeface="Arial" pitchFamily="34" charset="0"/>
            </a:endParaRPr>
          </a:p>
        </p:txBody>
      </p:sp>
      <p:sp>
        <p:nvSpPr>
          <p:cNvPr id="1038" name="Line 45"/>
          <p:cNvSpPr>
            <a:spLocks noChangeShapeType="1"/>
          </p:cNvSpPr>
          <p:nvPr/>
        </p:nvSpPr>
        <p:spPr bwMode="auto">
          <a:xfrm>
            <a:off x="1655763" y="5875338"/>
            <a:ext cx="0" cy="74612"/>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39" name="Rectangle 46"/>
          <p:cNvSpPr>
            <a:spLocks noChangeArrowheads="1"/>
          </p:cNvSpPr>
          <p:nvPr/>
        </p:nvSpPr>
        <p:spPr bwMode="auto">
          <a:xfrm>
            <a:off x="1644650" y="5984875"/>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0" name="Line 47"/>
          <p:cNvSpPr>
            <a:spLocks noChangeShapeType="1"/>
          </p:cNvSpPr>
          <p:nvPr/>
        </p:nvSpPr>
        <p:spPr bwMode="auto">
          <a:xfrm>
            <a:off x="3054350" y="5875338"/>
            <a:ext cx="0" cy="74612"/>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41" name="Rectangle 48"/>
          <p:cNvSpPr>
            <a:spLocks noChangeArrowheads="1"/>
          </p:cNvSpPr>
          <p:nvPr/>
        </p:nvSpPr>
        <p:spPr bwMode="auto">
          <a:xfrm>
            <a:off x="3044825" y="5984875"/>
            <a:ext cx="6985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8</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2" name="Line 49"/>
          <p:cNvSpPr>
            <a:spLocks noChangeShapeType="1"/>
          </p:cNvSpPr>
          <p:nvPr/>
        </p:nvSpPr>
        <p:spPr bwMode="auto">
          <a:xfrm>
            <a:off x="5022850" y="5875338"/>
            <a:ext cx="0" cy="74612"/>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43" name="Rectangle 50"/>
          <p:cNvSpPr>
            <a:spLocks noChangeArrowheads="1"/>
          </p:cNvSpPr>
          <p:nvPr/>
        </p:nvSpPr>
        <p:spPr bwMode="auto">
          <a:xfrm>
            <a:off x="4987925" y="5984875"/>
            <a:ext cx="211138"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149</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 name="Line 51"/>
          <p:cNvSpPr>
            <a:spLocks noChangeShapeType="1"/>
          </p:cNvSpPr>
          <p:nvPr/>
        </p:nvSpPr>
        <p:spPr bwMode="auto">
          <a:xfrm>
            <a:off x="3702050" y="5875338"/>
            <a:ext cx="0" cy="74612"/>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45" name="Rectangle 52"/>
          <p:cNvSpPr>
            <a:spLocks noChangeArrowheads="1"/>
          </p:cNvSpPr>
          <p:nvPr/>
        </p:nvSpPr>
        <p:spPr bwMode="auto">
          <a:xfrm>
            <a:off x="3678238" y="5984875"/>
            <a:ext cx="141288"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21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6" name="Line 53"/>
          <p:cNvSpPr>
            <a:spLocks noChangeShapeType="1"/>
          </p:cNvSpPr>
          <p:nvPr/>
        </p:nvSpPr>
        <p:spPr bwMode="auto">
          <a:xfrm>
            <a:off x="5694363" y="5875338"/>
            <a:ext cx="0" cy="74612"/>
          </a:xfrm>
          <a:prstGeom prst="line">
            <a:avLst/>
          </a:prstGeom>
          <a:noFill/>
          <a:ln w="7">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47" name="Rectangle 54"/>
          <p:cNvSpPr>
            <a:spLocks noChangeArrowheads="1"/>
          </p:cNvSpPr>
          <p:nvPr/>
        </p:nvSpPr>
        <p:spPr bwMode="auto">
          <a:xfrm>
            <a:off x="5659438" y="5984875"/>
            <a:ext cx="211138"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404</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8" name="Rectangle 57"/>
          <p:cNvSpPr>
            <a:spLocks noChangeArrowheads="1"/>
          </p:cNvSpPr>
          <p:nvPr/>
        </p:nvSpPr>
        <p:spPr bwMode="auto">
          <a:xfrm>
            <a:off x="433015" y="4112418"/>
            <a:ext cx="1093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Placebo-Sertraline-</a:t>
            </a:r>
          </a:p>
          <a:p>
            <a:pPr marL="0" marR="0" lvl="0" indent="0" algn="l" defTabSz="914400" rtl="0" eaLnBrk="1" fontAlgn="base" latinLnBrk="0" hangingPunct="1">
              <a:lnSpc>
                <a:spcPct val="100000"/>
              </a:lnSpc>
              <a:spcBef>
                <a:spcPct val="0"/>
              </a:spcBef>
              <a:spcAft>
                <a:spcPct val="0"/>
              </a:spcAft>
              <a:buClrTx/>
              <a:buSzTx/>
              <a:buFontTx/>
              <a:buNone/>
              <a:tabLst/>
            </a:pPr>
            <a:r>
              <a:rPr lang="en-US" sz="1000" dirty="0" smtClean="0">
                <a:solidFill>
                  <a:srgbClr val="000000"/>
                </a:solidFill>
                <a:latin typeface="Arial" pitchFamily="34" charset="0"/>
                <a:cs typeface="Arial" pitchFamily="34" charset="0"/>
              </a:rPr>
              <a:t>Venlafaxine</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9" name="Rectangle 58"/>
          <p:cNvSpPr>
            <a:spLocks noChangeArrowheads="1"/>
          </p:cNvSpPr>
          <p:nvPr/>
        </p:nvSpPr>
        <p:spPr bwMode="auto">
          <a:xfrm>
            <a:off x="433014" y="3478212"/>
            <a:ext cx="1093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Placebo-Sertraline-</a:t>
            </a:r>
          </a:p>
          <a:p>
            <a:pPr marL="0" marR="0" lvl="0" indent="0" algn="l" defTabSz="914400" rtl="0" eaLnBrk="1" fontAlgn="base" latinLnBrk="0" hangingPunct="1">
              <a:lnSpc>
                <a:spcPct val="100000"/>
              </a:lnSpc>
              <a:spcBef>
                <a:spcPct val="0"/>
              </a:spcBef>
              <a:spcAft>
                <a:spcPct val="0"/>
              </a:spcAft>
              <a:buClrTx/>
              <a:buSzTx/>
              <a:buFontTx/>
              <a:buNone/>
              <a:tabLst/>
            </a:pPr>
            <a:r>
              <a:rPr lang="en-US" sz="1000" dirty="0" err="1" smtClean="0">
                <a:solidFill>
                  <a:srgbClr val="000000"/>
                </a:solidFill>
                <a:latin typeface="Arial" pitchFamily="34" charset="0"/>
                <a:cs typeface="Arial" pitchFamily="34" charset="0"/>
              </a:rPr>
              <a:t>Nefazodone</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6" name="TextBox 55"/>
          <p:cNvSpPr txBox="1"/>
          <p:nvPr/>
        </p:nvSpPr>
        <p:spPr>
          <a:xfrm>
            <a:off x="145099" y="90130"/>
            <a:ext cx="8891397" cy="830997"/>
          </a:xfrm>
          <a:prstGeom prst="rect">
            <a:avLst/>
          </a:prstGeom>
          <a:noFill/>
        </p:spPr>
        <p:txBody>
          <a:bodyPr wrap="square" rtlCol="0">
            <a:spAutoFit/>
          </a:bodyPr>
          <a:lstStyle/>
          <a:p>
            <a:r>
              <a:rPr lang="en-US" sz="1200" dirty="0" smtClean="0"/>
              <a:t>Figure </a:t>
            </a:r>
            <a:r>
              <a:rPr lang="en-US" sz="1200" dirty="0"/>
              <a:t>3  (Appendix 6): </a:t>
            </a:r>
            <a:r>
              <a:rPr lang="en-US" sz="1200" dirty="0" smtClean="0"/>
              <a:t>Inconsistency plot for the outcome ‘Dropouts due to adverse events’ assuming loop-specific heterogeneity estimates using the method of moments estimator. Inconsistency factors (IF) along with their confidence intervals are displayed. IFs are calculated as the ratio of the ORs from direct and indirect evidence in the loop and therefore confidence intervals are truncated to one. Loops that their lower CI limit does not reach the line of 1 are considered to present statistically significant inconsistency.</a:t>
            </a:r>
            <a:endParaRPr lang="el-GR" sz="1200" dirty="0"/>
          </a:p>
        </p:txBody>
      </p:sp>
      <mc:AlternateContent xmlns:mc="http://schemas.openxmlformats.org/markup-compatibility/2006" xmlns:a14="http://schemas.microsoft.com/office/drawing/2010/main">
        <mc:Choice Requires="a14">
          <p:sp>
            <p:nvSpPr>
              <p:cNvPr id="53" name="Rectangle 52"/>
              <p:cNvSpPr/>
              <p:nvPr/>
            </p:nvSpPr>
            <p:spPr>
              <a:xfrm>
                <a:off x="7599616" y="2761183"/>
                <a:ext cx="455509" cy="307777"/>
              </a:xfrm>
              <a:prstGeom prst="rect">
                <a:avLst/>
              </a:prstGeom>
            </p:spPr>
            <p:txBody>
              <a:bodyPr wrap="none">
                <a:spAutoFit/>
              </a:bodyPr>
              <a:lstStyle/>
              <a:p>
                <a14:m>
                  <m:oMathPara xmlns:m="http://schemas.openxmlformats.org/officeDocument/2006/math" xmlns="">
                    <m:oMathParaPr>
                      <m:jc m:val="centerGroup"/>
                    </m:oMathParaPr>
                    <m:oMath xmlns:m="http://schemas.openxmlformats.org/officeDocument/2006/math">
                      <m:d>
                        <m:dPr>
                          <m:ctrlPr>
                            <a:rPr lang="el-GR" sz="1400" i="1">
                              <a:latin typeface="Cambria Math"/>
                            </a:rPr>
                          </m:ctrlPr>
                        </m:dPr>
                        <m:e>
                          <m:r>
                            <a:rPr lang="en-US" sz="1400" i="1">
                              <a:latin typeface="Cambria Math"/>
                            </a:rPr>
                            <m:t>𝜏</m:t>
                          </m:r>
                        </m:e>
                      </m:d>
                    </m:oMath>
                  </m:oMathPara>
                </a14:m>
                <a:endParaRPr lang="el-GR" sz="1400" dirty="0"/>
              </a:p>
            </p:txBody>
          </p:sp>
        </mc:Choice>
        <mc:Fallback xmlns="">
          <p:sp>
            <p:nvSpPr>
              <p:cNvPr id="53" name="Rectangle 52"/>
              <p:cNvSpPr>
                <a:spLocks noRot="1" noChangeAspect="1" noMove="1" noResize="1" noEditPoints="1" noAdjustHandles="1" noChangeArrowheads="1" noChangeShapeType="1" noTextEdit="1"/>
              </p:cNvSpPr>
              <p:nvPr/>
            </p:nvSpPr>
            <p:spPr>
              <a:xfrm>
                <a:off x="7599616" y="2761183"/>
                <a:ext cx="455509" cy="307777"/>
              </a:xfrm>
              <a:prstGeom prst="rect">
                <a:avLst/>
              </a:prstGeom>
              <a:blipFill rotWithShape="1">
                <a:blip r:embed="rId3"/>
                <a:stretch>
                  <a:fillRect t="-2000" r="-9459" b="-20000"/>
                </a:stretch>
              </a:blipFill>
            </p:spPr>
            <p:txBody>
              <a:bodyPr/>
              <a:lstStyle/>
              <a:p>
                <a:r>
                  <a:rPr lang="el-GR">
                    <a:noFill/>
                  </a:rPr>
                  <a:t> </a:t>
                </a:r>
              </a:p>
            </p:txBody>
          </p:sp>
        </mc:Fallback>
      </mc:AlternateContent>
    </p:spTree>
    <p:extLst>
      <p:ext uri="{BB962C8B-B14F-4D97-AF65-F5344CB8AC3E}">
        <p14:creationId xmlns:p14="http://schemas.microsoft.com/office/powerpoint/2010/main" val="267561019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p:cNvSpPr>
            <a:spLocks noChangeAspect="1" noChangeArrowheads="1" noTextEdit="1"/>
          </p:cNvSpPr>
          <p:nvPr/>
        </p:nvSpPr>
        <p:spPr bwMode="auto">
          <a:xfrm>
            <a:off x="468313" y="982240"/>
            <a:ext cx="8204200" cy="539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l-GR"/>
          </a:p>
        </p:txBody>
      </p:sp>
      <p:sp>
        <p:nvSpPr>
          <p:cNvPr id="9" name="Line 9"/>
          <p:cNvSpPr>
            <a:spLocks noChangeShapeType="1"/>
          </p:cNvSpPr>
          <p:nvPr/>
        </p:nvSpPr>
        <p:spPr bwMode="auto">
          <a:xfrm>
            <a:off x="771526" y="2947565"/>
            <a:ext cx="7654925" cy="0"/>
          </a:xfrm>
          <a:prstGeom prst="line">
            <a:avLst/>
          </a:prstGeom>
          <a:noFill/>
          <a:ln w="6">
            <a:solidFill>
              <a:srgbClr val="C0C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 name="Line 10"/>
          <p:cNvSpPr>
            <a:spLocks noChangeShapeType="1"/>
          </p:cNvSpPr>
          <p:nvPr/>
        </p:nvSpPr>
        <p:spPr bwMode="auto">
          <a:xfrm flipV="1">
            <a:off x="2373313" y="2947565"/>
            <a:ext cx="0" cy="283686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1" name="Rectangle 11"/>
          <p:cNvSpPr>
            <a:spLocks noChangeArrowheads="1"/>
          </p:cNvSpPr>
          <p:nvPr/>
        </p:nvSpPr>
        <p:spPr bwMode="auto">
          <a:xfrm>
            <a:off x="2838451" y="3292053"/>
            <a:ext cx="50800" cy="50800"/>
          </a:xfrm>
          <a:prstGeom prst="rect">
            <a:avLst/>
          </a:prstGeom>
          <a:solidFill>
            <a:srgbClr val="B4B4B4"/>
          </a:solidFill>
          <a:ln w="9">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5" name="Line 15"/>
          <p:cNvSpPr>
            <a:spLocks noChangeShapeType="1"/>
          </p:cNvSpPr>
          <p:nvPr/>
        </p:nvSpPr>
        <p:spPr bwMode="auto">
          <a:xfrm>
            <a:off x="2373313" y="3317453"/>
            <a:ext cx="2297113" cy="0"/>
          </a:xfrm>
          <a:prstGeom prst="line">
            <a:avLst/>
          </a:prstGeom>
          <a:noFill/>
          <a:ln w="9">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9" name="Rectangle 19"/>
          <p:cNvSpPr>
            <a:spLocks noChangeArrowheads="1"/>
          </p:cNvSpPr>
          <p:nvPr/>
        </p:nvSpPr>
        <p:spPr bwMode="auto">
          <a:xfrm>
            <a:off x="847726" y="3140968"/>
            <a:ext cx="10932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sz="1000" dirty="0">
                <a:solidFill>
                  <a:srgbClr val="000000"/>
                </a:solidFill>
                <a:latin typeface="Arial" pitchFamily="34" charset="0"/>
                <a:cs typeface="Arial" pitchFamily="34" charset="0"/>
              </a:rPr>
              <a:t>Placebo-Sertraline-</a:t>
            </a:r>
          </a:p>
          <a:p>
            <a:pPr lvl="0" fontAlgn="base">
              <a:spcBef>
                <a:spcPct val="0"/>
              </a:spcBef>
              <a:spcAft>
                <a:spcPct val="0"/>
              </a:spcAft>
            </a:pPr>
            <a:r>
              <a:rPr lang="en-US" sz="1000" dirty="0">
                <a:solidFill>
                  <a:srgbClr val="000000"/>
                </a:solidFill>
                <a:latin typeface="Arial" pitchFamily="34" charset="0"/>
                <a:cs typeface="Arial" pitchFamily="34" charset="0"/>
              </a:rPr>
              <a:t>Citalopram</a:t>
            </a:r>
            <a:endParaRPr lang="el-GR" sz="1000" dirty="0">
              <a:latin typeface="Arial" pitchFamily="34" charset="0"/>
              <a:cs typeface="Arial" pitchFamily="34" charset="0"/>
            </a:endParaRPr>
          </a:p>
        </p:txBody>
      </p:sp>
      <p:sp>
        <p:nvSpPr>
          <p:cNvPr id="23" name="Rectangle 23"/>
          <p:cNvSpPr>
            <a:spLocks noChangeArrowheads="1"/>
          </p:cNvSpPr>
          <p:nvPr/>
        </p:nvSpPr>
        <p:spPr bwMode="auto">
          <a:xfrm>
            <a:off x="847726" y="2293515"/>
            <a:ext cx="2825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Loop</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24"/>
          <p:cNvSpPr>
            <a:spLocks noChangeArrowheads="1"/>
          </p:cNvSpPr>
          <p:nvPr/>
        </p:nvSpPr>
        <p:spPr bwMode="auto">
          <a:xfrm>
            <a:off x="6591301" y="3279353"/>
            <a:ext cx="247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0.26</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Rectangle 28"/>
          <p:cNvSpPr>
            <a:spLocks noChangeArrowheads="1"/>
          </p:cNvSpPr>
          <p:nvPr/>
        </p:nvSpPr>
        <p:spPr bwMode="auto">
          <a:xfrm>
            <a:off x="6591301" y="2293515"/>
            <a:ext cx="1143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IF</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Rectangle 29"/>
          <p:cNvSpPr>
            <a:spLocks noChangeArrowheads="1"/>
          </p:cNvSpPr>
          <p:nvPr/>
        </p:nvSpPr>
        <p:spPr bwMode="auto">
          <a:xfrm>
            <a:off x="7354888" y="3279353"/>
            <a:ext cx="6159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(0.00,1.20)</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89" name="Rectangle 33"/>
          <p:cNvSpPr>
            <a:spLocks noChangeArrowheads="1"/>
          </p:cNvSpPr>
          <p:nvPr/>
        </p:nvSpPr>
        <p:spPr bwMode="auto">
          <a:xfrm>
            <a:off x="7354888" y="2293515"/>
            <a:ext cx="6175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(truncated)</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1" name="Rectangle 34"/>
          <p:cNvSpPr>
            <a:spLocks noChangeArrowheads="1"/>
          </p:cNvSpPr>
          <p:nvPr/>
        </p:nvSpPr>
        <p:spPr bwMode="auto">
          <a:xfrm>
            <a:off x="7354888" y="1801390"/>
            <a:ext cx="382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95%CI</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2" name="Freeform 35"/>
          <p:cNvSpPr>
            <a:spLocks/>
          </p:cNvSpPr>
          <p:nvPr/>
        </p:nvSpPr>
        <p:spPr bwMode="auto">
          <a:xfrm>
            <a:off x="2843213" y="3296815"/>
            <a:ext cx="41275" cy="41275"/>
          </a:xfrm>
          <a:custGeom>
            <a:avLst/>
            <a:gdLst>
              <a:gd name="T0" fmla="*/ 13 w 26"/>
              <a:gd name="T1" fmla="*/ 0 h 26"/>
              <a:gd name="T2" fmla="*/ 0 w 26"/>
              <a:gd name="T3" fmla="*/ 13 h 26"/>
              <a:gd name="T4" fmla="*/ 13 w 26"/>
              <a:gd name="T5" fmla="*/ 26 h 26"/>
              <a:gd name="T6" fmla="*/ 26 w 26"/>
              <a:gd name="T7" fmla="*/ 13 h 26"/>
              <a:gd name="T8" fmla="*/ 13 w 26"/>
              <a:gd name="T9" fmla="*/ 0 h 26"/>
            </a:gdLst>
            <a:ahLst/>
            <a:cxnLst>
              <a:cxn ang="0">
                <a:pos x="T0" y="T1"/>
              </a:cxn>
              <a:cxn ang="0">
                <a:pos x="T2" y="T3"/>
              </a:cxn>
              <a:cxn ang="0">
                <a:pos x="T4" y="T5"/>
              </a:cxn>
              <a:cxn ang="0">
                <a:pos x="T6" y="T7"/>
              </a:cxn>
              <a:cxn ang="0">
                <a:pos x="T8" y="T9"/>
              </a:cxn>
            </a:cxnLst>
            <a:rect l="0" t="0" r="r" b="b"/>
            <a:pathLst>
              <a:path w="26" h="26">
                <a:moveTo>
                  <a:pt x="13" y="0"/>
                </a:moveTo>
                <a:lnTo>
                  <a:pt x="0" y="13"/>
                </a:lnTo>
                <a:lnTo>
                  <a:pt x="13" y="26"/>
                </a:lnTo>
                <a:lnTo>
                  <a:pt x="26" y="13"/>
                </a:lnTo>
                <a:lnTo>
                  <a:pt x="13" y="0"/>
                </a:lnTo>
                <a:close/>
              </a:path>
            </a:pathLst>
          </a:custGeom>
          <a:solidFill>
            <a:srgbClr val="000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grpSp>
        <p:nvGrpSpPr>
          <p:cNvPr id="2" name="Group 1"/>
          <p:cNvGrpSpPr/>
          <p:nvPr/>
        </p:nvGrpSpPr>
        <p:grpSpPr>
          <a:xfrm>
            <a:off x="847726" y="3717032"/>
            <a:ext cx="7123112" cy="811833"/>
            <a:chOff x="847726" y="4149080"/>
            <a:chExt cx="7123112" cy="811833"/>
          </a:xfrm>
        </p:grpSpPr>
        <p:sp>
          <p:nvSpPr>
            <p:cNvPr id="13" name="Rectangle 13"/>
            <p:cNvSpPr>
              <a:spLocks noChangeArrowheads="1"/>
            </p:cNvSpPr>
            <p:nvPr/>
          </p:nvSpPr>
          <p:spPr bwMode="auto">
            <a:xfrm>
              <a:off x="2368551" y="4274715"/>
              <a:ext cx="60325" cy="60325"/>
            </a:xfrm>
            <a:prstGeom prst="rect">
              <a:avLst/>
            </a:prstGeom>
            <a:solidFill>
              <a:srgbClr val="B4B4B4"/>
            </a:solidFill>
            <a:ln w="9">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4" name="Rectangle 14"/>
            <p:cNvSpPr>
              <a:spLocks noChangeArrowheads="1"/>
            </p:cNvSpPr>
            <p:nvPr/>
          </p:nvSpPr>
          <p:spPr bwMode="auto">
            <a:xfrm>
              <a:off x="2265363" y="4689053"/>
              <a:ext cx="217488" cy="217488"/>
            </a:xfrm>
            <a:prstGeom prst="rect">
              <a:avLst/>
            </a:prstGeom>
            <a:solidFill>
              <a:srgbClr val="B4B4B4"/>
            </a:solidFill>
            <a:ln w="9">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7" name="Line 17"/>
            <p:cNvSpPr>
              <a:spLocks noChangeShapeType="1"/>
            </p:cNvSpPr>
            <p:nvPr/>
          </p:nvSpPr>
          <p:spPr bwMode="auto">
            <a:xfrm>
              <a:off x="2373313" y="4304878"/>
              <a:ext cx="1949450" cy="0"/>
            </a:xfrm>
            <a:prstGeom prst="line">
              <a:avLst/>
            </a:prstGeom>
            <a:noFill/>
            <a:ln w="9">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8" name="Line 18"/>
            <p:cNvSpPr>
              <a:spLocks noChangeShapeType="1"/>
            </p:cNvSpPr>
            <p:nvPr/>
          </p:nvSpPr>
          <p:spPr bwMode="auto">
            <a:xfrm>
              <a:off x="2373313" y="4798590"/>
              <a:ext cx="557213" cy="0"/>
            </a:xfrm>
            <a:prstGeom prst="line">
              <a:avLst/>
            </a:prstGeom>
            <a:noFill/>
            <a:ln w="9">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21" name="Rectangle 21"/>
            <p:cNvSpPr>
              <a:spLocks noChangeArrowheads="1"/>
            </p:cNvSpPr>
            <p:nvPr/>
          </p:nvSpPr>
          <p:spPr bwMode="auto">
            <a:xfrm>
              <a:off x="847726" y="4149080"/>
              <a:ext cx="10932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sz="1000" dirty="0">
                  <a:solidFill>
                    <a:srgbClr val="000000"/>
                  </a:solidFill>
                  <a:latin typeface="Arial" pitchFamily="34" charset="0"/>
                  <a:cs typeface="Arial" pitchFamily="34" charset="0"/>
                </a:rPr>
                <a:t>Placebo-Sertraline-</a:t>
              </a:r>
            </a:p>
            <a:p>
              <a:pPr lvl="0" fontAlgn="base">
                <a:spcBef>
                  <a:spcPct val="0"/>
                </a:spcBef>
                <a:spcAft>
                  <a:spcPct val="0"/>
                </a:spcAft>
              </a:pPr>
              <a:r>
                <a:rPr lang="en-US" sz="1000" dirty="0" err="1">
                  <a:solidFill>
                    <a:srgbClr val="000000"/>
                  </a:solidFill>
                  <a:latin typeface="Arial" pitchFamily="34" charset="0"/>
                  <a:cs typeface="Arial" pitchFamily="34" charset="0"/>
                </a:rPr>
                <a:t>Nefazodone</a:t>
              </a:r>
              <a:endParaRPr lang="el-GR" sz="1000" dirty="0">
                <a:latin typeface="Arial" pitchFamily="34" charset="0"/>
                <a:cs typeface="Arial" pitchFamily="34" charset="0"/>
              </a:endParaRPr>
            </a:p>
          </p:txBody>
        </p:sp>
        <p:sp>
          <p:nvSpPr>
            <p:cNvPr id="22" name="Rectangle 22"/>
            <p:cNvSpPr>
              <a:spLocks noChangeArrowheads="1"/>
            </p:cNvSpPr>
            <p:nvPr/>
          </p:nvSpPr>
          <p:spPr bwMode="auto">
            <a:xfrm>
              <a:off x="847726" y="4653136"/>
              <a:ext cx="10932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sz="1000" dirty="0">
                  <a:solidFill>
                    <a:srgbClr val="000000"/>
                  </a:solidFill>
                  <a:latin typeface="Arial" pitchFamily="34" charset="0"/>
                  <a:cs typeface="Arial" pitchFamily="34" charset="0"/>
                </a:rPr>
                <a:t>Placebo-Sertraline-</a:t>
              </a:r>
            </a:p>
            <a:p>
              <a:pPr lvl="0" fontAlgn="base">
                <a:spcBef>
                  <a:spcPct val="0"/>
                </a:spcBef>
                <a:spcAft>
                  <a:spcPct val="0"/>
                </a:spcAft>
              </a:pPr>
              <a:r>
                <a:rPr lang="en-US" sz="1000" dirty="0">
                  <a:solidFill>
                    <a:srgbClr val="000000"/>
                  </a:solidFill>
                  <a:latin typeface="Arial" pitchFamily="34" charset="0"/>
                  <a:cs typeface="Arial" pitchFamily="34" charset="0"/>
                </a:rPr>
                <a:t>Venlafaxine</a:t>
              </a:r>
              <a:endParaRPr lang="el-GR" sz="1000" dirty="0">
                <a:latin typeface="Arial" pitchFamily="34" charset="0"/>
                <a:cs typeface="Arial" pitchFamily="34" charset="0"/>
              </a:endParaRPr>
            </a:p>
          </p:txBody>
        </p:sp>
        <p:sp>
          <p:nvSpPr>
            <p:cNvPr id="26" name="Rectangle 26"/>
            <p:cNvSpPr>
              <a:spLocks noChangeArrowheads="1"/>
            </p:cNvSpPr>
            <p:nvPr/>
          </p:nvSpPr>
          <p:spPr bwMode="auto">
            <a:xfrm>
              <a:off x="6591301" y="4266778"/>
              <a:ext cx="247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27"/>
            <p:cNvSpPr>
              <a:spLocks noChangeArrowheads="1"/>
            </p:cNvSpPr>
            <p:nvPr/>
          </p:nvSpPr>
          <p:spPr bwMode="auto">
            <a:xfrm>
              <a:off x="6591301" y="4760490"/>
              <a:ext cx="247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Rectangle 31"/>
            <p:cNvSpPr>
              <a:spLocks noChangeArrowheads="1"/>
            </p:cNvSpPr>
            <p:nvPr/>
          </p:nvSpPr>
          <p:spPr bwMode="auto">
            <a:xfrm>
              <a:off x="7354888" y="4266778"/>
              <a:ext cx="6159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(0.00,1.02)</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88" name="Rectangle 32"/>
            <p:cNvSpPr>
              <a:spLocks noChangeArrowheads="1"/>
            </p:cNvSpPr>
            <p:nvPr/>
          </p:nvSpPr>
          <p:spPr bwMode="auto">
            <a:xfrm>
              <a:off x="7354888" y="4760490"/>
              <a:ext cx="6159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(0.00,0.29)</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4" name="Freeform 37"/>
            <p:cNvSpPr>
              <a:spLocks/>
            </p:cNvSpPr>
            <p:nvPr/>
          </p:nvSpPr>
          <p:spPr bwMode="auto">
            <a:xfrm>
              <a:off x="2379663" y="4285828"/>
              <a:ext cx="39688" cy="39688"/>
            </a:xfrm>
            <a:custGeom>
              <a:avLst/>
              <a:gdLst>
                <a:gd name="T0" fmla="*/ 12 w 25"/>
                <a:gd name="T1" fmla="*/ 0 h 25"/>
                <a:gd name="T2" fmla="*/ 0 w 25"/>
                <a:gd name="T3" fmla="*/ 12 h 25"/>
                <a:gd name="T4" fmla="*/ 12 w 25"/>
                <a:gd name="T5" fmla="*/ 25 h 25"/>
                <a:gd name="T6" fmla="*/ 25 w 25"/>
                <a:gd name="T7" fmla="*/ 12 h 25"/>
                <a:gd name="T8" fmla="*/ 12 w 25"/>
                <a:gd name="T9" fmla="*/ 0 h 25"/>
              </a:gdLst>
              <a:ahLst/>
              <a:cxnLst>
                <a:cxn ang="0">
                  <a:pos x="T0" y="T1"/>
                </a:cxn>
                <a:cxn ang="0">
                  <a:pos x="T2" y="T3"/>
                </a:cxn>
                <a:cxn ang="0">
                  <a:pos x="T4" y="T5"/>
                </a:cxn>
                <a:cxn ang="0">
                  <a:pos x="T6" y="T7"/>
                </a:cxn>
                <a:cxn ang="0">
                  <a:pos x="T8" y="T9"/>
                </a:cxn>
              </a:cxnLst>
              <a:rect l="0" t="0" r="r" b="b"/>
              <a:pathLst>
                <a:path w="25" h="25">
                  <a:moveTo>
                    <a:pt x="12" y="0"/>
                  </a:moveTo>
                  <a:lnTo>
                    <a:pt x="0" y="12"/>
                  </a:lnTo>
                  <a:lnTo>
                    <a:pt x="12" y="25"/>
                  </a:lnTo>
                  <a:lnTo>
                    <a:pt x="25" y="12"/>
                  </a:lnTo>
                  <a:lnTo>
                    <a:pt x="12" y="0"/>
                  </a:lnTo>
                  <a:close/>
                </a:path>
              </a:pathLst>
            </a:custGeom>
            <a:solidFill>
              <a:srgbClr val="000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12295" name="Freeform 38"/>
            <p:cNvSpPr>
              <a:spLocks/>
            </p:cNvSpPr>
            <p:nvPr/>
          </p:nvSpPr>
          <p:spPr bwMode="auto">
            <a:xfrm>
              <a:off x="2354263" y="4777953"/>
              <a:ext cx="39688" cy="39688"/>
            </a:xfrm>
            <a:custGeom>
              <a:avLst/>
              <a:gdLst>
                <a:gd name="T0" fmla="*/ 12 w 25"/>
                <a:gd name="T1" fmla="*/ 0 h 25"/>
                <a:gd name="T2" fmla="*/ 0 w 25"/>
                <a:gd name="T3" fmla="*/ 13 h 25"/>
                <a:gd name="T4" fmla="*/ 12 w 25"/>
                <a:gd name="T5" fmla="*/ 25 h 25"/>
                <a:gd name="T6" fmla="*/ 25 w 25"/>
                <a:gd name="T7" fmla="*/ 13 h 25"/>
                <a:gd name="T8" fmla="*/ 12 w 25"/>
                <a:gd name="T9" fmla="*/ 0 h 25"/>
              </a:gdLst>
              <a:ahLst/>
              <a:cxnLst>
                <a:cxn ang="0">
                  <a:pos x="T0" y="T1"/>
                </a:cxn>
                <a:cxn ang="0">
                  <a:pos x="T2" y="T3"/>
                </a:cxn>
                <a:cxn ang="0">
                  <a:pos x="T4" y="T5"/>
                </a:cxn>
                <a:cxn ang="0">
                  <a:pos x="T6" y="T7"/>
                </a:cxn>
                <a:cxn ang="0">
                  <a:pos x="T8" y="T9"/>
                </a:cxn>
              </a:cxnLst>
              <a:rect l="0" t="0" r="r" b="b"/>
              <a:pathLst>
                <a:path w="25" h="25">
                  <a:moveTo>
                    <a:pt x="12" y="0"/>
                  </a:moveTo>
                  <a:lnTo>
                    <a:pt x="0" y="13"/>
                  </a:lnTo>
                  <a:lnTo>
                    <a:pt x="12" y="25"/>
                  </a:lnTo>
                  <a:lnTo>
                    <a:pt x="25" y="13"/>
                  </a:lnTo>
                  <a:lnTo>
                    <a:pt x="12" y="0"/>
                  </a:lnTo>
                  <a:close/>
                </a:path>
              </a:pathLst>
            </a:custGeom>
            <a:solidFill>
              <a:srgbClr val="000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grpSp>
      <p:sp>
        <p:nvSpPr>
          <p:cNvPr id="12296" name="Line 39"/>
          <p:cNvSpPr>
            <a:spLocks noChangeShapeType="1"/>
          </p:cNvSpPr>
          <p:nvPr/>
        </p:nvSpPr>
        <p:spPr bwMode="auto">
          <a:xfrm>
            <a:off x="771526" y="5784428"/>
            <a:ext cx="7654925" cy="0"/>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2297" name="Rectangle 40"/>
          <p:cNvSpPr>
            <a:spLocks noChangeArrowheads="1"/>
          </p:cNvSpPr>
          <p:nvPr/>
        </p:nvSpPr>
        <p:spPr bwMode="auto">
          <a:xfrm>
            <a:off x="2363788" y="5820940"/>
            <a:ext cx="52388"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600" b="0" i="0" u="none" strike="noStrike" cap="none" normalizeH="0" baseline="0" smtClean="0">
                <a:ln>
                  <a:noFill/>
                </a:ln>
                <a:solidFill>
                  <a:srgbClr val="000000"/>
                </a:solidFill>
                <a:effectLst/>
                <a:latin typeface="Arial" pitchFamily="34" charset="0"/>
                <a:cs typeface="Arial" pitchFamily="34" charset="0"/>
              </a:rPr>
              <a:t> </a:t>
            </a:r>
            <a:endParaRPr kumimoji="0" lang="el-GR" sz="1800" b="0" i="0" u="none" strike="noStrike" cap="none" normalizeH="0" baseline="0" smtClean="0">
              <a:ln>
                <a:noFill/>
              </a:ln>
              <a:solidFill>
                <a:schemeClr val="tx1"/>
              </a:solidFill>
              <a:effectLst/>
              <a:latin typeface="Arial" pitchFamily="34" charset="0"/>
              <a:cs typeface="Arial" pitchFamily="34" charset="0"/>
            </a:endParaRPr>
          </a:p>
        </p:txBody>
      </p:sp>
      <p:sp>
        <p:nvSpPr>
          <p:cNvPr id="12298" name="Rectangle 41"/>
          <p:cNvSpPr>
            <a:spLocks noChangeArrowheads="1"/>
          </p:cNvSpPr>
          <p:nvPr/>
        </p:nvSpPr>
        <p:spPr bwMode="auto">
          <a:xfrm>
            <a:off x="4276726" y="5820940"/>
            <a:ext cx="52388"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600" b="0" i="0" u="none" strike="noStrike" cap="none" normalizeH="0" baseline="0" smtClean="0">
                <a:ln>
                  <a:noFill/>
                </a:ln>
                <a:solidFill>
                  <a:srgbClr val="000000"/>
                </a:solidFill>
                <a:effectLst/>
                <a:latin typeface="Arial" pitchFamily="34" charset="0"/>
                <a:cs typeface="Arial" pitchFamily="34" charset="0"/>
              </a:rPr>
              <a:t> </a:t>
            </a:r>
            <a:endParaRPr kumimoji="0" lang="el-GR" sz="1800" b="0" i="0" u="none" strike="noStrike" cap="none" normalizeH="0" baseline="0" smtClean="0">
              <a:ln>
                <a:noFill/>
              </a:ln>
              <a:solidFill>
                <a:schemeClr val="tx1"/>
              </a:solidFill>
              <a:effectLst/>
              <a:latin typeface="Arial" pitchFamily="34" charset="0"/>
              <a:cs typeface="Arial" pitchFamily="34" charset="0"/>
            </a:endParaRPr>
          </a:p>
        </p:txBody>
      </p:sp>
      <p:sp>
        <p:nvSpPr>
          <p:cNvPr id="12299" name="Line 42"/>
          <p:cNvSpPr>
            <a:spLocks noChangeShapeType="1"/>
          </p:cNvSpPr>
          <p:nvPr/>
        </p:nvSpPr>
        <p:spPr bwMode="auto">
          <a:xfrm>
            <a:off x="2373313" y="5784428"/>
            <a:ext cx="0" cy="73025"/>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2300" name="Rectangle 43"/>
          <p:cNvSpPr>
            <a:spLocks noChangeArrowheads="1"/>
          </p:cNvSpPr>
          <p:nvPr/>
        </p:nvSpPr>
        <p:spPr bwMode="auto">
          <a:xfrm>
            <a:off x="2354263" y="5895553"/>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0</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01" name="Line 44"/>
          <p:cNvSpPr>
            <a:spLocks noChangeShapeType="1"/>
          </p:cNvSpPr>
          <p:nvPr/>
        </p:nvSpPr>
        <p:spPr bwMode="auto">
          <a:xfrm>
            <a:off x="2373313" y="5784428"/>
            <a:ext cx="0" cy="73025"/>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2303" name="Line 46"/>
          <p:cNvSpPr>
            <a:spLocks noChangeShapeType="1"/>
          </p:cNvSpPr>
          <p:nvPr/>
        </p:nvSpPr>
        <p:spPr bwMode="auto">
          <a:xfrm>
            <a:off x="4286251" y="5784428"/>
            <a:ext cx="0" cy="73025"/>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2304" name="Rectangle 47"/>
          <p:cNvSpPr>
            <a:spLocks noChangeArrowheads="1"/>
          </p:cNvSpPr>
          <p:nvPr/>
        </p:nvSpPr>
        <p:spPr bwMode="auto">
          <a:xfrm>
            <a:off x="4267201" y="5895553"/>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05" name="Line 48"/>
          <p:cNvSpPr>
            <a:spLocks noChangeShapeType="1"/>
          </p:cNvSpPr>
          <p:nvPr/>
        </p:nvSpPr>
        <p:spPr bwMode="auto">
          <a:xfrm>
            <a:off x="6199188" y="5784428"/>
            <a:ext cx="0" cy="73025"/>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2306" name="Rectangle 49"/>
          <p:cNvSpPr>
            <a:spLocks noChangeArrowheads="1"/>
          </p:cNvSpPr>
          <p:nvPr/>
        </p:nvSpPr>
        <p:spPr bwMode="auto">
          <a:xfrm>
            <a:off x="6180138" y="5895553"/>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2</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07" name="Line 50"/>
          <p:cNvSpPr>
            <a:spLocks noChangeShapeType="1"/>
          </p:cNvSpPr>
          <p:nvPr/>
        </p:nvSpPr>
        <p:spPr bwMode="auto">
          <a:xfrm>
            <a:off x="4286251" y="5784428"/>
            <a:ext cx="0" cy="73025"/>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2309" name="Line 52"/>
          <p:cNvSpPr>
            <a:spLocks noChangeShapeType="1"/>
          </p:cNvSpPr>
          <p:nvPr/>
        </p:nvSpPr>
        <p:spPr bwMode="auto">
          <a:xfrm>
            <a:off x="6199188" y="5784428"/>
            <a:ext cx="0" cy="73025"/>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54" name="TextBox 53"/>
          <p:cNvSpPr txBox="1"/>
          <p:nvPr/>
        </p:nvSpPr>
        <p:spPr>
          <a:xfrm>
            <a:off x="145099" y="90130"/>
            <a:ext cx="8891397" cy="830997"/>
          </a:xfrm>
          <a:prstGeom prst="rect">
            <a:avLst/>
          </a:prstGeom>
          <a:noFill/>
        </p:spPr>
        <p:txBody>
          <a:bodyPr wrap="square" rtlCol="0">
            <a:spAutoFit/>
          </a:bodyPr>
          <a:lstStyle/>
          <a:p>
            <a:r>
              <a:rPr lang="en-US" sz="1200" dirty="0" smtClean="0"/>
              <a:t>Figure </a:t>
            </a:r>
            <a:r>
              <a:rPr lang="en-US" sz="1200" dirty="0"/>
              <a:t>4  (Appendix 6): </a:t>
            </a:r>
            <a:r>
              <a:rPr lang="en-US" sz="1200" dirty="0" smtClean="0"/>
              <a:t>Inconsistency plot for the outcome ‘Change in symptoms’ assuming a network-specific heterogeneity common for all loops estimated using the restricted maximum likelihood estimator. Inconsistency factors (IF) along with their confidence intervals are displayed. IFs are calculated as the absolute difference between direct and indirect estimates and therefore confidence intervals are truncated to zero. Loops that their lower CI limit does not reach the zero line are considered to present statistically significant inconsistency.</a:t>
            </a:r>
            <a:endParaRPr lang="el-GR" sz="1200" dirty="0"/>
          </a:p>
        </p:txBody>
      </p:sp>
    </p:spTree>
    <p:extLst>
      <p:ext uri="{BB962C8B-B14F-4D97-AF65-F5344CB8AC3E}">
        <p14:creationId xmlns:p14="http://schemas.microsoft.com/office/powerpoint/2010/main" val="262143189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30" name="AutoShape 51"/>
          <p:cNvSpPr>
            <a:spLocks noChangeAspect="1" noChangeArrowheads="1" noTextEdit="1"/>
          </p:cNvSpPr>
          <p:nvPr/>
        </p:nvSpPr>
        <p:spPr bwMode="auto">
          <a:xfrm>
            <a:off x="323850" y="908050"/>
            <a:ext cx="834072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l-GR"/>
          </a:p>
        </p:txBody>
      </p:sp>
      <p:sp>
        <p:nvSpPr>
          <p:cNvPr id="13333" name="Rectangle 55"/>
          <p:cNvSpPr>
            <a:spLocks noChangeArrowheads="1"/>
          </p:cNvSpPr>
          <p:nvPr/>
        </p:nvSpPr>
        <p:spPr bwMode="auto">
          <a:xfrm>
            <a:off x="627063" y="1276350"/>
            <a:ext cx="7786688" cy="4430713"/>
          </a:xfrm>
          <a:prstGeom prst="rect">
            <a:avLst/>
          </a:prstGeom>
          <a:solidFill>
            <a:srgbClr val="FFFFFF"/>
          </a:solidFill>
          <a:ln w="6">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3334" name="Line 56"/>
          <p:cNvSpPr>
            <a:spLocks noChangeShapeType="1"/>
          </p:cNvSpPr>
          <p:nvPr/>
        </p:nvSpPr>
        <p:spPr bwMode="auto">
          <a:xfrm>
            <a:off x="627063" y="3076575"/>
            <a:ext cx="7789863" cy="0"/>
          </a:xfrm>
          <a:prstGeom prst="line">
            <a:avLst/>
          </a:prstGeom>
          <a:noFill/>
          <a:ln w="6">
            <a:solidFill>
              <a:srgbClr val="C0C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3335" name="Line 57"/>
          <p:cNvSpPr>
            <a:spLocks noChangeShapeType="1"/>
          </p:cNvSpPr>
          <p:nvPr/>
        </p:nvSpPr>
        <p:spPr bwMode="auto">
          <a:xfrm flipV="1">
            <a:off x="2319338" y="3076575"/>
            <a:ext cx="0" cy="2630488"/>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3336" name="Rectangle 58"/>
          <p:cNvSpPr>
            <a:spLocks noChangeArrowheads="1"/>
          </p:cNvSpPr>
          <p:nvPr/>
        </p:nvSpPr>
        <p:spPr bwMode="auto">
          <a:xfrm>
            <a:off x="2747963" y="3467100"/>
            <a:ext cx="52388" cy="52388"/>
          </a:xfrm>
          <a:prstGeom prst="rect">
            <a:avLst/>
          </a:prstGeom>
          <a:solidFill>
            <a:srgbClr val="B4B4B4"/>
          </a:solidFill>
          <a:ln w="9">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3337" name="Rectangle 59"/>
          <p:cNvSpPr>
            <a:spLocks noChangeArrowheads="1"/>
          </p:cNvSpPr>
          <p:nvPr/>
        </p:nvSpPr>
        <p:spPr bwMode="auto">
          <a:xfrm>
            <a:off x="2354263" y="3954463"/>
            <a:ext cx="185738" cy="184150"/>
          </a:xfrm>
          <a:prstGeom prst="rect">
            <a:avLst/>
          </a:prstGeom>
          <a:solidFill>
            <a:srgbClr val="B4B4B4"/>
          </a:solidFill>
          <a:ln w="9">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3339" name="Line 61"/>
          <p:cNvSpPr>
            <a:spLocks noChangeShapeType="1"/>
          </p:cNvSpPr>
          <p:nvPr/>
        </p:nvSpPr>
        <p:spPr bwMode="auto">
          <a:xfrm>
            <a:off x="2319338" y="3492500"/>
            <a:ext cx="3219450" cy="0"/>
          </a:xfrm>
          <a:prstGeom prst="line">
            <a:avLst/>
          </a:prstGeom>
          <a:noFill/>
          <a:ln w="9">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3340" name="Line 62"/>
          <p:cNvSpPr>
            <a:spLocks noChangeShapeType="1"/>
          </p:cNvSpPr>
          <p:nvPr/>
        </p:nvSpPr>
        <p:spPr bwMode="auto">
          <a:xfrm>
            <a:off x="2319338" y="4046538"/>
            <a:ext cx="920750" cy="0"/>
          </a:xfrm>
          <a:prstGeom prst="line">
            <a:avLst/>
          </a:prstGeom>
          <a:noFill/>
          <a:ln w="9">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3342" name="Rectangle 64"/>
          <p:cNvSpPr>
            <a:spLocks noChangeArrowheads="1"/>
          </p:cNvSpPr>
          <p:nvPr/>
        </p:nvSpPr>
        <p:spPr bwMode="auto">
          <a:xfrm>
            <a:off x="704850" y="3356992"/>
            <a:ext cx="10932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sz="1000" dirty="0">
                <a:solidFill>
                  <a:srgbClr val="000000"/>
                </a:solidFill>
                <a:latin typeface="Arial" pitchFamily="34" charset="0"/>
                <a:cs typeface="Arial" pitchFamily="34" charset="0"/>
              </a:rPr>
              <a:t>Placebo-Sertraline-</a:t>
            </a:r>
          </a:p>
          <a:p>
            <a:pPr lvl="0" fontAlgn="base">
              <a:spcBef>
                <a:spcPct val="0"/>
              </a:spcBef>
              <a:spcAft>
                <a:spcPct val="0"/>
              </a:spcAft>
            </a:pPr>
            <a:r>
              <a:rPr lang="en-US" sz="1000" dirty="0">
                <a:solidFill>
                  <a:srgbClr val="000000"/>
                </a:solidFill>
                <a:latin typeface="Arial" pitchFamily="34" charset="0"/>
                <a:cs typeface="Arial" pitchFamily="34" charset="0"/>
              </a:rPr>
              <a:t>Citalopram</a:t>
            </a:r>
            <a:endParaRPr lang="el-GR" sz="1000" dirty="0">
              <a:latin typeface="Arial" pitchFamily="34" charset="0"/>
              <a:cs typeface="Arial" pitchFamily="34" charset="0"/>
            </a:endParaRPr>
          </a:p>
        </p:txBody>
      </p:sp>
      <p:sp>
        <p:nvSpPr>
          <p:cNvPr id="13343" name="Rectangle 65"/>
          <p:cNvSpPr>
            <a:spLocks noChangeArrowheads="1"/>
          </p:cNvSpPr>
          <p:nvPr/>
        </p:nvSpPr>
        <p:spPr bwMode="auto">
          <a:xfrm>
            <a:off x="704850" y="3861048"/>
            <a:ext cx="10932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sz="1000" dirty="0">
                <a:solidFill>
                  <a:srgbClr val="000000"/>
                </a:solidFill>
                <a:latin typeface="Arial" pitchFamily="34" charset="0"/>
                <a:cs typeface="Arial" pitchFamily="34" charset="0"/>
              </a:rPr>
              <a:t>Placebo-Sertraline-</a:t>
            </a:r>
          </a:p>
          <a:p>
            <a:pPr lvl="0" fontAlgn="base">
              <a:spcBef>
                <a:spcPct val="0"/>
              </a:spcBef>
              <a:spcAft>
                <a:spcPct val="0"/>
              </a:spcAft>
            </a:pPr>
            <a:r>
              <a:rPr lang="en-US" sz="1000" dirty="0">
                <a:solidFill>
                  <a:srgbClr val="000000"/>
                </a:solidFill>
                <a:latin typeface="Arial" pitchFamily="34" charset="0"/>
                <a:cs typeface="Arial" pitchFamily="34" charset="0"/>
              </a:rPr>
              <a:t>Venlafaxine</a:t>
            </a:r>
            <a:endParaRPr lang="el-GR" sz="1000" dirty="0">
              <a:latin typeface="Arial" pitchFamily="34" charset="0"/>
              <a:cs typeface="Arial" pitchFamily="34" charset="0"/>
            </a:endParaRPr>
          </a:p>
        </p:txBody>
      </p:sp>
      <p:sp>
        <p:nvSpPr>
          <p:cNvPr id="13345" name="Rectangle 67"/>
          <p:cNvSpPr>
            <a:spLocks noChangeArrowheads="1"/>
          </p:cNvSpPr>
          <p:nvPr/>
        </p:nvSpPr>
        <p:spPr bwMode="auto">
          <a:xfrm>
            <a:off x="704850" y="2344738"/>
            <a:ext cx="2825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Loop</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46" name="Rectangle 68"/>
          <p:cNvSpPr>
            <a:spLocks noChangeArrowheads="1"/>
          </p:cNvSpPr>
          <p:nvPr/>
        </p:nvSpPr>
        <p:spPr bwMode="auto">
          <a:xfrm>
            <a:off x="6623050" y="3451225"/>
            <a:ext cx="3175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1.429</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47" name="Rectangle 69"/>
          <p:cNvSpPr>
            <a:spLocks noChangeArrowheads="1"/>
          </p:cNvSpPr>
          <p:nvPr/>
        </p:nvSpPr>
        <p:spPr bwMode="auto">
          <a:xfrm>
            <a:off x="6623050" y="4005263"/>
            <a:ext cx="3175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1.106</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49" name="Rectangle 71"/>
          <p:cNvSpPr>
            <a:spLocks noChangeArrowheads="1"/>
          </p:cNvSpPr>
          <p:nvPr/>
        </p:nvSpPr>
        <p:spPr bwMode="auto">
          <a:xfrm>
            <a:off x="6623050" y="2344738"/>
            <a:ext cx="2571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RoR</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50" name="Rectangle 72"/>
          <p:cNvSpPr>
            <a:spLocks noChangeArrowheads="1"/>
          </p:cNvSpPr>
          <p:nvPr/>
        </p:nvSpPr>
        <p:spPr bwMode="auto">
          <a:xfrm>
            <a:off x="7224713" y="3451225"/>
            <a:ext cx="6858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(1.00,12.38)</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51" name="Rectangle 73"/>
          <p:cNvSpPr>
            <a:spLocks noChangeArrowheads="1"/>
          </p:cNvSpPr>
          <p:nvPr/>
        </p:nvSpPr>
        <p:spPr bwMode="auto">
          <a:xfrm>
            <a:off x="7224713" y="4005263"/>
            <a:ext cx="6159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(1.00,2.05)</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53" name="Rectangle 75"/>
          <p:cNvSpPr>
            <a:spLocks noChangeArrowheads="1"/>
          </p:cNvSpPr>
          <p:nvPr/>
        </p:nvSpPr>
        <p:spPr bwMode="auto">
          <a:xfrm>
            <a:off x="7224713" y="2344738"/>
            <a:ext cx="6175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(truncated)</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54" name="Rectangle 76"/>
          <p:cNvSpPr>
            <a:spLocks noChangeArrowheads="1"/>
          </p:cNvSpPr>
          <p:nvPr/>
        </p:nvSpPr>
        <p:spPr bwMode="auto">
          <a:xfrm>
            <a:off x="7224713" y="1789113"/>
            <a:ext cx="382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95%CI</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55" name="Freeform 77"/>
          <p:cNvSpPr>
            <a:spLocks/>
          </p:cNvSpPr>
          <p:nvPr/>
        </p:nvSpPr>
        <p:spPr bwMode="auto">
          <a:xfrm>
            <a:off x="2754313" y="3471863"/>
            <a:ext cx="41275" cy="41275"/>
          </a:xfrm>
          <a:custGeom>
            <a:avLst/>
            <a:gdLst>
              <a:gd name="T0" fmla="*/ 13 w 26"/>
              <a:gd name="T1" fmla="*/ 0 h 26"/>
              <a:gd name="T2" fmla="*/ 0 w 26"/>
              <a:gd name="T3" fmla="*/ 13 h 26"/>
              <a:gd name="T4" fmla="*/ 13 w 26"/>
              <a:gd name="T5" fmla="*/ 26 h 26"/>
              <a:gd name="T6" fmla="*/ 26 w 26"/>
              <a:gd name="T7" fmla="*/ 13 h 26"/>
              <a:gd name="T8" fmla="*/ 13 w 26"/>
              <a:gd name="T9" fmla="*/ 0 h 26"/>
            </a:gdLst>
            <a:ahLst/>
            <a:cxnLst>
              <a:cxn ang="0">
                <a:pos x="T0" y="T1"/>
              </a:cxn>
              <a:cxn ang="0">
                <a:pos x="T2" y="T3"/>
              </a:cxn>
              <a:cxn ang="0">
                <a:pos x="T4" y="T5"/>
              </a:cxn>
              <a:cxn ang="0">
                <a:pos x="T6" y="T7"/>
              </a:cxn>
              <a:cxn ang="0">
                <a:pos x="T8" y="T9"/>
              </a:cxn>
            </a:cxnLst>
            <a:rect l="0" t="0" r="r" b="b"/>
            <a:pathLst>
              <a:path w="26" h="26">
                <a:moveTo>
                  <a:pt x="13" y="0"/>
                </a:moveTo>
                <a:lnTo>
                  <a:pt x="0" y="13"/>
                </a:lnTo>
                <a:lnTo>
                  <a:pt x="13" y="26"/>
                </a:lnTo>
                <a:lnTo>
                  <a:pt x="26" y="13"/>
                </a:lnTo>
                <a:lnTo>
                  <a:pt x="13" y="0"/>
                </a:lnTo>
                <a:close/>
              </a:path>
            </a:pathLst>
          </a:custGeom>
          <a:solidFill>
            <a:srgbClr val="000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13356" name="Freeform 78"/>
          <p:cNvSpPr>
            <a:spLocks/>
          </p:cNvSpPr>
          <p:nvPr/>
        </p:nvSpPr>
        <p:spPr bwMode="auto">
          <a:xfrm>
            <a:off x="2427288" y="4025900"/>
            <a:ext cx="41275" cy="41275"/>
          </a:xfrm>
          <a:custGeom>
            <a:avLst/>
            <a:gdLst>
              <a:gd name="T0" fmla="*/ 13 w 26"/>
              <a:gd name="T1" fmla="*/ 0 h 26"/>
              <a:gd name="T2" fmla="*/ 0 w 26"/>
              <a:gd name="T3" fmla="*/ 13 h 26"/>
              <a:gd name="T4" fmla="*/ 13 w 26"/>
              <a:gd name="T5" fmla="*/ 26 h 26"/>
              <a:gd name="T6" fmla="*/ 26 w 26"/>
              <a:gd name="T7" fmla="*/ 13 h 26"/>
              <a:gd name="T8" fmla="*/ 13 w 26"/>
              <a:gd name="T9" fmla="*/ 0 h 26"/>
            </a:gdLst>
            <a:ahLst/>
            <a:cxnLst>
              <a:cxn ang="0">
                <a:pos x="T0" y="T1"/>
              </a:cxn>
              <a:cxn ang="0">
                <a:pos x="T2" y="T3"/>
              </a:cxn>
              <a:cxn ang="0">
                <a:pos x="T4" y="T5"/>
              </a:cxn>
              <a:cxn ang="0">
                <a:pos x="T6" y="T7"/>
              </a:cxn>
              <a:cxn ang="0">
                <a:pos x="T8" y="T9"/>
              </a:cxn>
            </a:cxnLst>
            <a:rect l="0" t="0" r="r" b="b"/>
            <a:pathLst>
              <a:path w="26" h="26">
                <a:moveTo>
                  <a:pt x="13" y="0"/>
                </a:moveTo>
                <a:lnTo>
                  <a:pt x="0" y="13"/>
                </a:lnTo>
                <a:lnTo>
                  <a:pt x="13" y="26"/>
                </a:lnTo>
                <a:lnTo>
                  <a:pt x="26" y="13"/>
                </a:lnTo>
                <a:lnTo>
                  <a:pt x="13" y="0"/>
                </a:lnTo>
                <a:close/>
              </a:path>
            </a:pathLst>
          </a:custGeom>
          <a:solidFill>
            <a:srgbClr val="000000"/>
          </a:solidFill>
          <a:ln w="9">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13358" name="Line 80"/>
          <p:cNvSpPr>
            <a:spLocks noChangeShapeType="1"/>
          </p:cNvSpPr>
          <p:nvPr/>
        </p:nvSpPr>
        <p:spPr bwMode="auto">
          <a:xfrm>
            <a:off x="627063" y="5707063"/>
            <a:ext cx="7789863" cy="0"/>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3360" name="Rectangle 82"/>
          <p:cNvSpPr>
            <a:spLocks noChangeArrowheads="1"/>
          </p:cNvSpPr>
          <p:nvPr/>
        </p:nvSpPr>
        <p:spPr bwMode="auto">
          <a:xfrm>
            <a:off x="4257675" y="5746750"/>
            <a:ext cx="55563"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600" b="0" i="0" u="none" strike="noStrike" cap="none" normalizeH="0" baseline="0" smtClean="0">
                <a:ln>
                  <a:noFill/>
                </a:ln>
                <a:solidFill>
                  <a:srgbClr val="000000"/>
                </a:solidFill>
                <a:effectLst/>
                <a:latin typeface="Arial" pitchFamily="34" charset="0"/>
                <a:cs typeface="Arial" pitchFamily="34" charset="0"/>
              </a:rPr>
              <a:t> </a:t>
            </a:r>
            <a:endParaRPr kumimoji="0" lang="el-GR" sz="1800" b="0" i="0" u="none" strike="noStrike" cap="none" normalizeH="0" baseline="0" smtClean="0">
              <a:ln>
                <a:noFill/>
              </a:ln>
              <a:solidFill>
                <a:schemeClr val="tx1"/>
              </a:solidFill>
              <a:effectLst/>
              <a:latin typeface="Arial" pitchFamily="34" charset="0"/>
              <a:cs typeface="Arial" pitchFamily="34" charset="0"/>
            </a:endParaRPr>
          </a:p>
        </p:txBody>
      </p:sp>
      <p:sp>
        <p:nvSpPr>
          <p:cNvPr id="13362" name="Line 83"/>
          <p:cNvSpPr>
            <a:spLocks noChangeShapeType="1"/>
          </p:cNvSpPr>
          <p:nvPr/>
        </p:nvSpPr>
        <p:spPr bwMode="auto">
          <a:xfrm>
            <a:off x="2319338" y="5707063"/>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3363" name="Rectangle 84"/>
          <p:cNvSpPr>
            <a:spLocks noChangeArrowheads="1"/>
          </p:cNvSpPr>
          <p:nvPr/>
        </p:nvSpPr>
        <p:spPr bwMode="auto">
          <a:xfrm>
            <a:off x="2300288" y="5818188"/>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64" name="Line 85"/>
          <p:cNvSpPr>
            <a:spLocks noChangeShapeType="1"/>
          </p:cNvSpPr>
          <p:nvPr/>
        </p:nvSpPr>
        <p:spPr bwMode="auto">
          <a:xfrm>
            <a:off x="2319338" y="5707063"/>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3366" name="Line 87"/>
          <p:cNvSpPr>
            <a:spLocks noChangeShapeType="1"/>
          </p:cNvSpPr>
          <p:nvPr/>
        </p:nvSpPr>
        <p:spPr bwMode="auto">
          <a:xfrm>
            <a:off x="3724275" y="5707063"/>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3367" name="Rectangle 88"/>
          <p:cNvSpPr>
            <a:spLocks noChangeArrowheads="1"/>
          </p:cNvSpPr>
          <p:nvPr/>
        </p:nvSpPr>
        <p:spPr bwMode="auto">
          <a:xfrm>
            <a:off x="3706813" y="5818188"/>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3</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68" name="Line 89"/>
          <p:cNvSpPr>
            <a:spLocks noChangeShapeType="1"/>
          </p:cNvSpPr>
          <p:nvPr/>
        </p:nvSpPr>
        <p:spPr bwMode="auto">
          <a:xfrm>
            <a:off x="6213475" y="5707063"/>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3369" name="Rectangle 90"/>
          <p:cNvSpPr>
            <a:spLocks noChangeArrowheads="1"/>
          </p:cNvSpPr>
          <p:nvPr/>
        </p:nvSpPr>
        <p:spPr bwMode="auto">
          <a:xfrm>
            <a:off x="6173788" y="5818188"/>
            <a:ext cx="14106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21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70" name="Line 91"/>
          <p:cNvSpPr>
            <a:spLocks noChangeShapeType="1"/>
          </p:cNvSpPr>
          <p:nvPr/>
        </p:nvSpPr>
        <p:spPr bwMode="auto">
          <a:xfrm>
            <a:off x="4979988" y="5707063"/>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3371" name="Rectangle 92"/>
          <p:cNvSpPr>
            <a:spLocks noChangeArrowheads="1"/>
          </p:cNvSpPr>
          <p:nvPr/>
        </p:nvSpPr>
        <p:spPr bwMode="auto">
          <a:xfrm>
            <a:off x="4962525" y="5818188"/>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8</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72" name="Line 93"/>
          <p:cNvSpPr>
            <a:spLocks noChangeShapeType="1"/>
          </p:cNvSpPr>
          <p:nvPr/>
        </p:nvSpPr>
        <p:spPr bwMode="auto">
          <a:xfrm>
            <a:off x="6213475" y="5707063"/>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48" name="TextBox 47"/>
          <p:cNvSpPr txBox="1"/>
          <p:nvPr/>
        </p:nvSpPr>
        <p:spPr>
          <a:xfrm>
            <a:off x="145099" y="90130"/>
            <a:ext cx="8891397" cy="830997"/>
          </a:xfrm>
          <a:prstGeom prst="rect">
            <a:avLst/>
          </a:prstGeom>
          <a:noFill/>
        </p:spPr>
        <p:txBody>
          <a:bodyPr wrap="square" rtlCol="0">
            <a:spAutoFit/>
          </a:bodyPr>
          <a:lstStyle/>
          <a:p>
            <a:r>
              <a:rPr lang="en-US" sz="1200" dirty="0" smtClean="0"/>
              <a:t>Figure </a:t>
            </a:r>
            <a:r>
              <a:rPr lang="en-US" sz="1200" dirty="0"/>
              <a:t>5  (Appendix 6): </a:t>
            </a:r>
            <a:r>
              <a:rPr lang="en-US" sz="1200" dirty="0" smtClean="0"/>
              <a:t>Inconsistency plot for the outcome ‘Any-cause dropouts</a:t>
            </a:r>
            <a:r>
              <a:rPr lang="en-US" sz="1200" dirty="0"/>
              <a:t>’ assuming a network-specific heterogeneity common for all loops estimated using the restricted maximum likelihood estimator.</a:t>
            </a:r>
            <a:r>
              <a:rPr lang="en-US" sz="1200" dirty="0" smtClean="0"/>
              <a:t> Inconsistency factors (IF) along with their confidence intervals are displayed. IFs are calculated as the ratio of the ORs from direct and indirect evidence in the loop and therefore confidence intervals are truncated to one. Loops that their lower CI limit does not reach the line of 1 are considered to present statistically significant inconsistency.</a:t>
            </a:r>
            <a:endParaRPr lang="el-GR" sz="1200" dirty="0"/>
          </a:p>
        </p:txBody>
      </p:sp>
    </p:spTree>
    <p:extLst>
      <p:ext uri="{BB962C8B-B14F-4D97-AF65-F5344CB8AC3E}">
        <p14:creationId xmlns:p14="http://schemas.microsoft.com/office/powerpoint/2010/main" val="17091729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ChangeAspect="1" noChangeArrowheads="1" noTextEdit="1"/>
          </p:cNvSpPr>
          <p:nvPr/>
        </p:nvSpPr>
        <p:spPr bwMode="auto">
          <a:xfrm>
            <a:off x="395288" y="1054248"/>
            <a:ext cx="8364537" cy="539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l-GR"/>
          </a:p>
        </p:txBody>
      </p:sp>
      <p:sp>
        <p:nvSpPr>
          <p:cNvPr id="7" name="Rectangle 8"/>
          <p:cNvSpPr>
            <a:spLocks noChangeArrowheads="1"/>
          </p:cNvSpPr>
          <p:nvPr/>
        </p:nvSpPr>
        <p:spPr bwMode="auto">
          <a:xfrm>
            <a:off x="700088" y="1424136"/>
            <a:ext cx="7807325" cy="4429125"/>
          </a:xfrm>
          <a:prstGeom prst="rect">
            <a:avLst/>
          </a:prstGeom>
          <a:solidFill>
            <a:srgbClr val="FFFFFF"/>
          </a:solidFill>
          <a:ln w="6">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8" name="Line 9"/>
          <p:cNvSpPr>
            <a:spLocks noChangeShapeType="1"/>
          </p:cNvSpPr>
          <p:nvPr/>
        </p:nvSpPr>
        <p:spPr bwMode="auto">
          <a:xfrm>
            <a:off x="700088" y="3222773"/>
            <a:ext cx="7810500" cy="0"/>
          </a:xfrm>
          <a:prstGeom prst="line">
            <a:avLst/>
          </a:prstGeom>
          <a:noFill/>
          <a:ln w="6">
            <a:solidFill>
              <a:srgbClr val="C0C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9" name="Line 10"/>
          <p:cNvSpPr>
            <a:spLocks noChangeShapeType="1"/>
          </p:cNvSpPr>
          <p:nvPr/>
        </p:nvSpPr>
        <p:spPr bwMode="auto">
          <a:xfrm flipV="1">
            <a:off x="2355850" y="3222773"/>
            <a:ext cx="0" cy="2630488"/>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0" name="Rectangle 11"/>
          <p:cNvSpPr>
            <a:spLocks noChangeArrowheads="1"/>
          </p:cNvSpPr>
          <p:nvPr/>
        </p:nvSpPr>
        <p:spPr bwMode="auto">
          <a:xfrm>
            <a:off x="3449638" y="3611711"/>
            <a:ext cx="52387" cy="52388"/>
          </a:xfrm>
          <a:prstGeom prst="rect">
            <a:avLst/>
          </a:prstGeom>
          <a:solidFill>
            <a:srgbClr val="B4B4B4"/>
          </a:solidFill>
          <a:ln w="10">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1" name="Rectangle 12"/>
          <p:cNvSpPr>
            <a:spLocks noChangeArrowheads="1"/>
          </p:cNvSpPr>
          <p:nvPr/>
        </p:nvSpPr>
        <p:spPr bwMode="auto">
          <a:xfrm>
            <a:off x="2373313" y="4081611"/>
            <a:ext cx="222250" cy="222250"/>
          </a:xfrm>
          <a:prstGeom prst="rect">
            <a:avLst/>
          </a:prstGeom>
          <a:solidFill>
            <a:srgbClr val="B4B4B4"/>
          </a:solidFill>
          <a:ln w="10">
            <a:solidFill>
              <a:srgbClr val="B4B4B4"/>
            </a:solidFill>
            <a:prstDash val="solid"/>
            <a:miter lim="800000"/>
            <a:headEnd/>
            <a:tailEnd/>
          </a:ln>
        </p:spPr>
        <p:txBody>
          <a:bodyPr vert="horz" wrap="square" lIns="91440" tIns="45720" rIns="91440" bIns="45720" numCol="1" anchor="t" anchorCtr="0" compatLnSpc="1">
            <a:prstTxWarp prst="textNoShape">
              <a:avLst/>
            </a:prstTxWarp>
          </a:bodyPr>
          <a:lstStyle/>
          <a:p>
            <a:endParaRPr lang="el-GR"/>
          </a:p>
        </p:txBody>
      </p:sp>
      <p:sp>
        <p:nvSpPr>
          <p:cNvPr id="13" name="Line 14"/>
          <p:cNvSpPr>
            <a:spLocks noChangeShapeType="1"/>
          </p:cNvSpPr>
          <p:nvPr/>
        </p:nvSpPr>
        <p:spPr bwMode="auto">
          <a:xfrm>
            <a:off x="2355850" y="3638698"/>
            <a:ext cx="3487737" cy="0"/>
          </a:xfrm>
          <a:prstGeom prst="line">
            <a:avLst/>
          </a:prstGeom>
          <a:noFill/>
          <a:ln w="1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4" name="Line 15"/>
          <p:cNvSpPr>
            <a:spLocks noChangeShapeType="1"/>
          </p:cNvSpPr>
          <p:nvPr/>
        </p:nvSpPr>
        <p:spPr bwMode="auto">
          <a:xfrm>
            <a:off x="2355850" y="4192736"/>
            <a:ext cx="820737" cy="0"/>
          </a:xfrm>
          <a:prstGeom prst="line">
            <a:avLst/>
          </a:prstGeom>
          <a:noFill/>
          <a:ln w="1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6" name="Rectangle 17"/>
          <p:cNvSpPr>
            <a:spLocks noChangeArrowheads="1"/>
          </p:cNvSpPr>
          <p:nvPr/>
        </p:nvSpPr>
        <p:spPr bwMode="auto">
          <a:xfrm>
            <a:off x="777875" y="3501008"/>
            <a:ext cx="10932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sz="1000" dirty="0">
                <a:solidFill>
                  <a:srgbClr val="000000"/>
                </a:solidFill>
                <a:latin typeface="Arial" pitchFamily="34" charset="0"/>
                <a:cs typeface="Arial" pitchFamily="34" charset="0"/>
              </a:rPr>
              <a:t>Placebo-Sertraline-</a:t>
            </a:r>
          </a:p>
          <a:p>
            <a:pPr lvl="0" fontAlgn="base">
              <a:spcBef>
                <a:spcPct val="0"/>
              </a:spcBef>
              <a:spcAft>
                <a:spcPct val="0"/>
              </a:spcAft>
            </a:pPr>
            <a:r>
              <a:rPr lang="en-US" sz="1000" dirty="0" err="1">
                <a:solidFill>
                  <a:srgbClr val="000000"/>
                </a:solidFill>
                <a:latin typeface="Arial" pitchFamily="34" charset="0"/>
                <a:cs typeface="Arial" pitchFamily="34" charset="0"/>
              </a:rPr>
              <a:t>Nefazodone</a:t>
            </a:r>
            <a:endParaRPr lang="el-GR" sz="1000" dirty="0">
              <a:latin typeface="Arial" pitchFamily="34" charset="0"/>
              <a:cs typeface="Arial" pitchFamily="34" charset="0"/>
            </a:endParaRPr>
          </a:p>
        </p:txBody>
      </p:sp>
      <p:sp>
        <p:nvSpPr>
          <p:cNvPr id="17" name="Rectangle 18"/>
          <p:cNvSpPr>
            <a:spLocks noChangeArrowheads="1"/>
          </p:cNvSpPr>
          <p:nvPr/>
        </p:nvSpPr>
        <p:spPr bwMode="auto">
          <a:xfrm>
            <a:off x="777875" y="4005064"/>
            <a:ext cx="10932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fontAlgn="base">
              <a:spcBef>
                <a:spcPct val="0"/>
              </a:spcBef>
              <a:spcAft>
                <a:spcPct val="0"/>
              </a:spcAft>
            </a:pPr>
            <a:r>
              <a:rPr lang="en-US" sz="1000" dirty="0">
                <a:solidFill>
                  <a:srgbClr val="000000"/>
                </a:solidFill>
                <a:latin typeface="Arial" pitchFamily="34" charset="0"/>
                <a:cs typeface="Arial" pitchFamily="34" charset="0"/>
              </a:rPr>
              <a:t>Placebo-Sertraline-</a:t>
            </a:r>
          </a:p>
          <a:p>
            <a:pPr lvl="0" fontAlgn="base">
              <a:spcBef>
                <a:spcPct val="0"/>
              </a:spcBef>
              <a:spcAft>
                <a:spcPct val="0"/>
              </a:spcAft>
            </a:pPr>
            <a:r>
              <a:rPr lang="en-US" sz="1000" dirty="0">
                <a:solidFill>
                  <a:srgbClr val="000000"/>
                </a:solidFill>
                <a:latin typeface="Arial" pitchFamily="34" charset="0"/>
                <a:cs typeface="Arial" pitchFamily="34" charset="0"/>
              </a:rPr>
              <a:t>Venlafaxine</a:t>
            </a:r>
            <a:endParaRPr lang="el-GR" sz="1000" dirty="0">
              <a:latin typeface="Arial" pitchFamily="34" charset="0"/>
              <a:cs typeface="Arial" pitchFamily="34" charset="0"/>
            </a:endParaRPr>
          </a:p>
        </p:txBody>
      </p:sp>
      <p:sp>
        <p:nvSpPr>
          <p:cNvPr id="19" name="Rectangle 20"/>
          <p:cNvSpPr>
            <a:spLocks noChangeArrowheads="1"/>
          </p:cNvSpPr>
          <p:nvPr/>
        </p:nvSpPr>
        <p:spPr bwMode="auto">
          <a:xfrm>
            <a:off x="777875" y="2492523"/>
            <a:ext cx="2825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Loop</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21"/>
          <p:cNvSpPr>
            <a:spLocks noChangeArrowheads="1"/>
          </p:cNvSpPr>
          <p:nvPr/>
        </p:nvSpPr>
        <p:spPr bwMode="auto">
          <a:xfrm>
            <a:off x="6661150" y="3599011"/>
            <a:ext cx="3175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5.605</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22"/>
          <p:cNvSpPr>
            <a:spLocks noChangeArrowheads="1"/>
          </p:cNvSpPr>
          <p:nvPr/>
        </p:nvSpPr>
        <p:spPr bwMode="auto">
          <a:xfrm>
            <a:off x="6661150" y="4154636"/>
            <a:ext cx="3175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1.218</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Rectangle 24"/>
          <p:cNvSpPr>
            <a:spLocks noChangeArrowheads="1"/>
          </p:cNvSpPr>
          <p:nvPr/>
        </p:nvSpPr>
        <p:spPr bwMode="auto">
          <a:xfrm>
            <a:off x="6661150" y="2492523"/>
            <a:ext cx="2571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RoR</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25"/>
          <p:cNvSpPr>
            <a:spLocks noChangeArrowheads="1"/>
          </p:cNvSpPr>
          <p:nvPr/>
        </p:nvSpPr>
        <p:spPr bwMode="auto">
          <a:xfrm>
            <a:off x="7250113" y="3599011"/>
            <a:ext cx="75723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(1.00,212.43)</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26"/>
          <p:cNvSpPr>
            <a:spLocks noChangeArrowheads="1"/>
          </p:cNvSpPr>
          <p:nvPr/>
        </p:nvSpPr>
        <p:spPr bwMode="auto">
          <a:xfrm>
            <a:off x="7250113" y="4154636"/>
            <a:ext cx="6159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(1.00,3.54)</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28"/>
          <p:cNvSpPr>
            <a:spLocks noChangeArrowheads="1"/>
          </p:cNvSpPr>
          <p:nvPr/>
        </p:nvSpPr>
        <p:spPr bwMode="auto">
          <a:xfrm>
            <a:off x="7250113" y="2492523"/>
            <a:ext cx="61753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(truncated)</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Rectangle 29"/>
          <p:cNvSpPr>
            <a:spLocks noChangeArrowheads="1"/>
          </p:cNvSpPr>
          <p:nvPr/>
        </p:nvSpPr>
        <p:spPr bwMode="auto">
          <a:xfrm>
            <a:off x="7250113" y="1936898"/>
            <a:ext cx="38258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95%CI</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Freeform 30"/>
          <p:cNvSpPr>
            <a:spLocks/>
          </p:cNvSpPr>
          <p:nvPr/>
        </p:nvSpPr>
        <p:spPr bwMode="auto">
          <a:xfrm>
            <a:off x="3457575" y="3619648"/>
            <a:ext cx="36512" cy="36513"/>
          </a:xfrm>
          <a:custGeom>
            <a:avLst/>
            <a:gdLst>
              <a:gd name="T0" fmla="*/ 11 w 23"/>
              <a:gd name="T1" fmla="*/ 0 h 23"/>
              <a:gd name="T2" fmla="*/ 0 w 23"/>
              <a:gd name="T3" fmla="*/ 12 h 23"/>
              <a:gd name="T4" fmla="*/ 11 w 23"/>
              <a:gd name="T5" fmla="*/ 23 h 23"/>
              <a:gd name="T6" fmla="*/ 23 w 23"/>
              <a:gd name="T7" fmla="*/ 12 h 23"/>
              <a:gd name="T8" fmla="*/ 11 w 23"/>
              <a:gd name="T9" fmla="*/ 0 h 23"/>
            </a:gdLst>
            <a:ahLst/>
            <a:cxnLst>
              <a:cxn ang="0">
                <a:pos x="T0" y="T1"/>
              </a:cxn>
              <a:cxn ang="0">
                <a:pos x="T2" y="T3"/>
              </a:cxn>
              <a:cxn ang="0">
                <a:pos x="T4" y="T5"/>
              </a:cxn>
              <a:cxn ang="0">
                <a:pos x="T6" y="T7"/>
              </a:cxn>
              <a:cxn ang="0">
                <a:pos x="T8" y="T9"/>
              </a:cxn>
            </a:cxnLst>
            <a:rect l="0" t="0" r="r" b="b"/>
            <a:pathLst>
              <a:path w="23" h="23">
                <a:moveTo>
                  <a:pt x="11" y="0"/>
                </a:moveTo>
                <a:lnTo>
                  <a:pt x="0" y="12"/>
                </a:lnTo>
                <a:lnTo>
                  <a:pt x="11" y="23"/>
                </a:lnTo>
                <a:lnTo>
                  <a:pt x="23" y="12"/>
                </a:lnTo>
                <a:lnTo>
                  <a:pt x="11" y="0"/>
                </a:lnTo>
                <a:close/>
              </a:path>
            </a:pathLst>
          </a:custGeom>
          <a:solidFill>
            <a:srgbClr val="000000"/>
          </a:solidFill>
          <a:ln w="1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30" name="Freeform 31"/>
          <p:cNvSpPr>
            <a:spLocks/>
          </p:cNvSpPr>
          <p:nvPr/>
        </p:nvSpPr>
        <p:spPr bwMode="auto">
          <a:xfrm>
            <a:off x="2466975" y="4175273"/>
            <a:ext cx="34925" cy="36513"/>
          </a:xfrm>
          <a:custGeom>
            <a:avLst/>
            <a:gdLst>
              <a:gd name="T0" fmla="*/ 11 w 22"/>
              <a:gd name="T1" fmla="*/ 0 h 23"/>
              <a:gd name="T2" fmla="*/ 0 w 22"/>
              <a:gd name="T3" fmla="*/ 11 h 23"/>
              <a:gd name="T4" fmla="*/ 11 w 22"/>
              <a:gd name="T5" fmla="*/ 23 h 23"/>
              <a:gd name="T6" fmla="*/ 22 w 22"/>
              <a:gd name="T7" fmla="*/ 11 h 23"/>
              <a:gd name="T8" fmla="*/ 11 w 22"/>
              <a:gd name="T9" fmla="*/ 0 h 23"/>
            </a:gdLst>
            <a:ahLst/>
            <a:cxnLst>
              <a:cxn ang="0">
                <a:pos x="T0" y="T1"/>
              </a:cxn>
              <a:cxn ang="0">
                <a:pos x="T2" y="T3"/>
              </a:cxn>
              <a:cxn ang="0">
                <a:pos x="T4" y="T5"/>
              </a:cxn>
              <a:cxn ang="0">
                <a:pos x="T6" y="T7"/>
              </a:cxn>
              <a:cxn ang="0">
                <a:pos x="T8" y="T9"/>
              </a:cxn>
            </a:cxnLst>
            <a:rect l="0" t="0" r="r" b="b"/>
            <a:pathLst>
              <a:path w="22" h="23">
                <a:moveTo>
                  <a:pt x="11" y="0"/>
                </a:moveTo>
                <a:lnTo>
                  <a:pt x="0" y="11"/>
                </a:lnTo>
                <a:lnTo>
                  <a:pt x="11" y="23"/>
                </a:lnTo>
                <a:lnTo>
                  <a:pt x="22" y="11"/>
                </a:lnTo>
                <a:lnTo>
                  <a:pt x="11" y="0"/>
                </a:lnTo>
                <a:close/>
              </a:path>
            </a:pathLst>
          </a:custGeom>
          <a:solidFill>
            <a:srgbClr val="000000"/>
          </a:solidFill>
          <a:ln w="1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l-GR"/>
          </a:p>
        </p:txBody>
      </p:sp>
      <p:sp>
        <p:nvSpPr>
          <p:cNvPr id="15360" name="Line 33"/>
          <p:cNvSpPr>
            <a:spLocks noChangeShapeType="1"/>
          </p:cNvSpPr>
          <p:nvPr/>
        </p:nvSpPr>
        <p:spPr bwMode="auto">
          <a:xfrm>
            <a:off x="700088" y="5853261"/>
            <a:ext cx="7810500" cy="0"/>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5361" name="Rectangle 34"/>
          <p:cNvSpPr>
            <a:spLocks noChangeArrowheads="1"/>
          </p:cNvSpPr>
          <p:nvPr/>
        </p:nvSpPr>
        <p:spPr bwMode="auto">
          <a:xfrm>
            <a:off x="2347913" y="5891361"/>
            <a:ext cx="5715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500" b="0" i="0" u="none" strike="noStrike" cap="none" normalizeH="0" baseline="0" smtClean="0">
                <a:ln>
                  <a:noFill/>
                </a:ln>
                <a:solidFill>
                  <a:srgbClr val="000000"/>
                </a:solidFill>
                <a:effectLst/>
                <a:latin typeface="Arial" pitchFamily="34" charset="0"/>
                <a:cs typeface="Arial" pitchFamily="34" charset="0"/>
              </a:rPr>
              <a:t> </a:t>
            </a:r>
            <a:endParaRPr kumimoji="0" lang="el-GR" sz="1800" b="0" i="0" u="none" strike="noStrike" cap="none" normalizeH="0" baseline="0" smtClean="0">
              <a:ln>
                <a:noFill/>
              </a:ln>
              <a:solidFill>
                <a:schemeClr val="tx1"/>
              </a:solidFill>
              <a:effectLst/>
              <a:latin typeface="Arial" pitchFamily="34" charset="0"/>
              <a:cs typeface="Arial" pitchFamily="34" charset="0"/>
            </a:endParaRPr>
          </a:p>
        </p:txBody>
      </p:sp>
      <p:sp>
        <p:nvSpPr>
          <p:cNvPr id="15363" name="Rectangle 35"/>
          <p:cNvSpPr>
            <a:spLocks noChangeArrowheads="1"/>
          </p:cNvSpPr>
          <p:nvPr/>
        </p:nvSpPr>
        <p:spPr bwMode="auto">
          <a:xfrm>
            <a:off x="4298950" y="5891361"/>
            <a:ext cx="5715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500" b="0" i="0" u="none" strike="noStrike" cap="none" normalizeH="0" baseline="0" smtClean="0">
                <a:ln>
                  <a:noFill/>
                </a:ln>
                <a:solidFill>
                  <a:srgbClr val="000000"/>
                </a:solidFill>
                <a:effectLst/>
                <a:latin typeface="Arial" pitchFamily="34" charset="0"/>
                <a:cs typeface="Arial" pitchFamily="34" charset="0"/>
              </a:rPr>
              <a:t> </a:t>
            </a:r>
            <a:endParaRPr kumimoji="0" lang="el-GR" sz="1800" b="0" i="0" u="none" strike="noStrike" cap="none" normalizeH="0" baseline="0" smtClean="0">
              <a:ln>
                <a:noFill/>
              </a:ln>
              <a:solidFill>
                <a:schemeClr val="tx1"/>
              </a:solidFill>
              <a:effectLst/>
              <a:latin typeface="Arial" pitchFamily="34" charset="0"/>
              <a:cs typeface="Arial" pitchFamily="34" charset="0"/>
            </a:endParaRPr>
          </a:p>
        </p:txBody>
      </p:sp>
      <p:sp>
        <p:nvSpPr>
          <p:cNvPr id="15364" name="Line 36"/>
          <p:cNvSpPr>
            <a:spLocks noChangeShapeType="1"/>
          </p:cNvSpPr>
          <p:nvPr/>
        </p:nvSpPr>
        <p:spPr bwMode="auto">
          <a:xfrm>
            <a:off x="2355850" y="5853261"/>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5365" name="Rectangle 37"/>
          <p:cNvSpPr>
            <a:spLocks noChangeArrowheads="1"/>
          </p:cNvSpPr>
          <p:nvPr/>
        </p:nvSpPr>
        <p:spPr bwMode="auto">
          <a:xfrm>
            <a:off x="2336800" y="5964386"/>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66" name="Line 38"/>
          <p:cNvSpPr>
            <a:spLocks noChangeShapeType="1"/>
          </p:cNvSpPr>
          <p:nvPr/>
        </p:nvSpPr>
        <p:spPr bwMode="auto">
          <a:xfrm>
            <a:off x="2355850" y="5853261"/>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5368" name="Line 40"/>
          <p:cNvSpPr>
            <a:spLocks noChangeShapeType="1"/>
          </p:cNvSpPr>
          <p:nvPr/>
        </p:nvSpPr>
        <p:spPr bwMode="auto">
          <a:xfrm>
            <a:off x="3708400" y="5853261"/>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5369" name="Rectangle 41"/>
          <p:cNvSpPr>
            <a:spLocks noChangeArrowheads="1"/>
          </p:cNvSpPr>
          <p:nvPr/>
        </p:nvSpPr>
        <p:spPr bwMode="auto">
          <a:xfrm>
            <a:off x="3689350" y="5964386"/>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8</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70" name="Line 42"/>
          <p:cNvSpPr>
            <a:spLocks noChangeShapeType="1"/>
          </p:cNvSpPr>
          <p:nvPr/>
        </p:nvSpPr>
        <p:spPr bwMode="auto">
          <a:xfrm>
            <a:off x="5611813" y="5853261"/>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5371" name="Rectangle 43"/>
          <p:cNvSpPr>
            <a:spLocks noChangeArrowheads="1"/>
          </p:cNvSpPr>
          <p:nvPr/>
        </p:nvSpPr>
        <p:spPr bwMode="auto">
          <a:xfrm>
            <a:off x="5556250" y="5964386"/>
            <a:ext cx="211596"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149</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72" name="Line 44"/>
          <p:cNvSpPr>
            <a:spLocks noChangeShapeType="1"/>
          </p:cNvSpPr>
          <p:nvPr/>
        </p:nvSpPr>
        <p:spPr bwMode="auto">
          <a:xfrm>
            <a:off x="4335463" y="5853261"/>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5373" name="Rectangle 45"/>
          <p:cNvSpPr>
            <a:spLocks noChangeArrowheads="1"/>
          </p:cNvSpPr>
          <p:nvPr/>
        </p:nvSpPr>
        <p:spPr bwMode="auto">
          <a:xfrm>
            <a:off x="4298950" y="5964386"/>
            <a:ext cx="14106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21</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74" name="Line 46"/>
          <p:cNvSpPr>
            <a:spLocks noChangeShapeType="1"/>
          </p:cNvSpPr>
          <p:nvPr/>
        </p:nvSpPr>
        <p:spPr bwMode="auto">
          <a:xfrm>
            <a:off x="6261100" y="5853261"/>
            <a:ext cx="0" cy="74613"/>
          </a:xfrm>
          <a:prstGeom prst="line">
            <a:avLst/>
          </a:prstGeom>
          <a:noFill/>
          <a:ln w="6">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l-GR"/>
          </a:p>
        </p:txBody>
      </p:sp>
      <p:sp>
        <p:nvSpPr>
          <p:cNvPr id="15375" name="Rectangle 47"/>
          <p:cNvSpPr>
            <a:spLocks noChangeArrowheads="1"/>
          </p:cNvSpPr>
          <p:nvPr/>
        </p:nvSpPr>
        <p:spPr bwMode="auto">
          <a:xfrm>
            <a:off x="6207125" y="5964386"/>
            <a:ext cx="211596"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000" b="0" i="0" u="none" strike="noStrike" cap="none" normalizeH="0" baseline="0" dirty="0" smtClean="0">
                <a:ln>
                  <a:noFill/>
                </a:ln>
                <a:solidFill>
                  <a:srgbClr val="000000"/>
                </a:solidFill>
                <a:effectLst/>
                <a:latin typeface="Arial" pitchFamily="34" charset="0"/>
                <a:cs typeface="Arial" pitchFamily="34" charset="0"/>
              </a:rPr>
              <a:t>404</a:t>
            </a:r>
            <a:endParaRPr kumimoji="0" lang="el-GR"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8" name="TextBox 47"/>
          <p:cNvSpPr txBox="1"/>
          <p:nvPr/>
        </p:nvSpPr>
        <p:spPr>
          <a:xfrm>
            <a:off x="145099" y="90130"/>
            <a:ext cx="8891397" cy="1015663"/>
          </a:xfrm>
          <a:prstGeom prst="rect">
            <a:avLst/>
          </a:prstGeom>
          <a:noFill/>
        </p:spPr>
        <p:txBody>
          <a:bodyPr wrap="square" rtlCol="0">
            <a:spAutoFit/>
          </a:bodyPr>
          <a:lstStyle/>
          <a:p>
            <a:r>
              <a:rPr lang="en-US" sz="1200" smtClean="0"/>
              <a:t>Figure 6 </a:t>
            </a:r>
            <a:r>
              <a:rPr lang="en-US" sz="1200"/>
              <a:t> (Appendix 6): </a:t>
            </a:r>
            <a:r>
              <a:rPr lang="en-US" sz="1200" dirty="0" smtClean="0"/>
              <a:t>Inconsistency plot for the outcome ‘Dropouts due to adverse events</a:t>
            </a:r>
            <a:r>
              <a:rPr lang="en-US" sz="1200" dirty="0"/>
              <a:t>’ assuming a network-specific heterogeneity common for all loops estimated using the restricted maximum likelihood estimator.</a:t>
            </a:r>
            <a:r>
              <a:rPr lang="en-US" sz="1200" dirty="0" smtClean="0"/>
              <a:t> Inconsistency factors (IF) along with their confidence intervals are displayed. IFs are calculated as the ratio of the ORs from direct and indirect evidence in the loop and therefore confidence intervals are truncated to one. Loops that their lower CI limit does not reach the line of 1 are considered to present statistically significant inconsistency.</a:t>
            </a:r>
            <a:endParaRPr lang="el-GR" sz="1200" dirty="0"/>
          </a:p>
        </p:txBody>
      </p:sp>
    </p:spTree>
    <p:extLst>
      <p:ext uri="{BB962C8B-B14F-4D97-AF65-F5344CB8AC3E}">
        <p14:creationId xmlns:p14="http://schemas.microsoft.com/office/powerpoint/2010/main" val="26653519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5161</TotalTime>
  <Words>809</Words>
  <Application>Microsoft Macintosh PowerPoint</Application>
  <PresentationFormat>On-screen Show (4:3)</PresentationFormat>
  <Paragraphs>148</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Adriani N</dc:creator>
  <cp:lastModifiedBy>Andrea Cipriani</cp:lastModifiedBy>
  <cp:revision>265</cp:revision>
  <dcterms:created xsi:type="dcterms:W3CDTF">2013-12-12T17:49:08Z</dcterms:created>
  <dcterms:modified xsi:type="dcterms:W3CDTF">2016-03-14T09:43:33Z</dcterms:modified>
</cp:coreProperties>
</file>