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91" r:id="rId2"/>
    <p:sldId id="292" r:id="rId3"/>
    <p:sldId id="289" r:id="rId4"/>
    <p:sldId id="290" r:id="rId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1" autoAdjust="0"/>
    <p:restoredTop sz="82775" autoAdjust="0"/>
  </p:normalViewPr>
  <p:slideViewPr>
    <p:cSldViewPr>
      <p:cViewPr varScale="1">
        <p:scale>
          <a:sx n="109" d="100"/>
          <a:sy n="109" d="100"/>
        </p:scale>
        <p:origin x="171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8BCF8-6834-4B6F-9825-9ECAC7A06188}" type="datetimeFigureOut">
              <a:rPr lang="el-GR" smtClean="0"/>
              <a:t>30/5/2017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2852B-A0DD-4D07-A378-423023A22E1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23656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57A66-7511-3F4E-9C3B-2D1D401C2F0F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36CF1-2FC9-6B4B-B81B-2CAB384A5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072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36CF1-2FC9-6B4B-B81B-2CAB384A5C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86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36CF1-2FC9-6B4B-B81B-2CAB384A5C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42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30/5/2017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9278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30/5/2017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6308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30/5/2017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116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30/5/2017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46499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30/5/2017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25035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30/5/2017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9053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30/5/2017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87561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30/5/2017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86156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30/5/2017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0983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30/5/2017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36342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30/5/2017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3817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E4D5D-A009-4112-8E47-369B5F174CB4}" type="datetimeFigureOut">
              <a:rPr lang="el-GR" smtClean="0"/>
              <a:t>30/5/2017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33702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268760"/>
            <a:ext cx="734481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NMA on PTSD</a:t>
            </a:r>
            <a:endParaRPr lang="en-GB" sz="2800" dirty="0"/>
          </a:p>
          <a:p>
            <a:pPr algn="ctr"/>
            <a:r>
              <a:rPr lang="en-US" sz="2800" b="1" dirty="0"/>
              <a:t> </a:t>
            </a:r>
            <a:endParaRPr lang="en-GB" sz="2800" dirty="0"/>
          </a:p>
          <a:p>
            <a:pPr algn="ctr"/>
            <a:r>
              <a:rPr lang="en-US" sz="2800" b="1" dirty="0"/>
              <a:t> </a:t>
            </a:r>
            <a:endParaRPr lang="en-GB" sz="2800" dirty="0"/>
          </a:p>
          <a:p>
            <a:pPr algn="ctr"/>
            <a:r>
              <a:rPr lang="en-US" sz="2800" b="1" dirty="0"/>
              <a:t> </a:t>
            </a:r>
            <a:endParaRPr lang="en-GB" sz="2800" dirty="0"/>
          </a:p>
          <a:p>
            <a:pPr algn="ctr"/>
            <a:r>
              <a:rPr lang="en-US" sz="2800" b="1" dirty="0" smtClean="0"/>
              <a:t>Appendix 6</a:t>
            </a:r>
          </a:p>
          <a:p>
            <a:pPr algn="ctr"/>
            <a:endParaRPr lang="en-US" sz="2800" b="1" dirty="0" smtClean="0"/>
          </a:p>
          <a:p>
            <a:pPr algn="ctr"/>
            <a:endParaRPr lang="en-US" sz="2800" b="1" dirty="0"/>
          </a:p>
          <a:p>
            <a:pPr algn="ctr"/>
            <a:r>
              <a:rPr lang="en-GB" sz="2800" dirty="0"/>
              <a:t>N</a:t>
            </a:r>
            <a:r>
              <a:rPr lang="en-GB" sz="2800" dirty="0" smtClean="0"/>
              <a:t>etworks </a:t>
            </a:r>
            <a:r>
              <a:rPr lang="en-GB" sz="2800" dirty="0"/>
              <a:t>of eligible comparisons by outcome</a:t>
            </a:r>
            <a:endParaRPr lang="en-US" sz="2800" b="1" dirty="0" smtClean="0"/>
          </a:p>
          <a:p>
            <a:pPr algn="ctr"/>
            <a:endParaRPr lang="en-US" sz="2800" b="1" dirty="0"/>
          </a:p>
          <a:p>
            <a:pPr algn="ctr"/>
            <a:endParaRPr lang="en-GB" sz="2800" dirty="0"/>
          </a:p>
          <a:p>
            <a:pPr algn="ctr"/>
            <a:r>
              <a:rPr lang="en-US" sz="2800" b="1" dirty="0"/>
              <a:t/>
            </a:r>
            <a:br>
              <a:rPr lang="en-US" sz="2800" b="1" dirty="0"/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14873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8"/>
          <p:cNvSpPr>
            <a:spLocks noChangeShapeType="1"/>
          </p:cNvSpPr>
          <p:nvPr/>
        </p:nvSpPr>
        <p:spPr bwMode="auto">
          <a:xfrm flipH="1" flipV="1">
            <a:off x="6834188" y="2903538"/>
            <a:ext cx="73025" cy="563563"/>
          </a:xfrm>
          <a:prstGeom prst="line">
            <a:avLst/>
          </a:prstGeom>
          <a:noFill/>
          <a:ln w="841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 flipH="1" flipV="1">
            <a:off x="6624638" y="2371725"/>
            <a:ext cx="209550" cy="531813"/>
          </a:xfrm>
          <a:prstGeom prst="line">
            <a:avLst/>
          </a:prstGeom>
          <a:noFill/>
          <a:ln w="1873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H="1" flipV="1">
            <a:off x="6291263" y="1908175"/>
            <a:ext cx="542925" cy="995363"/>
          </a:xfrm>
          <a:prstGeom prst="line">
            <a:avLst/>
          </a:prstGeom>
          <a:noFill/>
          <a:ln w="635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H="1" flipV="1">
            <a:off x="5848350" y="1543050"/>
            <a:ext cx="985838" cy="1360488"/>
          </a:xfrm>
          <a:prstGeom prst="line">
            <a:avLst/>
          </a:prstGeom>
          <a:noFill/>
          <a:ln w="841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H="1" flipV="1">
            <a:off x="5332413" y="1298575"/>
            <a:ext cx="1501775" cy="1604963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H="1" flipV="1">
            <a:off x="4768850" y="1193800"/>
            <a:ext cx="2065338" cy="1709738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H="1" flipV="1">
            <a:off x="4195763" y="1230313"/>
            <a:ext cx="2638425" cy="1673225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H="1" flipV="1">
            <a:off x="3654425" y="1408113"/>
            <a:ext cx="3179763" cy="1495425"/>
          </a:xfrm>
          <a:prstGeom prst="line">
            <a:avLst/>
          </a:prstGeom>
          <a:noFill/>
          <a:ln w="42863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H="1" flipV="1">
            <a:off x="3170238" y="1709738"/>
            <a:ext cx="3663950" cy="1193800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 flipH="1" flipV="1">
            <a:off x="2778125" y="2127250"/>
            <a:ext cx="4056063" cy="776288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 flipH="1" flipV="1">
            <a:off x="2508250" y="2627313"/>
            <a:ext cx="4325938" cy="276225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H="1">
            <a:off x="2362200" y="2903538"/>
            <a:ext cx="4471988" cy="849313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 flipH="1">
            <a:off x="2508250" y="2903538"/>
            <a:ext cx="4325938" cy="1408113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 flipH="1">
            <a:off x="2778125" y="2903538"/>
            <a:ext cx="4056063" cy="1908175"/>
          </a:xfrm>
          <a:prstGeom prst="line">
            <a:avLst/>
          </a:prstGeom>
          <a:noFill/>
          <a:ln w="841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 flipH="1">
            <a:off x="3170238" y="2903538"/>
            <a:ext cx="3663950" cy="2324100"/>
          </a:xfrm>
          <a:prstGeom prst="line">
            <a:avLst/>
          </a:prstGeom>
          <a:noFill/>
          <a:ln w="42863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 flipH="1">
            <a:off x="3654425" y="2903538"/>
            <a:ext cx="3179763" cy="2627313"/>
          </a:xfrm>
          <a:prstGeom prst="line">
            <a:avLst/>
          </a:prstGeom>
          <a:noFill/>
          <a:ln w="635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24" name="Line 24"/>
          <p:cNvSpPr>
            <a:spLocks noChangeShapeType="1"/>
          </p:cNvSpPr>
          <p:nvPr/>
        </p:nvSpPr>
        <p:spPr bwMode="auto">
          <a:xfrm flipH="1">
            <a:off x="4195763" y="2903538"/>
            <a:ext cx="2638425" cy="2803525"/>
          </a:xfrm>
          <a:prstGeom prst="line">
            <a:avLst/>
          </a:prstGeom>
          <a:noFill/>
          <a:ln w="42863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 flipH="1">
            <a:off x="4768850" y="2903538"/>
            <a:ext cx="2065338" cy="2840038"/>
          </a:xfrm>
          <a:prstGeom prst="line">
            <a:avLst/>
          </a:prstGeom>
          <a:noFill/>
          <a:ln w="42863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 flipH="1">
            <a:off x="5332413" y="2903538"/>
            <a:ext cx="1501775" cy="2736850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27" name="Line 27"/>
          <p:cNvSpPr>
            <a:spLocks noChangeShapeType="1"/>
          </p:cNvSpPr>
          <p:nvPr/>
        </p:nvSpPr>
        <p:spPr bwMode="auto">
          <a:xfrm flipH="1">
            <a:off x="6291263" y="2903538"/>
            <a:ext cx="542925" cy="2127250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 flipH="1">
            <a:off x="6624638" y="2903538"/>
            <a:ext cx="209550" cy="1662113"/>
          </a:xfrm>
          <a:prstGeom prst="line">
            <a:avLst/>
          </a:prstGeom>
          <a:noFill/>
          <a:ln w="635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 flipH="1" flipV="1">
            <a:off x="3654425" y="1408113"/>
            <a:ext cx="2970213" cy="963613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 flipH="1">
            <a:off x="2362200" y="2371725"/>
            <a:ext cx="4262438" cy="1381125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31" name="Line 31"/>
          <p:cNvSpPr>
            <a:spLocks noChangeShapeType="1"/>
          </p:cNvSpPr>
          <p:nvPr/>
        </p:nvSpPr>
        <p:spPr bwMode="auto">
          <a:xfrm flipH="1">
            <a:off x="2508250" y="2127250"/>
            <a:ext cx="269875" cy="500063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32" name="Line 32"/>
          <p:cNvSpPr>
            <a:spLocks noChangeShapeType="1"/>
          </p:cNvSpPr>
          <p:nvPr/>
        </p:nvSpPr>
        <p:spPr bwMode="auto">
          <a:xfrm flipV="1">
            <a:off x="2778125" y="4035425"/>
            <a:ext cx="4056063" cy="776288"/>
          </a:xfrm>
          <a:prstGeom prst="line">
            <a:avLst/>
          </a:prstGeom>
          <a:noFill/>
          <a:ln w="206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33" name="Oval 33"/>
          <p:cNvSpPr>
            <a:spLocks noChangeArrowheads="1"/>
          </p:cNvSpPr>
          <p:nvPr/>
        </p:nvSpPr>
        <p:spPr bwMode="auto">
          <a:xfrm>
            <a:off x="6870700" y="3430588"/>
            <a:ext cx="66675" cy="73025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34" name="Rectangle 34"/>
          <p:cNvSpPr>
            <a:spLocks noChangeArrowheads="1"/>
          </p:cNvSpPr>
          <p:nvPr/>
        </p:nvSpPr>
        <p:spPr bwMode="auto">
          <a:xfrm>
            <a:off x="6989763" y="3373438"/>
            <a:ext cx="68127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Risperidone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5" name="Oval 35"/>
          <p:cNvSpPr>
            <a:spLocks noChangeArrowheads="1"/>
          </p:cNvSpPr>
          <p:nvPr/>
        </p:nvSpPr>
        <p:spPr bwMode="auto">
          <a:xfrm>
            <a:off x="6364288" y="2435225"/>
            <a:ext cx="933450" cy="931863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36" name="Rectangle 36"/>
          <p:cNvSpPr>
            <a:spLocks noChangeArrowheads="1"/>
          </p:cNvSpPr>
          <p:nvPr/>
        </p:nvSpPr>
        <p:spPr bwMode="auto">
          <a:xfrm>
            <a:off x="6535738" y="2809875"/>
            <a:ext cx="44884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Placebo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7" name="Oval 37"/>
          <p:cNvSpPr>
            <a:spLocks noChangeArrowheads="1"/>
          </p:cNvSpPr>
          <p:nvPr/>
        </p:nvSpPr>
        <p:spPr bwMode="auto">
          <a:xfrm>
            <a:off x="6515100" y="2262188"/>
            <a:ext cx="219075" cy="219075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38" name="Rectangle 38"/>
          <p:cNvSpPr>
            <a:spLocks noChangeArrowheads="1"/>
          </p:cNvSpPr>
          <p:nvPr/>
        </p:nvSpPr>
        <p:spPr bwMode="auto">
          <a:xfrm>
            <a:off x="6754813" y="2136775"/>
            <a:ext cx="55624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Sertraline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39" name="Oval 39"/>
          <p:cNvSpPr>
            <a:spLocks noChangeArrowheads="1"/>
          </p:cNvSpPr>
          <p:nvPr/>
        </p:nvSpPr>
        <p:spPr bwMode="auto">
          <a:xfrm>
            <a:off x="6259513" y="1878013"/>
            <a:ext cx="63500" cy="61913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40" name="Rectangle 40"/>
          <p:cNvSpPr>
            <a:spLocks noChangeArrowheads="1"/>
          </p:cNvSpPr>
          <p:nvPr/>
        </p:nvSpPr>
        <p:spPr bwMode="auto">
          <a:xfrm>
            <a:off x="6354763" y="1714500"/>
            <a:ext cx="6395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Olanzapine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1" name="Oval 41"/>
          <p:cNvSpPr>
            <a:spLocks noChangeArrowheads="1"/>
          </p:cNvSpPr>
          <p:nvPr/>
        </p:nvSpPr>
        <p:spPr bwMode="auto">
          <a:xfrm>
            <a:off x="5811838" y="1506538"/>
            <a:ext cx="68263" cy="68263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42" name="Rectangle 42"/>
          <p:cNvSpPr>
            <a:spLocks noChangeArrowheads="1"/>
          </p:cNvSpPr>
          <p:nvPr/>
        </p:nvSpPr>
        <p:spPr bwMode="auto">
          <a:xfrm>
            <a:off x="5921375" y="1344613"/>
            <a:ext cx="59792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Fluoxetine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3" name="Oval 43"/>
          <p:cNvSpPr>
            <a:spLocks noChangeArrowheads="1"/>
          </p:cNvSpPr>
          <p:nvPr/>
        </p:nvSpPr>
        <p:spPr bwMode="auto">
          <a:xfrm>
            <a:off x="5321300" y="1289050"/>
            <a:ext cx="15875" cy="20638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44" name="Rectangle 44"/>
          <p:cNvSpPr>
            <a:spLocks noChangeArrowheads="1"/>
          </p:cNvSpPr>
          <p:nvPr/>
        </p:nvSpPr>
        <p:spPr bwMode="auto">
          <a:xfrm>
            <a:off x="5380038" y="1116013"/>
            <a:ext cx="7469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Amitriptyline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5" name="Oval 45"/>
          <p:cNvSpPr>
            <a:spLocks noChangeArrowheads="1"/>
          </p:cNvSpPr>
          <p:nvPr/>
        </p:nvSpPr>
        <p:spPr bwMode="auto">
          <a:xfrm>
            <a:off x="4759325" y="1184275"/>
            <a:ext cx="15875" cy="20638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46" name="Rectangle 46"/>
          <p:cNvSpPr>
            <a:spLocks noChangeArrowheads="1"/>
          </p:cNvSpPr>
          <p:nvPr/>
        </p:nvSpPr>
        <p:spPr bwMode="auto">
          <a:xfrm>
            <a:off x="4657567" y="958641"/>
            <a:ext cx="68929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Mirtazapine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7" name="Oval 47"/>
          <p:cNvSpPr>
            <a:spLocks noChangeArrowheads="1"/>
          </p:cNvSpPr>
          <p:nvPr/>
        </p:nvSpPr>
        <p:spPr bwMode="auto">
          <a:xfrm>
            <a:off x="4186238" y="1220788"/>
            <a:ext cx="15875" cy="15875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48" name="Rectangle 48"/>
          <p:cNvSpPr>
            <a:spLocks noChangeArrowheads="1"/>
          </p:cNvSpPr>
          <p:nvPr/>
        </p:nvSpPr>
        <p:spPr bwMode="auto">
          <a:xfrm>
            <a:off x="3832225" y="1016000"/>
            <a:ext cx="55143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Tiagabine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9" name="Oval 49"/>
          <p:cNvSpPr>
            <a:spLocks noChangeArrowheads="1"/>
          </p:cNvSpPr>
          <p:nvPr/>
        </p:nvSpPr>
        <p:spPr bwMode="auto">
          <a:xfrm>
            <a:off x="3622675" y="1376363"/>
            <a:ext cx="63500" cy="63500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50" name="Rectangle 50"/>
          <p:cNvSpPr>
            <a:spLocks noChangeArrowheads="1"/>
          </p:cNvSpPr>
          <p:nvPr/>
        </p:nvSpPr>
        <p:spPr bwMode="auto">
          <a:xfrm>
            <a:off x="2855199" y="1227723"/>
            <a:ext cx="67165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Venlafaxine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1" name="Oval 51"/>
          <p:cNvSpPr>
            <a:spLocks noChangeArrowheads="1"/>
          </p:cNvSpPr>
          <p:nvPr/>
        </p:nvSpPr>
        <p:spPr bwMode="auto">
          <a:xfrm>
            <a:off x="3159125" y="1700213"/>
            <a:ext cx="15875" cy="15875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52" name="Rectangle 52"/>
          <p:cNvSpPr>
            <a:spLocks noChangeArrowheads="1"/>
          </p:cNvSpPr>
          <p:nvPr/>
        </p:nvSpPr>
        <p:spPr bwMode="auto">
          <a:xfrm>
            <a:off x="2437739" y="1506538"/>
            <a:ext cx="69410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Nefazodone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3" name="Oval 53"/>
          <p:cNvSpPr>
            <a:spLocks noChangeArrowheads="1"/>
          </p:cNvSpPr>
          <p:nvPr/>
        </p:nvSpPr>
        <p:spPr bwMode="auto">
          <a:xfrm>
            <a:off x="2757488" y="2106613"/>
            <a:ext cx="41275" cy="41275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54" name="Rectangle 54"/>
          <p:cNvSpPr>
            <a:spLocks noChangeArrowheads="1"/>
          </p:cNvSpPr>
          <p:nvPr/>
        </p:nvSpPr>
        <p:spPr bwMode="auto">
          <a:xfrm>
            <a:off x="1990388" y="1952993"/>
            <a:ext cx="62517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Phenelzine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5" name="Oval 55"/>
          <p:cNvSpPr>
            <a:spLocks noChangeArrowheads="1"/>
          </p:cNvSpPr>
          <p:nvPr/>
        </p:nvSpPr>
        <p:spPr bwMode="auto">
          <a:xfrm>
            <a:off x="2486025" y="2606675"/>
            <a:ext cx="36513" cy="36513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56" name="Rectangle 56"/>
          <p:cNvSpPr>
            <a:spLocks noChangeArrowheads="1"/>
          </p:cNvSpPr>
          <p:nvPr/>
        </p:nvSpPr>
        <p:spPr bwMode="auto">
          <a:xfrm>
            <a:off x="1753360" y="2578968"/>
            <a:ext cx="65883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Imipramine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7" name="Oval 57"/>
          <p:cNvSpPr>
            <a:spLocks noChangeArrowheads="1"/>
          </p:cNvSpPr>
          <p:nvPr/>
        </p:nvSpPr>
        <p:spPr bwMode="auto">
          <a:xfrm>
            <a:off x="2341563" y="3732213"/>
            <a:ext cx="41275" cy="36513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58" name="Rectangle 58"/>
          <p:cNvSpPr>
            <a:spLocks noChangeArrowheads="1"/>
          </p:cNvSpPr>
          <p:nvPr/>
        </p:nvSpPr>
        <p:spPr bwMode="auto">
          <a:xfrm>
            <a:off x="1637097" y="3723977"/>
            <a:ext cx="62998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Citalopram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9" name="Oval 59"/>
          <p:cNvSpPr>
            <a:spLocks noChangeArrowheads="1"/>
          </p:cNvSpPr>
          <p:nvPr/>
        </p:nvSpPr>
        <p:spPr bwMode="auto">
          <a:xfrm>
            <a:off x="2497138" y="4300538"/>
            <a:ext cx="15875" cy="15875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60" name="Rectangle 60"/>
          <p:cNvSpPr>
            <a:spLocks noChangeArrowheads="1"/>
          </p:cNvSpPr>
          <p:nvPr/>
        </p:nvSpPr>
        <p:spPr bwMode="auto">
          <a:xfrm>
            <a:off x="1670518" y="4284663"/>
            <a:ext cx="77425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Bupropion SR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1" name="Oval 61"/>
          <p:cNvSpPr>
            <a:spLocks noChangeArrowheads="1"/>
          </p:cNvSpPr>
          <p:nvPr/>
        </p:nvSpPr>
        <p:spPr bwMode="auto">
          <a:xfrm>
            <a:off x="2732088" y="4764088"/>
            <a:ext cx="88900" cy="88900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>
            <a:off x="2041906" y="4752694"/>
            <a:ext cx="61715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Paroxetine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3" name="Oval 63"/>
          <p:cNvSpPr>
            <a:spLocks noChangeArrowheads="1"/>
          </p:cNvSpPr>
          <p:nvPr/>
        </p:nvSpPr>
        <p:spPr bwMode="auto">
          <a:xfrm>
            <a:off x="3148013" y="5207000"/>
            <a:ext cx="36513" cy="36513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2086134" y="5226855"/>
            <a:ext cx="94737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NK1R antagonist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5" name="Oval 65"/>
          <p:cNvSpPr>
            <a:spLocks noChangeArrowheads="1"/>
          </p:cNvSpPr>
          <p:nvPr/>
        </p:nvSpPr>
        <p:spPr bwMode="auto">
          <a:xfrm>
            <a:off x="3622675" y="5499100"/>
            <a:ext cx="63500" cy="57150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66" name="Rectangle 66"/>
          <p:cNvSpPr>
            <a:spLocks noChangeArrowheads="1"/>
          </p:cNvSpPr>
          <p:nvPr/>
        </p:nvSpPr>
        <p:spPr bwMode="auto">
          <a:xfrm>
            <a:off x="2887582" y="5516866"/>
            <a:ext cx="66204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Topiramate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7" name="Oval 67"/>
          <p:cNvSpPr>
            <a:spLocks noChangeArrowheads="1"/>
          </p:cNvSpPr>
          <p:nvPr/>
        </p:nvSpPr>
        <p:spPr bwMode="auto">
          <a:xfrm>
            <a:off x="4175125" y="5686425"/>
            <a:ext cx="41275" cy="36513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68" name="Rectangle 68"/>
          <p:cNvSpPr>
            <a:spLocks noChangeArrowheads="1"/>
          </p:cNvSpPr>
          <p:nvPr/>
        </p:nvSpPr>
        <p:spPr bwMode="auto">
          <a:xfrm>
            <a:off x="3563492" y="5728786"/>
            <a:ext cx="61074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Divalproex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9" name="Oval 69"/>
          <p:cNvSpPr>
            <a:spLocks noChangeArrowheads="1"/>
          </p:cNvSpPr>
          <p:nvPr/>
        </p:nvSpPr>
        <p:spPr bwMode="auto">
          <a:xfrm>
            <a:off x="4748213" y="5722938"/>
            <a:ext cx="36513" cy="41275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70" name="Rectangle 70"/>
          <p:cNvSpPr>
            <a:spLocks noChangeArrowheads="1"/>
          </p:cNvSpPr>
          <p:nvPr/>
        </p:nvSpPr>
        <p:spPr bwMode="auto">
          <a:xfrm>
            <a:off x="4420450" y="5815429"/>
            <a:ext cx="65081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Guanfacine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1" name="Oval 71"/>
          <p:cNvSpPr>
            <a:spLocks noChangeArrowheads="1"/>
          </p:cNvSpPr>
          <p:nvPr/>
        </p:nvSpPr>
        <p:spPr bwMode="auto">
          <a:xfrm>
            <a:off x="5321300" y="5629275"/>
            <a:ext cx="15875" cy="15875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72" name="Rectangle 72"/>
          <p:cNvSpPr>
            <a:spLocks noChangeArrowheads="1"/>
          </p:cNvSpPr>
          <p:nvPr/>
        </p:nvSpPr>
        <p:spPr bwMode="auto">
          <a:xfrm>
            <a:off x="5357813" y="5686425"/>
            <a:ext cx="72295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Brofaromine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3" name="Oval 73"/>
          <p:cNvSpPr>
            <a:spLocks noChangeArrowheads="1"/>
          </p:cNvSpPr>
          <p:nvPr/>
        </p:nvSpPr>
        <p:spPr bwMode="auto">
          <a:xfrm>
            <a:off x="6281738" y="5019675"/>
            <a:ext cx="14288" cy="20638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74" name="Rectangle 74"/>
          <p:cNvSpPr>
            <a:spLocks noChangeArrowheads="1"/>
          </p:cNvSpPr>
          <p:nvPr/>
        </p:nvSpPr>
        <p:spPr bwMode="auto">
          <a:xfrm>
            <a:off x="6318250" y="5076825"/>
            <a:ext cx="68287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Lamotrigine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5" name="Oval 75"/>
          <p:cNvSpPr>
            <a:spLocks noChangeArrowheads="1"/>
          </p:cNvSpPr>
          <p:nvPr/>
        </p:nvSpPr>
        <p:spPr bwMode="auto">
          <a:xfrm>
            <a:off x="6594475" y="4535488"/>
            <a:ext cx="57150" cy="61913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76" name="Rectangle 76"/>
          <p:cNvSpPr>
            <a:spLocks noChangeArrowheads="1"/>
          </p:cNvSpPr>
          <p:nvPr/>
        </p:nvSpPr>
        <p:spPr bwMode="auto">
          <a:xfrm>
            <a:off x="6661150" y="4629150"/>
            <a:ext cx="47929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Prazosin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7" name="Oval 77"/>
          <p:cNvSpPr>
            <a:spLocks noChangeArrowheads="1"/>
          </p:cNvSpPr>
          <p:nvPr/>
        </p:nvSpPr>
        <p:spPr bwMode="auto">
          <a:xfrm>
            <a:off x="6823075" y="4024313"/>
            <a:ext cx="20638" cy="20638"/>
          </a:xfrm>
          <a:prstGeom prst="ellipse">
            <a:avLst/>
          </a:prstGeom>
          <a:solidFill>
            <a:srgbClr val="0000FF"/>
          </a:solidFill>
          <a:ln w="20638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100">
              <a:latin typeface="+mj-lt"/>
            </a:endParaRPr>
          </a:p>
        </p:txBody>
      </p:sp>
      <p:sp>
        <p:nvSpPr>
          <p:cNvPr id="78" name="Rectangle 78"/>
          <p:cNvSpPr>
            <a:spLocks noChangeArrowheads="1"/>
          </p:cNvSpPr>
          <p:nvPr/>
        </p:nvSpPr>
        <p:spPr bwMode="auto">
          <a:xfrm>
            <a:off x="6864350" y="4081463"/>
            <a:ext cx="72295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</a:rPr>
              <a:t>Desipramine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107504" y="79464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Figure 1</a:t>
            </a:r>
            <a:r>
              <a:rPr lang="en-US" sz="1200" b="1" dirty="0" smtClean="0"/>
              <a:t> : </a:t>
            </a:r>
            <a:r>
              <a:rPr lang="en-US" sz="1200" dirty="0" smtClean="0"/>
              <a:t>Network </a:t>
            </a:r>
            <a:r>
              <a:rPr lang="en-US" sz="1200" dirty="0"/>
              <a:t>plot for the </a:t>
            </a:r>
            <a:r>
              <a:rPr lang="en-US" sz="1200" dirty="0" smtClean="0"/>
              <a:t>outcome ‘Any-cause dropouts’. </a:t>
            </a:r>
            <a:r>
              <a:rPr lang="en-US" sz="1200" dirty="0"/>
              <a:t>Nodes and edges are weighted according to the number of studies involved in each treatment comparison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2311096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79464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Figure 2 :</a:t>
            </a:r>
            <a:r>
              <a:rPr lang="en-US" sz="1200" dirty="0" smtClean="0"/>
              <a:t> Network </a:t>
            </a:r>
            <a:r>
              <a:rPr lang="en-US" sz="1200" dirty="0"/>
              <a:t>plot for the </a:t>
            </a:r>
            <a:r>
              <a:rPr lang="en-US" sz="1200" dirty="0" smtClean="0"/>
              <a:t>outcome ‘Response rate’. </a:t>
            </a:r>
            <a:r>
              <a:rPr lang="en-US" sz="1200" dirty="0"/>
              <a:t>Nodes and edges are weighted according to the number of studies involved in each treatment comparison</a:t>
            </a:r>
            <a:endParaRPr lang="el-GR" sz="1200" dirty="0"/>
          </a:p>
        </p:txBody>
      </p:sp>
      <p:grpSp>
        <p:nvGrpSpPr>
          <p:cNvPr id="2" name="Group 1"/>
          <p:cNvGrpSpPr/>
          <p:nvPr/>
        </p:nvGrpSpPr>
        <p:grpSpPr>
          <a:xfrm>
            <a:off x="1637809" y="908720"/>
            <a:ext cx="6274147" cy="5415688"/>
            <a:chOff x="1637809" y="908720"/>
            <a:chExt cx="6274147" cy="5415688"/>
          </a:xfrm>
        </p:grpSpPr>
        <p:sp>
          <p:nvSpPr>
            <p:cNvPr id="52" name="Line 8"/>
            <p:cNvSpPr>
              <a:spLocks noChangeShapeType="1"/>
            </p:cNvSpPr>
            <p:nvPr/>
          </p:nvSpPr>
          <p:spPr bwMode="auto">
            <a:xfrm flipH="1" flipV="1">
              <a:off x="6977842" y="2657254"/>
              <a:ext cx="189174" cy="9448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3" name="Line 9"/>
            <p:cNvSpPr>
              <a:spLocks noChangeShapeType="1"/>
            </p:cNvSpPr>
            <p:nvPr/>
          </p:nvSpPr>
          <p:spPr bwMode="auto">
            <a:xfrm flipH="1" flipV="1">
              <a:off x="6437050" y="1853542"/>
              <a:ext cx="540792" cy="803713"/>
            </a:xfrm>
            <a:prstGeom prst="line">
              <a:avLst/>
            </a:prstGeom>
            <a:noFill/>
            <a:ln w="157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4" name="Line 10"/>
            <p:cNvSpPr>
              <a:spLocks noChangeShapeType="1"/>
            </p:cNvSpPr>
            <p:nvPr/>
          </p:nvSpPr>
          <p:spPr bwMode="auto">
            <a:xfrm flipH="1" flipV="1">
              <a:off x="5628947" y="1315688"/>
              <a:ext cx="1348895" cy="1341566"/>
            </a:xfrm>
            <a:prstGeom prst="line">
              <a:avLst/>
            </a:prstGeom>
            <a:noFill/>
            <a:ln w="1174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5" name="Line 11"/>
            <p:cNvSpPr>
              <a:spLocks noChangeShapeType="1"/>
            </p:cNvSpPr>
            <p:nvPr/>
          </p:nvSpPr>
          <p:spPr bwMode="auto">
            <a:xfrm flipH="1" flipV="1">
              <a:off x="4678964" y="1127542"/>
              <a:ext cx="2298878" cy="1529712"/>
            </a:xfrm>
            <a:prstGeom prst="line">
              <a:avLst/>
            </a:prstGeom>
            <a:noFill/>
            <a:ln w="157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6" name="Line 12"/>
            <p:cNvSpPr>
              <a:spLocks noChangeShapeType="1"/>
            </p:cNvSpPr>
            <p:nvPr/>
          </p:nvSpPr>
          <p:spPr bwMode="auto">
            <a:xfrm flipH="1" flipV="1">
              <a:off x="3722811" y="1315688"/>
              <a:ext cx="3255031" cy="134156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7" name="Line 13"/>
            <p:cNvSpPr>
              <a:spLocks noChangeShapeType="1"/>
            </p:cNvSpPr>
            <p:nvPr/>
          </p:nvSpPr>
          <p:spPr bwMode="auto">
            <a:xfrm flipH="1" flipV="1">
              <a:off x="2914709" y="1853542"/>
              <a:ext cx="4063133" cy="80371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8" name="Line 14"/>
            <p:cNvSpPr>
              <a:spLocks noChangeShapeType="1"/>
            </p:cNvSpPr>
            <p:nvPr/>
          </p:nvSpPr>
          <p:spPr bwMode="auto">
            <a:xfrm flipH="1">
              <a:off x="2373916" y="2657254"/>
              <a:ext cx="4603926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9" name="Line 15"/>
            <p:cNvSpPr>
              <a:spLocks noChangeShapeType="1"/>
            </p:cNvSpPr>
            <p:nvPr/>
          </p:nvSpPr>
          <p:spPr bwMode="auto">
            <a:xfrm flipH="1">
              <a:off x="2186799" y="2657254"/>
              <a:ext cx="4791043" cy="9448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0" name="Line 16"/>
            <p:cNvSpPr>
              <a:spLocks noChangeShapeType="1"/>
            </p:cNvSpPr>
            <p:nvPr/>
          </p:nvSpPr>
          <p:spPr bwMode="auto">
            <a:xfrm flipH="1">
              <a:off x="2373916" y="2657254"/>
              <a:ext cx="4603926" cy="189578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1" name="Line 17"/>
            <p:cNvSpPr>
              <a:spLocks noChangeShapeType="1"/>
            </p:cNvSpPr>
            <p:nvPr/>
          </p:nvSpPr>
          <p:spPr bwMode="auto">
            <a:xfrm flipH="1">
              <a:off x="2914709" y="2657254"/>
              <a:ext cx="4063133" cy="269949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2" name="Line 18"/>
            <p:cNvSpPr>
              <a:spLocks noChangeShapeType="1"/>
            </p:cNvSpPr>
            <p:nvPr/>
          </p:nvSpPr>
          <p:spPr bwMode="auto">
            <a:xfrm flipH="1">
              <a:off x="3722811" y="2657254"/>
              <a:ext cx="3255031" cy="323734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3" name="Line 19"/>
            <p:cNvSpPr>
              <a:spLocks noChangeShapeType="1"/>
            </p:cNvSpPr>
            <p:nvPr/>
          </p:nvSpPr>
          <p:spPr bwMode="auto">
            <a:xfrm flipH="1">
              <a:off x="4672794" y="2657254"/>
              <a:ext cx="2305048" cy="34254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4" name="Line 20"/>
            <p:cNvSpPr>
              <a:spLocks noChangeShapeType="1"/>
            </p:cNvSpPr>
            <p:nvPr/>
          </p:nvSpPr>
          <p:spPr bwMode="auto">
            <a:xfrm flipH="1">
              <a:off x="5628947" y="2657254"/>
              <a:ext cx="1348895" cy="3237346"/>
            </a:xfrm>
            <a:prstGeom prst="line">
              <a:avLst/>
            </a:prstGeom>
            <a:noFill/>
            <a:ln w="157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5" name="Line 21"/>
            <p:cNvSpPr>
              <a:spLocks noChangeShapeType="1"/>
            </p:cNvSpPr>
            <p:nvPr/>
          </p:nvSpPr>
          <p:spPr bwMode="auto">
            <a:xfrm flipH="1">
              <a:off x="6437050" y="2657254"/>
              <a:ext cx="540792" cy="2699492"/>
            </a:xfrm>
            <a:prstGeom prst="line">
              <a:avLst/>
            </a:prstGeom>
            <a:noFill/>
            <a:ln w="777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6" name="Line 22"/>
            <p:cNvSpPr>
              <a:spLocks noChangeShapeType="1"/>
            </p:cNvSpPr>
            <p:nvPr/>
          </p:nvSpPr>
          <p:spPr bwMode="auto">
            <a:xfrm>
              <a:off x="6977842" y="2657254"/>
              <a:ext cx="0" cy="1895781"/>
            </a:xfrm>
            <a:prstGeom prst="line">
              <a:avLst/>
            </a:prstGeom>
            <a:noFill/>
            <a:ln w="777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7" name="Line 23"/>
            <p:cNvSpPr>
              <a:spLocks noChangeShapeType="1"/>
            </p:cNvSpPr>
            <p:nvPr/>
          </p:nvSpPr>
          <p:spPr bwMode="auto">
            <a:xfrm>
              <a:off x="2914709" y="5356747"/>
              <a:ext cx="808104" cy="53785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8" name="Oval 24"/>
            <p:cNvSpPr>
              <a:spLocks noChangeArrowheads="1"/>
            </p:cNvSpPr>
            <p:nvPr/>
          </p:nvSpPr>
          <p:spPr bwMode="auto">
            <a:xfrm>
              <a:off x="7148509" y="3585716"/>
              <a:ext cx="34957" cy="32721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9" name="Rectangle 25"/>
            <p:cNvSpPr>
              <a:spLocks noChangeArrowheads="1"/>
            </p:cNvSpPr>
            <p:nvPr/>
          </p:nvSpPr>
          <p:spPr bwMode="auto">
            <a:xfrm>
              <a:off x="7190705" y="3692192"/>
              <a:ext cx="681277" cy="16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Risperidone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70" name="Oval 26"/>
            <p:cNvSpPr>
              <a:spLocks noChangeArrowheads="1"/>
            </p:cNvSpPr>
            <p:nvPr/>
          </p:nvSpPr>
          <p:spPr bwMode="auto">
            <a:xfrm>
              <a:off x="6465837" y="2145987"/>
              <a:ext cx="1024008" cy="1020491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71" name="Rectangle 27"/>
            <p:cNvSpPr>
              <a:spLocks noChangeArrowheads="1"/>
            </p:cNvSpPr>
            <p:nvPr/>
          </p:nvSpPr>
          <p:spPr bwMode="auto">
            <a:xfrm>
              <a:off x="7463115" y="2215519"/>
              <a:ext cx="448841" cy="16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Placebo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72" name="Oval 28"/>
            <p:cNvSpPr>
              <a:spLocks noChangeArrowheads="1"/>
            </p:cNvSpPr>
            <p:nvPr/>
          </p:nvSpPr>
          <p:spPr bwMode="auto">
            <a:xfrm>
              <a:off x="6369194" y="1784010"/>
              <a:ext cx="137769" cy="137020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73" name="Rectangle 29"/>
            <p:cNvSpPr>
              <a:spLocks noChangeArrowheads="1"/>
            </p:cNvSpPr>
            <p:nvPr/>
          </p:nvSpPr>
          <p:spPr bwMode="auto">
            <a:xfrm>
              <a:off x="6539862" y="1632675"/>
              <a:ext cx="556243" cy="16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Sertraline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74" name="Oval 30"/>
            <p:cNvSpPr>
              <a:spLocks noChangeArrowheads="1"/>
            </p:cNvSpPr>
            <p:nvPr/>
          </p:nvSpPr>
          <p:spPr bwMode="auto">
            <a:xfrm>
              <a:off x="5577541" y="1264562"/>
              <a:ext cx="102812" cy="100209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75" name="Rectangle 31"/>
            <p:cNvSpPr>
              <a:spLocks noChangeArrowheads="1"/>
            </p:cNvSpPr>
            <p:nvPr/>
          </p:nvSpPr>
          <p:spPr bwMode="auto">
            <a:xfrm>
              <a:off x="5715310" y="1105047"/>
              <a:ext cx="639599" cy="16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Olanzapine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76" name="Oval 32"/>
            <p:cNvSpPr>
              <a:spLocks noChangeArrowheads="1"/>
            </p:cNvSpPr>
            <p:nvPr/>
          </p:nvSpPr>
          <p:spPr bwMode="auto">
            <a:xfrm>
              <a:off x="4611107" y="1060055"/>
              <a:ext cx="135712" cy="134975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77" name="Rectangle 33"/>
            <p:cNvSpPr>
              <a:spLocks noChangeArrowheads="1"/>
            </p:cNvSpPr>
            <p:nvPr/>
          </p:nvSpPr>
          <p:spPr bwMode="auto">
            <a:xfrm>
              <a:off x="4775607" y="908720"/>
              <a:ext cx="597921" cy="16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Fluoxetine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78" name="Oval 34"/>
            <p:cNvSpPr>
              <a:spLocks noChangeArrowheads="1"/>
            </p:cNvSpPr>
            <p:nvPr/>
          </p:nvSpPr>
          <p:spPr bwMode="auto">
            <a:xfrm>
              <a:off x="3706361" y="1297283"/>
              <a:ext cx="32900" cy="34767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79" name="Rectangle 35"/>
            <p:cNvSpPr>
              <a:spLocks noChangeArrowheads="1"/>
            </p:cNvSpPr>
            <p:nvPr/>
          </p:nvSpPr>
          <p:spPr bwMode="auto">
            <a:xfrm>
              <a:off x="3248672" y="1060055"/>
              <a:ext cx="746999" cy="16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Amitriptyline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80" name="Oval 36"/>
            <p:cNvSpPr>
              <a:spLocks noChangeArrowheads="1"/>
            </p:cNvSpPr>
            <p:nvPr/>
          </p:nvSpPr>
          <p:spPr bwMode="auto">
            <a:xfrm>
              <a:off x="2898259" y="1835136"/>
              <a:ext cx="32900" cy="34767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81" name="Rectangle 37"/>
            <p:cNvSpPr>
              <a:spLocks noChangeArrowheads="1"/>
            </p:cNvSpPr>
            <p:nvPr/>
          </p:nvSpPr>
          <p:spPr bwMode="auto">
            <a:xfrm>
              <a:off x="2579263" y="1592481"/>
              <a:ext cx="689291" cy="16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Mirtazapine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82" name="Oval 38"/>
            <p:cNvSpPr>
              <a:spLocks noChangeArrowheads="1"/>
            </p:cNvSpPr>
            <p:nvPr/>
          </p:nvSpPr>
          <p:spPr bwMode="auto">
            <a:xfrm>
              <a:off x="2357466" y="2638849"/>
              <a:ext cx="32900" cy="34767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83" name="Rectangle 39"/>
            <p:cNvSpPr>
              <a:spLocks noChangeArrowheads="1"/>
            </p:cNvSpPr>
            <p:nvPr/>
          </p:nvSpPr>
          <p:spPr bwMode="auto">
            <a:xfrm>
              <a:off x="1995370" y="2386144"/>
              <a:ext cx="551433" cy="16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Tiagabine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84" name="Oval 40"/>
            <p:cNvSpPr>
              <a:spLocks noChangeArrowheads="1"/>
            </p:cNvSpPr>
            <p:nvPr/>
          </p:nvSpPr>
          <p:spPr bwMode="auto">
            <a:xfrm>
              <a:off x="2168292" y="3585716"/>
              <a:ext cx="34957" cy="32721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85" name="Rectangle 41"/>
            <p:cNvSpPr>
              <a:spLocks noChangeArrowheads="1"/>
            </p:cNvSpPr>
            <p:nvPr/>
          </p:nvSpPr>
          <p:spPr bwMode="auto">
            <a:xfrm>
              <a:off x="1637809" y="3700295"/>
              <a:ext cx="849592" cy="16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Venlafaxine ER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86" name="Oval 42"/>
            <p:cNvSpPr>
              <a:spLocks noChangeArrowheads="1"/>
            </p:cNvSpPr>
            <p:nvPr/>
          </p:nvSpPr>
          <p:spPr bwMode="auto">
            <a:xfrm>
              <a:off x="2357466" y="4536674"/>
              <a:ext cx="32900" cy="32721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87" name="Rectangle 43"/>
            <p:cNvSpPr>
              <a:spLocks noChangeArrowheads="1"/>
            </p:cNvSpPr>
            <p:nvPr/>
          </p:nvSpPr>
          <p:spPr bwMode="auto">
            <a:xfrm>
              <a:off x="2077700" y="4653136"/>
              <a:ext cx="694100" cy="16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Nefazodone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88" name="Oval 44"/>
            <p:cNvSpPr>
              <a:spLocks noChangeArrowheads="1"/>
            </p:cNvSpPr>
            <p:nvPr/>
          </p:nvSpPr>
          <p:spPr bwMode="auto">
            <a:xfrm>
              <a:off x="2846852" y="5289260"/>
              <a:ext cx="135712" cy="134975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89" name="Rectangle 45"/>
            <p:cNvSpPr>
              <a:spLocks noChangeArrowheads="1"/>
            </p:cNvSpPr>
            <p:nvPr/>
          </p:nvSpPr>
          <p:spPr bwMode="auto">
            <a:xfrm>
              <a:off x="2258702" y="5504422"/>
              <a:ext cx="625171" cy="16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Phenelzine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90" name="Oval 46"/>
            <p:cNvSpPr>
              <a:spLocks noChangeArrowheads="1"/>
            </p:cNvSpPr>
            <p:nvPr/>
          </p:nvSpPr>
          <p:spPr bwMode="auto">
            <a:xfrm>
              <a:off x="3654956" y="5827113"/>
              <a:ext cx="135712" cy="134975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91" name="Rectangle 47"/>
            <p:cNvSpPr>
              <a:spLocks noChangeArrowheads="1"/>
            </p:cNvSpPr>
            <p:nvPr/>
          </p:nvSpPr>
          <p:spPr bwMode="auto">
            <a:xfrm>
              <a:off x="3337101" y="6036501"/>
              <a:ext cx="658835" cy="16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Imipramine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92" name="Oval 48"/>
            <p:cNvSpPr>
              <a:spLocks noChangeArrowheads="1"/>
            </p:cNvSpPr>
            <p:nvPr/>
          </p:nvSpPr>
          <p:spPr bwMode="auto">
            <a:xfrm>
              <a:off x="4656345" y="6064341"/>
              <a:ext cx="34957" cy="34767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93" name="Rectangle 49"/>
            <p:cNvSpPr>
              <a:spLocks noChangeArrowheads="1"/>
            </p:cNvSpPr>
            <p:nvPr/>
          </p:nvSpPr>
          <p:spPr bwMode="auto">
            <a:xfrm>
              <a:off x="4263397" y="6155132"/>
              <a:ext cx="682879" cy="16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Lamotrigine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94" name="Oval 50"/>
            <p:cNvSpPr>
              <a:spLocks noChangeArrowheads="1"/>
            </p:cNvSpPr>
            <p:nvPr/>
          </p:nvSpPr>
          <p:spPr bwMode="auto">
            <a:xfrm>
              <a:off x="5561091" y="5827113"/>
              <a:ext cx="137769" cy="134975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95" name="Rectangle 51"/>
            <p:cNvSpPr>
              <a:spLocks noChangeArrowheads="1"/>
            </p:cNvSpPr>
            <p:nvPr/>
          </p:nvSpPr>
          <p:spPr bwMode="auto">
            <a:xfrm>
              <a:off x="5364088" y="6068035"/>
              <a:ext cx="617157" cy="16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Paroxetine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96" name="Oval 52"/>
            <p:cNvSpPr>
              <a:spLocks noChangeArrowheads="1"/>
            </p:cNvSpPr>
            <p:nvPr/>
          </p:nvSpPr>
          <p:spPr bwMode="auto">
            <a:xfrm>
              <a:off x="6404150" y="5324025"/>
              <a:ext cx="67857" cy="67488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97" name="Rectangle 53"/>
            <p:cNvSpPr>
              <a:spLocks noChangeArrowheads="1"/>
            </p:cNvSpPr>
            <p:nvPr/>
          </p:nvSpPr>
          <p:spPr bwMode="auto">
            <a:xfrm>
              <a:off x="6153931" y="5486901"/>
              <a:ext cx="947375" cy="16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NK1R antagonist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98" name="Oval 54"/>
            <p:cNvSpPr>
              <a:spLocks noChangeArrowheads="1"/>
            </p:cNvSpPr>
            <p:nvPr/>
          </p:nvSpPr>
          <p:spPr bwMode="auto">
            <a:xfrm>
              <a:off x="6944942" y="4518268"/>
              <a:ext cx="67857" cy="69532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99" name="Rectangle 55"/>
            <p:cNvSpPr>
              <a:spLocks noChangeArrowheads="1"/>
            </p:cNvSpPr>
            <p:nvPr/>
          </p:nvSpPr>
          <p:spPr bwMode="auto">
            <a:xfrm>
              <a:off x="6765083" y="4705160"/>
              <a:ext cx="662041" cy="169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Topiramate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8878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79464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Figure 3: </a:t>
            </a:r>
            <a:r>
              <a:rPr lang="en-US" sz="1200" dirty="0" smtClean="0"/>
              <a:t>Network </a:t>
            </a:r>
            <a:r>
              <a:rPr lang="en-US" sz="1200" dirty="0"/>
              <a:t>plot for the </a:t>
            </a:r>
            <a:r>
              <a:rPr lang="en-US" sz="1200" dirty="0" smtClean="0"/>
              <a:t>outcome ‘Dropouts due to adverse events’. </a:t>
            </a:r>
            <a:r>
              <a:rPr lang="en-US" sz="1200" dirty="0"/>
              <a:t>Nodes and edges are weighted according to the number of studies involved in each treatment comparison</a:t>
            </a:r>
            <a:endParaRPr lang="el-GR" sz="1200" dirty="0"/>
          </a:p>
        </p:txBody>
      </p:sp>
      <p:grpSp>
        <p:nvGrpSpPr>
          <p:cNvPr id="4132" name="Group 4131"/>
          <p:cNvGrpSpPr/>
          <p:nvPr/>
        </p:nvGrpSpPr>
        <p:grpSpPr>
          <a:xfrm>
            <a:off x="1399212" y="836712"/>
            <a:ext cx="6051396" cy="5219957"/>
            <a:chOff x="2333581" y="1753573"/>
            <a:chExt cx="4789150" cy="4302476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 flipV="1">
              <a:off x="6394451" y="3271838"/>
              <a:ext cx="101600" cy="623888"/>
            </a:xfrm>
            <a:prstGeom prst="line">
              <a:avLst/>
            </a:prstGeom>
            <a:noFill/>
            <a:ln w="1270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 flipH="1" flipV="1">
              <a:off x="6091238" y="2717800"/>
              <a:ext cx="303213" cy="554038"/>
            </a:xfrm>
            <a:prstGeom prst="line">
              <a:avLst/>
            </a:prstGeom>
            <a:noFill/>
            <a:ln w="157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H="1" flipV="1">
              <a:off x="5626101" y="2287588"/>
              <a:ext cx="768350" cy="984250"/>
            </a:xfrm>
            <a:prstGeom prst="line">
              <a:avLst/>
            </a:prstGeom>
            <a:noFill/>
            <a:ln w="952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H="1" flipV="1">
              <a:off x="5045076" y="2032000"/>
              <a:ext cx="1349375" cy="1239838"/>
            </a:xfrm>
            <a:prstGeom prst="line">
              <a:avLst/>
            </a:prstGeom>
            <a:noFill/>
            <a:ln w="952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H="1" flipV="1">
              <a:off x="4413251" y="1979613"/>
              <a:ext cx="1981200" cy="1292225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 flipH="1" flipV="1">
              <a:off x="3802063" y="2138363"/>
              <a:ext cx="2592388" cy="1133475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 flipH="1" flipV="1">
              <a:off x="3270251" y="2484438"/>
              <a:ext cx="3124200" cy="787400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 flipH="1" flipV="1">
              <a:off x="2882901" y="2981325"/>
              <a:ext cx="3511550" cy="290513"/>
            </a:xfrm>
            <a:prstGeom prst="line">
              <a:avLst/>
            </a:prstGeom>
            <a:noFill/>
            <a:ln w="603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H="1">
              <a:off x="2676526" y="3271838"/>
              <a:ext cx="3717925" cy="307975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 flipH="1">
              <a:off x="2676526" y="3271838"/>
              <a:ext cx="3717925" cy="944563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H="1">
              <a:off x="2882901" y="3271838"/>
              <a:ext cx="3511550" cy="1543050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 flipH="1">
              <a:off x="3270251" y="3271838"/>
              <a:ext cx="3124200" cy="2038350"/>
            </a:xfrm>
            <a:prstGeom prst="line">
              <a:avLst/>
            </a:prstGeom>
            <a:noFill/>
            <a:ln w="1270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 flipH="1">
              <a:off x="3802063" y="3271838"/>
              <a:ext cx="2592388" cy="2386013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 flipH="1">
              <a:off x="4413251" y="3271838"/>
              <a:ext cx="1981200" cy="2544763"/>
            </a:xfrm>
            <a:prstGeom prst="line">
              <a:avLst/>
            </a:prstGeom>
            <a:noFill/>
            <a:ln w="952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 flipH="1">
              <a:off x="5045076" y="3271838"/>
              <a:ext cx="1349375" cy="2492375"/>
            </a:xfrm>
            <a:prstGeom prst="line">
              <a:avLst/>
            </a:prstGeom>
            <a:noFill/>
            <a:ln w="603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23" name="Line 23"/>
            <p:cNvSpPr>
              <a:spLocks noChangeShapeType="1"/>
            </p:cNvSpPr>
            <p:nvPr/>
          </p:nvSpPr>
          <p:spPr bwMode="auto">
            <a:xfrm flipH="1">
              <a:off x="5626101" y="3271838"/>
              <a:ext cx="768350" cy="223678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 flipH="1">
              <a:off x="6091238" y="3271838"/>
              <a:ext cx="303213" cy="1806575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>
              <a:off x="6394451" y="3271838"/>
              <a:ext cx="0" cy="1252538"/>
            </a:xfrm>
            <a:prstGeom prst="line">
              <a:avLst/>
            </a:prstGeom>
            <a:noFill/>
            <a:ln w="603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 flipH="1">
              <a:off x="2882901" y="2717800"/>
              <a:ext cx="3208338" cy="263525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27" name="Line 27"/>
            <p:cNvSpPr>
              <a:spLocks noChangeShapeType="1"/>
            </p:cNvSpPr>
            <p:nvPr/>
          </p:nvSpPr>
          <p:spPr bwMode="auto">
            <a:xfrm flipH="1">
              <a:off x="2676526" y="2717800"/>
              <a:ext cx="3414713" cy="862013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28" name="Line 28"/>
            <p:cNvSpPr>
              <a:spLocks noChangeShapeType="1"/>
            </p:cNvSpPr>
            <p:nvPr/>
          </p:nvSpPr>
          <p:spPr bwMode="auto">
            <a:xfrm>
              <a:off x="2676526" y="4216400"/>
              <a:ext cx="206375" cy="59848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6451601" y="3851275"/>
              <a:ext cx="87313" cy="88900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30" name="Rectangle 30"/>
            <p:cNvSpPr>
              <a:spLocks noChangeArrowheads="1"/>
            </p:cNvSpPr>
            <p:nvPr/>
          </p:nvSpPr>
          <p:spPr bwMode="auto">
            <a:xfrm>
              <a:off x="6520152" y="3984613"/>
              <a:ext cx="539171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Risperidone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31" name="Oval 31"/>
            <p:cNvSpPr>
              <a:spLocks noChangeArrowheads="1"/>
            </p:cNvSpPr>
            <p:nvPr/>
          </p:nvSpPr>
          <p:spPr bwMode="auto">
            <a:xfrm>
              <a:off x="5999163" y="2876550"/>
              <a:ext cx="790575" cy="790575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096" name="Rectangle 32"/>
            <p:cNvSpPr>
              <a:spLocks noChangeArrowheads="1"/>
            </p:cNvSpPr>
            <p:nvPr/>
          </p:nvSpPr>
          <p:spPr bwMode="auto">
            <a:xfrm>
              <a:off x="6767513" y="2928938"/>
              <a:ext cx="355218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Placebo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097" name="Oval 33"/>
            <p:cNvSpPr>
              <a:spLocks noChangeArrowheads="1"/>
            </p:cNvSpPr>
            <p:nvPr/>
          </p:nvSpPr>
          <p:spPr bwMode="auto">
            <a:xfrm>
              <a:off x="6016626" y="2643188"/>
              <a:ext cx="149225" cy="149225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099" name="Rectangle 34"/>
            <p:cNvSpPr>
              <a:spLocks noChangeArrowheads="1"/>
            </p:cNvSpPr>
            <p:nvPr/>
          </p:nvSpPr>
          <p:spPr bwMode="auto">
            <a:xfrm>
              <a:off x="6057000" y="2444971"/>
              <a:ext cx="440218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Sertraline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100" name="Oval 35"/>
            <p:cNvSpPr>
              <a:spLocks noChangeArrowheads="1"/>
            </p:cNvSpPr>
            <p:nvPr/>
          </p:nvSpPr>
          <p:spPr bwMode="auto">
            <a:xfrm>
              <a:off x="5594351" y="2255838"/>
              <a:ext cx="61913" cy="61913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01" name="Rectangle 36"/>
            <p:cNvSpPr>
              <a:spLocks noChangeArrowheads="1"/>
            </p:cNvSpPr>
            <p:nvPr/>
          </p:nvSpPr>
          <p:spPr bwMode="auto">
            <a:xfrm>
              <a:off x="5471433" y="2050331"/>
              <a:ext cx="506187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Olanzapine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102" name="Oval 37"/>
            <p:cNvSpPr>
              <a:spLocks noChangeArrowheads="1"/>
            </p:cNvSpPr>
            <p:nvPr/>
          </p:nvSpPr>
          <p:spPr bwMode="auto">
            <a:xfrm>
              <a:off x="5014913" y="2001838"/>
              <a:ext cx="61913" cy="61913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03" name="Rectangle 38"/>
            <p:cNvSpPr>
              <a:spLocks noChangeArrowheads="1"/>
            </p:cNvSpPr>
            <p:nvPr/>
          </p:nvSpPr>
          <p:spPr bwMode="auto">
            <a:xfrm>
              <a:off x="4844565" y="1812925"/>
              <a:ext cx="473202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Fluoxetine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104" name="Oval 39"/>
            <p:cNvSpPr>
              <a:spLocks noChangeArrowheads="1"/>
            </p:cNvSpPr>
            <p:nvPr/>
          </p:nvSpPr>
          <p:spPr bwMode="auto">
            <a:xfrm>
              <a:off x="4403726" y="1970088"/>
              <a:ext cx="17463" cy="17463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05" name="Rectangle 40"/>
            <p:cNvSpPr>
              <a:spLocks noChangeArrowheads="1"/>
            </p:cNvSpPr>
            <p:nvPr/>
          </p:nvSpPr>
          <p:spPr bwMode="auto">
            <a:xfrm>
              <a:off x="4082416" y="1753573"/>
              <a:ext cx="591184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Amitriptyline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106" name="Oval 41"/>
            <p:cNvSpPr>
              <a:spLocks noChangeArrowheads="1"/>
            </p:cNvSpPr>
            <p:nvPr/>
          </p:nvSpPr>
          <p:spPr bwMode="auto">
            <a:xfrm>
              <a:off x="3792538" y="2128838"/>
              <a:ext cx="17463" cy="17463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07" name="Rectangle 42"/>
            <p:cNvSpPr>
              <a:spLocks noChangeArrowheads="1"/>
            </p:cNvSpPr>
            <p:nvPr/>
          </p:nvSpPr>
          <p:spPr bwMode="auto">
            <a:xfrm>
              <a:off x="3519782" y="1931628"/>
              <a:ext cx="545513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Mirtazapine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108" name="Oval 43"/>
            <p:cNvSpPr>
              <a:spLocks noChangeArrowheads="1"/>
            </p:cNvSpPr>
            <p:nvPr/>
          </p:nvSpPr>
          <p:spPr bwMode="auto">
            <a:xfrm>
              <a:off x="3260726" y="2476500"/>
              <a:ext cx="19050" cy="17463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09" name="Rectangle 44"/>
            <p:cNvSpPr>
              <a:spLocks noChangeArrowheads="1"/>
            </p:cNvSpPr>
            <p:nvPr/>
          </p:nvSpPr>
          <p:spPr bwMode="auto">
            <a:xfrm>
              <a:off x="2951848" y="2287737"/>
              <a:ext cx="572156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Brofaromine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110" name="Oval 45"/>
            <p:cNvSpPr>
              <a:spLocks noChangeArrowheads="1"/>
            </p:cNvSpPr>
            <p:nvPr/>
          </p:nvSpPr>
          <p:spPr bwMode="auto">
            <a:xfrm>
              <a:off x="2852738" y="2951163"/>
              <a:ext cx="61913" cy="61913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11" name="Rectangle 46"/>
            <p:cNvSpPr>
              <a:spLocks noChangeArrowheads="1"/>
            </p:cNvSpPr>
            <p:nvPr/>
          </p:nvSpPr>
          <p:spPr bwMode="auto">
            <a:xfrm>
              <a:off x="2429931" y="2738613"/>
              <a:ext cx="672378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Venlafaxine ER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112" name="Oval 47"/>
            <p:cNvSpPr>
              <a:spLocks noChangeArrowheads="1"/>
            </p:cNvSpPr>
            <p:nvPr/>
          </p:nvSpPr>
          <p:spPr bwMode="auto">
            <a:xfrm>
              <a:off x="2654301" y="3557588"/>
              <a:ext cx="44450" cy="42863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13" name="Rectangle 48"/>
            <p:cNvSpPr>
              <a:spLocks noChangeArrowheads="1"/>
            </p:cNvSpPr>
            <p:nvPr/>
          </p:nvSpPr>
          <p:spPr bwMode="auto">
            <a:xfrm>
              <a:off x="2333581" y="3329646"/>
              <a:ext cx="549320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Nefazodone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114" name="Oval 49"/>
            <p:cNvSpPr>
              <a:spLocks noChangeArrowheads="1"/>
            </p:cNvSpPr>
            <p:nvPr/>
          </p:nvSpPr>
          <p:spPr bwMode="auto">
            <a:xfrm>
              <a:off x="2654301" y="4194175"/>
              <a:ext cx="44450" cy="44450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15" name="Rectangle 50"/>
            <p:cNvSpPr>
              <a:spLocks noChangeArrowheads="1"/>
            </p:cNvSpPr>
            <p:nvPr/>
          </p:nvSpPr>
          <p:spPr bwMode="auto">
            <a:xfrm>
              <a:off x="2333581" y="3973600"/>
              <a:ext cx="494768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Phenelzine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116" name="Oval 51"/>
            <p:cNvSpPr>
              <a:spLocks noChangeArrowheads="1"/>
            </p:cNvSpPr>
            <p:nvPr/>
          </p:nvSpPr>
          <p:spPr bwMode="auto">
            <a:xfrm>
              <a:off x="2862263" y="4792663"/>
              <a:ext cx="42863" cy="42863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17" name="Rectangle 52"/>
            <p:cNvSpPr>
              <a:spLocks noChangeArrowheads="1"/>
            </p:cNvSpPr>
            <p:nvPr/>
          </p:nvSpPr>
          <p:spPr bwMode="auto">
            <a:xfrm>
              <a:off x="2615924" y="4878385"/>
              <a:ext cx="521410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Imipramine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118" name="Oval 53"/>
            <p:cNvSpPr>
              <a:spLocks noChangeArrowheads="1"/>
            </p:cNvSpPr>
            <p:nvPr/>
          </p:nvSpPr>
          <p:spPr bwMode="auto">
            <a:xfrm>
              <a:off x="3225801" y="5267325"/>
              <a:ext cx="88900" cy="87313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19" name="Rectangle 54"/>
            <p:cNvSpPr>
              <a:spLocks noChangeArrowheads="1"/>
            </p:cNvSpPr>
            <p:nvPr/>
          </p:nvSpPr>
          <p:spPr bwMode="auto">
            <a:xfrm>
              <a:off x="2947389" y="5423683"/>
              <a:ext cx="488426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Paroxetine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120" name="Oval 55"/>
            <p:cNvSpPr>
              <a:spLocks noChangeArrowheads="1"/>
            </p:cNvSpPr>
            <p:nvPr/>
          </p:nvSpPr>
          <p:spPr bwMode="auto">
            <a:xfrm>
              <a:off x="3792538" y="5649913"/>
              <a:ext cx="17463" cy="17463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21" name="Rectangle 56"/>
            <p:cNvSpPr>
              <a:spLocks noChangeArrowheads="1"/>
            </p:cNvSpPr>
            <p:nvPr/>
          </p:nvSpPr>
          <p:spPr bwMode="auto">
            <a:xfrm>
              <a:off x="3315531" y="5715088"/>
              <a:ext cx="749764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NK1R antagonist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122" name="Oval 57"/>
            <p:cNvSpPr>
              <a:spLocks noChangeArrowheads="1"/>
            </p:cNvSpPr>
            <p:nvPr/>
          </p:nvSpPr>
          <p:spPr bwMode="auto">
            <a:xfrm>
              <a:off x="4381501" y="5784850"/>
              <a:ext cx="61913" cy="61913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23" name="Rectangle 58"/>
            <p:cNvSpPr>
              <a:spLocks noChangeArrowheads="1"/>
            </p:cNvSpPr>
            <p:nvPr/>
          </p:nvSpPr>
          <p:spPr bwMode="auto">
            <a:xfrm>
              <a:off x="4092667" y="5916525"/>
              <a:ext cx="523947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Topiramate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124" name="Oval 59"/>
            <p:cNvSpPr>
              <a:spLocks noChangeArrowheads="1"/>
            </p:cNvSpPr>
            <p:nvPr/>
          </p:nvSpPr>
          <p:spPr bwMode="auto">
            <a:xfrm>
              <a:off x="5022851" y="5741988"/>
              <a:ext cx="44450" cy="42863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25" name="Rectangle 60"/>
            <p:cNvSpPr>
              <a:spLocks noChangeArrowheads="1"/>
            </p:cNvSpPr>
            <p:nvPr/>
          </p:nvSpPr>
          <p:spPr bwMode="auto">
            <a:xfrm>
              <a:off x="4872677" y="5837167"/>
              <a:ext cx="483351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Divalproex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126" name="Oval 61"/>
            <p:cNvSpPr>
              <a:spLocks noChangeArrowheads="1"/>
            </p:cNvSpPr>
            <p:nvPr/>
          </p:nvSpPr>
          <p:spPr bwMode="auto">
            <a:xfrm>
              <a:off x="5616576" y="5499100"/>
              <a:ext cx="17463" cy="19050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27" name="Rectangle 62"/>
            <p:cNvSpPr>
              <a:spLocks noChangeArrowheads="1"/>
            </p:cNvSpPr>
            <p:nvPr/>
          </p:nvSpPr>
          <p:spPr bwMode="auto">
            <a:xfrm>
              <a:off x="5439978" y="5623895"/>
              <a:ext cx="515066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Guanfacine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128" name="Oval 63"/>
            <p:cNvSpPr>
              <a:spLocks noChangeArrowheads="1"/>
            </p:cNvSpPr>
            <p:nvPr/>
          </p:nvSpPr>
          <p:spPr bwMode="auto">
            <a:xfrm>
              <a:off x="6083301" y="5068888"/>
              <a:ext cx="17463" cy="17463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29" name="Rectangle 64"/>
            <p:cNvSpPr>
              <a:spLocks noChangeArrowheads="1"/>
            </p:cNvSpPr>
            <p:nvPr/>
          </p:nvSpPr>
          <p:spPr bwMode="auto">
            <a:xfrm>
              <a:off x="5904012" y="5206666"/>
              <a:ext cx="436411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Tiagabine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4130" name="Oval 65"/>
            <p:cNvSpPr>
              <a:spLocks noChangeArrowheads="1"/>
            </p:cNvSpPr>
            <p:nvPr/>
          </p:nvSpPr>
          <p:spPr bwMode="auto">
            <a:xfrm>
              <a:off x="6372226" y="4502150"/>
              <a:ext cx="44450" cy="44450"/>
            </a:xfrm>
            <a:prstGeom prst="ellipse">
              <a:avLst/>
            </a:prstGeom>
            <a:solidFill>
              <a:srgbClr val="0000FF"/>
            </a:solidFill>
            <a:ln w="1746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31" name="Rectangle 66"/>
            <p:cNvSpPr>
              <a:spLocks noChangeArrowheads="1"/>
            </p:cNvSpPr>
            <p:nvPr/>
          </p:nvSpPr>
          <p:spPr bwMode="auto">
            <a:xfrm>
              <a:off x="6305597" y="4641762"/>
              <a:ext cx="379322" cy="13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cs typeface="Arial" pitchFamily="34" charset="0"/>
                </a:rPr>
                <a:t>Prazosin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8534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On-screen Show (4:3)</PresentationFormat>
  <Paragraphs>74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Adriani N</dc:creator>
  <cp:lastModifiedBy>Nikolakopoulou, Adriani (ISPM)</cp:lastModifiedBy>
  <cp:revision>277</cp:revision>
  <dcterms:created xsi:type="dcterms:W3CDTF">2013-12-12T17:49:08Z</dcterms:created>
  <dcterms:modified xsi:type="dcterms:W3CDTF">2017-05-30T13:22:31Z</dcterms:modified>
</cp:coreProperties>
</file>