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04" r:id="rId2"/>
    <p:sldId id="300" r:id="rId3"/>
    <p:sldId id="301" r:id="rId4"/>
    <p:sldId id="302" r:id="rId5"/>
    <p:sldId id="303" r:id="rId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1" autoAdjust="0"/>
    <p:restoredTop sz="94476" autoAdjust="0"/>
  </p:normalViewPr>
  <p:slideViewPr>
    <p:cSldViewPr>
      <p:cViewPr varScale="1">
        <p:scale>
          <a:sx n="110" d="100"/>
          <a:sy n="110" d="100"/>
        </p:scale>
        <p:origin x="1680" y="102"/>
      </p:cViewPr>
      <p:guideLst>
        <p:guide orient="horz" pos="2160"/>
        <p:guide pos="2880"/>
      </p:guideLst>
    </p:cSldViewPr>
  </p:slideViewPr>
  <p:notesTextViewPr>
    <p:cViewPr>
      <p:scale>
        <a:sx n="1" d="1"/>
        <a:sy n="1" d="1"/>
      </p:scale>
      <p:origin x="0" y="0"/>
    </p:cViewPr>
  </p:notesTextViewPr>
  <p:sorterViewPr>
    <p:cViewPr>
      <p:scale>
        <a:sx n="89" d="100"/>
        <a:sy n="89"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68BCF8-6834-4B6F-9825-9ECAC7A06188}" type="datetimeFigureOut">
              <a:rPr lang="el-GR" smtClean="0"/>
              <a:t>3/10/2016</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442852B-A0DD-4D07-A378-423023A22E1B}" type="slidenum">
              <a:rPr lang="el-GR" smtClean="0"/>
              <a:t>‹#›</a:t>
            </a:fld>
            <a:endParaRPr lang="el-GR"/>
          </a:p>
        </p:txBody>
      </p:sp>
    </p:spTree>
    <p:extLst>
      <p:ext uri="{BB962C8B-B14F-4D97-AF65-F5344CB8AC3E}">
        <p14:creationId xmlns:p14="http://schemas.microsoft.com/office/powerpoint/2010/main" val="32236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D57A66-7511-3F4E-9C3B-2D1D401C2F0F}" type="datetimeFigureOut">
              <a:rPr lang="en-US" smtClean="0"/>
              <a:t>10/3/2016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D36CF1-2FC9-6B4B-B81B-2CAB384A5C99}" type="slidenum">
              <a:rPr lang="en-US" smtClean="0"/>
              <a:t>‹#›</a:t>
            </a:fld>
            <a:endParaRPr lang="en-US"/>
          </a:p>
        </p:txBody>
      </p:sp>
    </p:spTree>
    <p:extLst>
      <p:ext uri="{BB962C8B-B14F-4D97-AF65-F5344CB8AC3E}">
        <p14:creationId xmlns:p14="http://schemas.microsoft.com/office/powerpoint/2010/main" val="29760727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2</a:t>
            </a:fld>
            <a:endParaRPr lang="en-US"/>
          </a:p>
        </p:txBody>
      </p:sp>
    </p:spTree>
    <p:extLst>
      <p:ext uri="{BB962C8B-B14F-4D97-AF65-F5344CB8AC3E}">
        <p14:creationId xmlns:p14="http://schemas.microsoft.com/office/powerpoint/2010/main" val="3097954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3</a:t>
            </a:fld>
            <a:endParaRPr lang="en-US"/>
          </a:p>
        </p:txBody>
      </p:sp>
    </p:spTree>
    <p:extLst>
      <p:ext uri="{BB962C8B-B14F-4D97-AF65-F5344CB8AC3E}">
        <p14:creationId xmlns:p14="http://schemas.microsoft.com/office/powerpoint/2010/main" val="239444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4</a:t>
            </a:fld>
            <a:endParaRPr lang="en-US"/>
          </a:p>
        </p:txBody>
      </p:sp>
    </p:spTree>
    <p:extLst>
      <p:ext uri="{BB962C8B-B14F-4D97-AF65-F5344CB8AC3E}">
        <p14:creationId xmlns:p14="http://schemas.microsoft.com/office/powerpoint/2010/main" val="383460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5AD36CF1-2FC9-6B4B-B81B-2CAB384A5C99}" type="slidenum">
              <a:rPr lang="en-US" smtClean="0"/>
              <a:t>5</a:t>
            </a:fld>
            <a:endParaRPr lang="en-US"/>
          </a:p>
        </p:txBody>
      </p:sp>
    </p:spTree>
    <p:extLst>
      <p:ext uri="{BB962C8B-B14F-4D97-AF65-F5344CB8AC3E}">
        <p14:creationId xmlns:p14="http://schemas.microsoft.com/office/powerpoint/2010/main" val="2043169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89278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776308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84116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89BE4D5D-A009-4112-8E47-369B5F174CB4}" type="datetimeFigureOut">
              <a:rPr lang="el-GR" smtClean="0"/>
              <a:t>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44649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BE4D5D-A009-4112-8E47-369B5F174CB4}" type="datetimeFigureOut">
              <a:rPr lang="el-GR" smtClean="0"/>
              <a:t>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825035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89BE4D5D-A009-4112-8E47-369B5F174CB4}" type="datetimeFigureOut">
              <a:rPr lang="el-GR" smtClean="0"/>
              <a:t>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69905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89BE4D5D-A009-4112-8E47-369B5F174CB4}" type="datetimeFigureOut">
              <a:rPr lang="el-GR" smtClean="0"/>
              <a:t>3/10/2016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1787561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89BE4D5D-A009-4112-8E47-369B5F174CB4}" type="datetimeFigureOut">
              <a:rPr lang="el-GR" smtClean="0"/>
              <a:t>3/10/2016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2886156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BE4D5D-A009-4112-8E47-369B5F174CB4}" type="datetimeFigureOut">
              <a:rPr lang="el-GR" smtClean="0"/>
              <a:t>3/10/2016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408098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E4D5D-A009-4112-8E47-369B5F174CB4}" type="datetimeFigureOut">
              <a:rPr lang="el-GR" smtClean="0"/>
              <a:t>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1236342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E4D5D-A009-4112-8E47-369B5F174CB4}" type="datetimeFigureOut">
              <a:rPr lang="el-GR" smtClean="0"/>
              <a:t>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E70305D-AB9F-4B6D-90C8-2A0CE69F55DC}" type="slidenum">
              <a:rPr lang="el-GR" smtClean="0"/>
              <a:t>‹#›</a:t>
            </a:fld>
            <a:endParaRPr lang="el-GR"/>
          </a:p>
        </p:txBody>
      </p:sp>
    </p:spTree>
    <p:extLst>
      <p:ext uri="{BB962C8B-B14F-4D97-AF65-F5344CB8AC3E}">
        <p14:creationId xmlns:p14="http://schemas.microsoft.com/office/powerpoint/2010/main" val="3993817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BE4D5D-A009-4112-8E47-369B5F174CB4}" type="datetimeFigureOut">
              <a:rPr lang="el-GR" smtClean="0"/>
              <a:t>3/10/2016</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0305D-AB9F-4B6D-90C8-2A0CE69F55DC}" type="slidenum">
              <a:rPr lang="el-GR" smtClean="0"/>
              <a:t>‹#›</a:t>
            </a:fld>
            <a:endParaRPr lang="el-GR"/>
          </a:p>
        </p:txBody>
      </p:sp>
    </p:spTree>
    <p:extLst>
      <p:ext uri="{BB962C8B-B14F-4D97-AF65-F5344CB8AC3E}">
        <p14:creationId xmlns:p14="http://schemas.microsoft.com/office/powerpoint/2010/main" val="4033702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91880" y="1772816"/>
            <a:ext cx="2264210" cy="2831544"/>
          </a:xfrm>
          <a:prstGeom prst="rect">
            <a:avLst/>
          </a:prstGeom>
          <a:noFill/>
        </p:spPr>
        <p:txBody>
          <a:bodyPr wrap="none" rtlCol="0">
            <a:spAutoFit/>
          </a:bodyPr>
          <a:lstStyle/>
          <a:p>
            <a:pPr algn="ctr"/>
            <a:r>
              <a:rPr lang="en-GB" sz="2800" b="1" dirty="0" smtClean="0"/>
              <a:t>NMA on PTSD</a:t>
            </a:r>
          </a:p>
          <a:p>
            <a:pPr algn="ctr"/>
            <a:endParaRPr lang="en-GB" sz="2800" b="1" dirty="0" smtClean="0"/>
          </a:p>
          <a:p>
            <a:pPr algn="ctr"/>
            <a:endParaRPr lang="en-GB" sz="2800" b="1" dirty="0"/>
          </a:p>
          <a:p>
            <a:pPr algn="ctr"/>
            <a:r>
              <a:rPr lang="en-GB" sz="2800" b="1" dirty="0" smtClean="0"/>
              <a:t>Appendix 11</a:t>
            </a:r>
          </a:p>
          <a:p>
            <a:pPr algn="ctr"/>
            <a:r>
              <a:rPr lang="en-GB" sz="2800" b="1" dirty="0" smtClean="0"/>
              <a:t> </a:t>
            </a:r>
            <a:endParaRPr lang="en-GB" dirty="0" smtClean="0"/>
          </a:p>
          <a:p>
            <a:pPr algn="ctr"/>
            <a:endParaRPr lang="en-GB" dirty="0"/>
          </a:p>
          <a:p>
            <a:pPr algn="ctr"/>
            <a:r>
              <a:rPr lang="en-GB" sz="2000" dirty="0"/>
              <a:t>C</a:t>
            </a:r>
            <a:r>
              <a:rPr lang="en-GB" sz="2000" dirty="0" smtClean="0"/>
              <a:t>luster </a:t>
            </a:r>
            <a:r>
              <a:rPr lang="en-GB" sz="2000" dirty="0"/>
              <a:t>rankings</a:t>
            </a:r>
          </a:p>
        </p:txBody>
      </p:sp>
    </p:spTree>
    <p:extLst>
      <p:ext uri="{BB962C8B-B14F-4D97-AF65-F5344CB8AC3E}">
        <p14:creationId xmlns:p14="http://schemas.microsoft.com/office/powerpoint/2010/main" val="748794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97" y="116632"/>
            <a:ext cx="9001000" cy="646331"/>
          </a:xfrm>
          <a:prstGeom prst="rect">
            <a:avLst/>
          </a:prstGeom>
          <a:noFill/>
        </p:spPr>
        <p:txBody>
          <a:bodyPr wrap="square" rtlCol="0">
            <a:spAutoFit/>
          </a:bodyPr>
          <a:lstStyle/>
          <a:p>
            <a:r>
              <a:rPr lang="en-US" sz="1200" b="1" dirty="0" smtClean="0"/>
              <a:t>Figure 1: </a:t>
            </a:r>
            <a:r>
              <a:rPr lang="en-US" sz="1200" dirty="0" smtClean="0"/>
              <a:t>Clustered ranking based on SUCRA values for the outcomes ‘Change in symptoms’ </a:t>
            </a:r>
            <a:r>
              <a:rPr lang="en-US" sz="1200" dirty="0"/>
              <a:t>(</a:t>
            </a:r>
            <a:r>
              <a:rPr lang="en-US" sz="1200" dirty="0" smtClean="0"/>
              <a:t>unadjusted model) </a:t>
            </a:r>
            <a:r>
              <a:rPr lang="en-US" sz="1200" dirty="0"/>
              <a:t>and </a:t>
            </a:r>
            <a:r>
              <a:rPr lang="en-US" sz="1200" dirty="0" smtClean="0"/>
              <a:t>‘Any cause dropouts’.</a:t>
            </a:r>
            <a:r>
              <a:rPr lang="en-US" sz="1200" dirty="0"/>
              <a:t> </a:t>
            </a:r>
            <a:r>
              <a:rPr lang="en-US" sz="1200" dirty="0" smtClean="0"/>
              <a:t>Hierarchical cluster analysis is performed to group the competing treatments. Different colors represent different groups according to treatments’ similarity regarding the two outcomes.</a:t>
            </a:r>
            <a:endParaRPr lang="el-GR" sz="1200" dirty="0"/>
          </a:p>
        </p:txBody>
      </p:sp>
      <p:grpSp>
        <p:nvGrpSpPr>
          <p:cNvPr id="6" name="Group 5"/>
          <p:cNvGrpSpPr/>
          <p:nvPr/>
        </p:nvGrpSpPr>
        <p:grpSpPr>
          <a:xfrm>
            <a:off x="849313" y="1184275"/>
            <a:ext cx="7402513" cy="5376863"/>
            <a:chOff x="849313" y="1184275"/>
            <a:chExt cx="7402513" cy="5376863"/>
          </a:xfrm>
        </p:grpSpPr>
        <p:sp>
          <p:nvSpPr>
            <p:cNvPr id="80" name="AutoShape 3"/>
            <p:cNvSpPr>
              <a:spLocks noChangeAspect="1" noChangeArrowheads="1" noTextEdit="1"/>
            </p:cNvSpPr>
            <p:nvPr/>
          </p:nvSpPr>
          <p:spPr bwMode="auto">
            <a:xfrm>
              <a:off x="849313" y="1184275"/>
              <a:ext cx="7402513" cy="537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sz="1100"/>
            </a:p>
          </p:txBody>
        </p:sp>
        <p:sp>
          <p:nvSpPr>
            <p:cNvPr id="81" name="Rectangle 80"/>
            <p:cNvSpPr>
              <a:spLocks noChangeArrowheads="1"/>
            </p:cNvSpPr>
            <p:nvPr/>
          </p:nvSpPr>
          <p:spPr bwMode="auto">
            <a:xfrm>
              <a:off x="1628776" y="1433513"/>
              <a:ext cx="6319838" cy="4351338"/>
            </a:xfrm>
            <a:prstGeom prst="rect">
              <a:avLst/>
            </a:prstGeom>
            <a:solidFill>
              <a:srgbClr val="FFFFFF"/>
            </a:solidFill>
            <a:ln w="9525">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sz="1100"/>
            </a:p>
          </p:txBody>
        </p:sp>
        <p:sp>
          <p:nvSpPr>
            <p:cNvPr id="82" name="Line 8"/>
            <p:cNvSpPr>
              <a:spLocks noChangeShapeType="1"/>
            </p:cNvSpPr>
            <p:nvPr/>
          </p:nvSpPr>
          <p:spPr bwMode="auto">
            <a:xfrm>
              <a:off x="1628776" y="5670550"/>
              <a:ext cx="63198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83" name="Line 9"/>
            <p:cNvSpPr>
              <a:spLocks noChangeShapeType="1"/>
            </p:cNvSpPr>
            <p:nvPr/>
          </p:nvSpPr>
          <p:spPr bwMode="auto">
            <a:xfrm>
              <a:off x="1628776" y="4641850"/>
              <a:ext cx="63198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84" name="Line 10"/>
            <p:cNvSpPr>
              <a:spLocks noChangeShapeType="1"/>
            </p:cNvSpPr>
            <p:nvPr/>
          </p:nvSpPr>
          <p:spPr bwMode="auto">
            <a:xfrm>
              <a:off x="1628776" y="3608388"/>
              <a:ext cx="63198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85" name="Line 11"/>
            <p:cNvSpPr>
              <a:spLocks noChangeShapeType="1"/>
            </p:cNvSpPr>
            <p:nvPr/>
          </p:nvSpPr>
          <p:spPr bwMode="auto">
            <a:xfrm>
              <a:off x="1628776" y="2581275"/>
              <a:ext cx="63198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86" name="Line 12"/>
            <p:cNvSpPr>
              <a:spLocks noChangeShapeType="1"/>
            </p:cNvSpPr>
            <p:nvPr/>
          </p:nvSpPr>
          <p:spPr bwMode="auto">
            <a:xfrm>
              <a:off x="1628776" y="1547813"/>
              <a:ext cx="63198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87" name="Oval 86"/>
            <p:cNvSpPr>
              <a:spLocks noChangeArrowheads="1"/>
            </p:cNvSpPr>
            <p:nvPr/>
          </p:nvSpPr>
          <p:spPr bwMode="auto">
            <a:xfrm>
              <a:off x="3335338" y="2843213"/>
              <a:ext cx="74613"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88" name="Rectangle 87"/>
            <p:cNvSpPr>
              <a:spLocks noChangeArrowheads="1"/>
            </p:cNvSpPr>
            <p:nvPr/>
          </p:nvSpPr>
          <p:spPr bwMode="auto">
            <a:xfrm>
              <a:off x="3454401" y="2803525"/>
              <a:ext cx="5514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mn-lt"/>
                </a:rPr>
                <a:t>Tiagabine</a:t>
              </a:r>
              <a:endParaRPr kumimoji="0" lang="de-DE" altLang="de-DE" sz="1100" b="0" i="0" u="none" strike="noStrike" cap="none" normalizeH="0" baseline="0" smtClean="0">
                <a:ln>
                  <a:noFill/>
                </a:ln>
                <a:solidFill>
                  <a:schemeClr val="tx1"/>
                </a:solidFill>
                <a:effectLst/>
                <a:latin typeface="+mn-lt"/>
              </a:endParaRPr>
            </a:p>
          </p:txBody>
        </p:sp>
        <p:sp>
          <p:nvSpPr>
            <p:cNvPr id="89" name="Oval 88"/>
            <p:cNvSpPr>
              <a:spLocks noChangeArrowheads="1"/>
            </p:cNvSpPr>
            <p:nvPr/>
          </p:nvSpPr>
          <p:spPr bwMode="auto">
            <a:xfrm>
              <a:off x="3024188" y="4287838"/>
              <a:ext cx="74613"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90" name="Rectangle 89"/>
            <p:cNvSpPr>
              <a:spLocks noChangeArrowheads="1"/>
            </p:cNvSpPr>
            <p:nvPr/>
          </p:nvSpPr>
          <p:spPr bwMode="auto">
            <a:xfrm>
              <a:off x="3143251" y="4248150"/>
              <a:ext cx="44884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mn-lt"/>
                </a:rPr>
                <a:t>Placebo</a:t>
              </a:r>
              <a:endParaRPr kumimoji="0" lang="de-DE" altLang="de-DE" sz="1100" b="0" i="0" u="none" strike="noStrike" cap="none" normalizeH="0" baseline="0" smtClean="0">
                <a:ln>
                  <a:noFill/>
                </a:ln>
                <a:solidFill>
                  <a:schemeClr val="tx1"/>
                </a:solidFill>
                <a:effectLst/>
                <a:latin typeface="+mn-lt"/>
              </a:endParaRPr>
            </a:p>
          </p:txBody>
        </p:sp>
        <p:sp>
          <p:nvSpPr>
            <p:cNvPr id="91" name="Oval 90"/>
            <p:cNvSpPr>
              <a:spLocks noChangeArrowheads="1"/>
            </p:cNvSpPr>
            <p:nvPr/>
          </p:nvSpPr>
          <p:spPr bwMode="auto">
            <a:xfrm>
              <a:off x="2819401" y="4462463"/>
              <a:ext cx="74613"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92" name="Rectangle 91"/>
            <p:cNvSpPr>
              <a:spLocks noChangeArrowheads="1"/>
            </p:cNvSpPr>
            <p:nvPr/>
          </p:nvSpPr>
          <p:spPr bwMode="auto">
            <a:xfrm>
              <a:off x="2933701" y="4422775"/>
              <a:ext cx="47929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mn-lt"/>
                </a:rPr>
                <a:t>Prazosin</a:t>
              </a:r>
              <a:endParaRPr kumimoji="0" lang="de-DE" altLang="de-DE" sz="1100" b="0" i="0" u="none" strike="noStrike" cap="none" normalizeH="0" baseline="0" smtClean="0">
                <a:ln>
                  <a:noFill/>
                </a:ln>
                <a:solidFill>
                  <a:schemeClr val="tx1"/>
                </a:solidFill>
                <a:effectLst/>
                <a:latin typeface="+mn-lt"/>
              </a:endParaRPr>
            </a:p>
          </p:txBody>
        </p:sp>
        <p:sp>
          <p:nvSpPr>
            <p:cNvPr id="93" name="Oval 92"/>
            <p:cNvSpPr>
              <a:spLocks noChangeArrowheads="1"/>
            </p:cNvSpPr>
            <p:nvPr/>
          </p:nvSpPr>
          <p:spPr bwMode="auto">
            <a:xfrm>
              <a:off x="2640013" y="4492625"/>
              <a:ext cx="74613"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94" name="Rectangle 93"/>
            <p:cNvSpPr>
              <a:spLocks noChangeArrowheads="1"/>
            </p:cNvSpPr>
            <p:nvPr/>
          </p:nvSpPr>
          <p:spPr bwMode="auto">
            <a:xfrm>
              <a:off x="2699792" y="4581128"/>
              <a:ext cx="61074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mn-lt"/>
                </a:rPr>
                <a:t>Divalproex</a:t>
              </a:r>
              <a:endParaRPr kumimoji="0" lang="de-DE" altLang="de-DE" sz="1100" b="0" i="0" u="none" strike="noStrike" cap="none" normalizeH="0" baseline="0" dirty="0" smtClean="0">
                <a:ln>
                  <a:noFill/>
                </a:ln>
                <a:solidFill>
                  <a:schemeClr val="tx1"/>
                </a:solidFill>
                <a:effectLst/>
                <a:latin typeface="+mn-lt"/>
              </a:endParaRPr>
            </a:p>
          </p:txBody>
        </p:sp>
        <p:sp>
          <p:nvSpPr>
            <p:cNvPr id="95" name="Oval 94"/>
            <p:cNvSpPr>
              <a:spLocks noChangeArrowheads="1"/>
            </p:cNvSpPr>
            <p:nvPr/>
          </p:nvSpPr>
          <p:spPr bwMode="auto">
            <a:xfrm>
              <a:off x="3252788" y="4738688"/>
              <a:ext cx="77788" cy="77788"/>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96" name="Rectangle 95"/>
            <p:cNvSpPr>
              <a:spLocks noChangeArrowheads="1"/>
            </p:cNvSpPr>
            <p:nvPr/>
          </p:nvSpPr>
          <p:spPr bwMode="auto">
            <a:xfrm>
              <a:off x="3365501" y="4699000"/>
              <a:ext cx="77425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smtClean="0">
                  <a:ln>
                    <a:noFill/>
                  </a:ln>
                  <a:solidFill>
                    <a:srgbClr val="1A476F"/>
                  </a:solidFill>
                  <a:effectLst/>
                  <a:latin typeface="+mn-lt"/>
                </a:rPr>
                <a:t>Bupropion</a:t>
              </a:r>
              <a:r>
                <a:rPr kumimoji="0" lang="de-DE" altLang="de-DE" sz="1100" b="0" i="0" u="none" strike="noStrike" cap="none" normalizeH="0" baseline="0" dirty="0" smtClean="0">
                  <a:ln>
                    <a:noFill/>
                  </a:ln>
                  <a:solidFill>
                    <a:srgbClr val="1A476F"/>
                  </a:solidFill>
                  <a:effectLst/>
                  <a:latin typeface="+mn-lt"/>
                </a:rPr>
                <a:t> SR</a:t>
              </a:r>
              <a:endParaRPr kumimoji="0" lang="de-DE" altLang="de-DE" sz="1100" b="0" i="0" u="none" strike="noStrike" cap="none" normalizeH="0" baseline="0" dirty="0" smtClean="0">
                <a:ln>
                  <a:noFill/>
                </a:ln>
                <a:solidFill>
                  <a:schemeClr val="tx1"/>
                </a:solidFill>
                <a:effectLst/>
                <a:latin typeface="+mn-lt"/>
              </a:endParaRPr>
            </a:p>
          </p:txBody>
        </p:sp>
        <p:sp>
          <p:nvSpPr>
            <p:cNvPr id="97" name="Oval 96"/>
            <p:cNvSpPr>
              <a:spLocks noChangeArrowheads="1"/>
            </p:cNvSpPr>
            <p:nvPr/>
          </p:nvSpPr>
          <p:spPr bwMode="auto">
            <a:xfrm>
              <a:off x="2201863" y="3648075"/>
              <a:ext cx="79375"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98" name="Rectangle 97"/>
            <p:cNvSpPr>
              <a:spLocks noChangeArrowheads="1"/>
            </p:cNvSpPr>
            <p:nvPr/>
          </p:nvSpPr>
          <p:spPr bwMode="auto">
            <a:xfrm>
              <a:off x="2319338" y="3608388"/>
              <a:ext cx="62998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mn-lt"/>
                </a:rPr>
                <a:t>Citalopram</a:t>
              </a:r>
              <a:endParaRPr kumimoji="0" lang="de-DE" altLang="de-DE" sz="1100" b="0" i="0" u="none" strike="noStrike" cap="none" normalizeH="0" baseline="0" smtClean="0">
                <a:ln>
                  <a:noFill/>
                </a:ln>
                <a:solidFill>
                  <a:schemeClr val="tx1"/>
                </a:solidFill>
                <a:effectLst/>
                <a:latin typeface="+mn-lt"/>
              </a:endParaRPr>
            </a:p>
          </p:txBody>
        </p:sp>
        <p:sp>
          <p:nvSpPr>
            <p:cNvPr id="99" name="Oval 98"/>
            <p:cNvSpPr>
              <a:spLocks noChangeArrowheads="1"/>
            </p:cNvSpPr>
            <p:nvPr/>
          </p:nvSpPr>
          <p:spPr bwMode="auto">
            <a:xfrm>
              <a:off x="4832351" y="2965450"/>
              <a:ext cx="74613"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00" name="Rectangle 99"/>
            <p:cNvSpPr>
              <a:spLocks noChangeArrowheads="1"/>
            </p:cNvSpPr>
            <p:nvPr/>
          </p:nvSpPr>
          <p:spPr bwMode="auto">
            <a:xfrm>
              <a:off x="4951413" y="2925763"/>
              <a:ext cx="65883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Imipramine</a:t>
              </a:r>
              <a:endParaRPr kumimoji="0" lang="de-DE" altLang="de-DE" sz="1100" b="0" i="0" u="none" strike="noStrike" cap="none" normalizeH="0" baseline="0" smtClean="0">
                <a:ln>
                  <a:noFill/>
                </a:ln>
                <a:solidFill>
                  <a:schemeClr val="tx1"/>
                </a:solidFill>
                <a:effectLst/>
                <a:latin typeface="+mn-lt"/>
              </a:endParaRPr>
            </a:p>
          </p:txBody>
        </p:sp>
        <p:sp>
          <p:nvSpPr>
            <p:cNvPr id="101" name="Oval 100"/>
            <p:cNvSpPr>
              <a:spLocks noChangeArrowheads="1"/>
            </p:cNvSpPr>
            <p:nvPr/>
          </p:nvSpPr>
          <p:spPr bwMode="auto">
            <a:xfrm>
              <a:off x="5191126" y="3246438"/>
              <a:ext cx="74613"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02" name="Rectangle 101"/>
            <p:cNvSpPr>
              <a:spLocks noChangeArrowheads="1"/>
            </p:cNvSpPr>
            <p:nvPr/>
          </p:nvSpPr>
          <p:spPr bwMode="auto">
            <a:xfrm>
              <a:off x="5310188" y="3206750"/>
              <a:ext cx="59792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Fluoxetine</a:t>
              </a:r>
              <a:endParaRPr kumimoji="0" lang="de-DE" altLang="de-DE" sz="1100" b="0" i="0" u="none" strike="noStrike" cap="none" normalizeH="0" baseline="0" smtClean="0">
                <a:ln>
                  <a:noFill/>
                </a:ln>
                <a:solidFill>
                  <a:schemeClr val="tx1"/>
                </a:solidFill>
                <a:effectLst/>
                <a:latin typeface="+mn-lt"/>
              </a:endParaRPr>
            </a:p>
          </p:txBody>
        </p:sp>
        <p:sp>
          <p:nvSpPr>
            <p:cNvPr id="103" name="Oval 102"/>
            <p:cNvSpPr>
              <a:spLocks noChangeArrowheads="1"/>
            </p:cNvSpPr>
            <p:nvPr/>
          </p:nvSpPr>
          <p:spPr bwMode="auto">
            <a:xfrm>
              <a:off x="5353051" y="3543300"/>
              <a:ext cx="79375"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04" name="Rectangle 103"/>
            <p:cNvSpPr>
              <a:spLocks noChangeArrowheads="1"/>
            </p:cNvSpPr>
            <p:nvPr/>
          </p:nvSpPr>
          <p:spPr bwMode="auto">
            <a:xfrm>
              <a:off x="5467351" y="3503613"/>
              <a:ext cx="84959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Venlafaxine ER</a:t>
              </a:r>
              <a:endParaRPr kumimoji="0" lang="de-DE" altLang="de-DE" sz="1100" b="0" i="0" u="none" strike="noStrike" cap="none" normalizeH="0" baseline="0" smtClean="0">
                <a:ln>
                  <a:noFill/>
                </a:ln>
                <a:solidFill>
                  <a:schemeClr val="tx1"/>
                </a:solidFill>
                <a:effectLst/>
                <a:latin typeface="+mn-lt"/>
              </a:endParaRPr>
            </a:p>
          </p:txBody>
        </p:sp>
        <p:sp>
          <p:nvSpPr>
            <p:cNvPr id="105" name="Oval 104"/>
            <p:cNvSpPr>
              <a:spLocks noChangeArrowheads="1"/>
            </p:cNvSpPr>
            <p:nvPr/>
          </p:nvSpPr>
          <p:spPr bwMode="auto">
            <a:xfrm>
              <a:off x="5821363" y="4086225"/>
              <a:ext cx="79375"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06" name="Rectangle 105"/>
            <p:cNvSpPr>
              <a:spLocks noChangeArrowheads="1"/>
            </p:cNvSpPr>
            <p:nvPr/>
          </p:nvSpPr>
          <p:spPr bwMode="auto">
            <a:xfrm>
              <a:off x="5935663" y="4046538"/>
              <a:ext cx="6171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Paroxetine</a:t>
              </a:r>
              <a:endParaRPr kumimoji="0" lang="de-DE" altLang="de-DE" sz="1100" b="0" i="0" u="none" strike="noStrike" cap="none" normalizeH="0" baseline="0" smtClean="0">
                <a:ln>
                  <a:noFill/>
                </a:ln>
                <a:solidFill>
                  <a:schemeClr val="tx1"/>
                </a:solidFill>
                <a:effectLst/>
                <a:latin typeface="+mn-lt"/>
              </a:endParaRPr>
            </a:p>
          </p:txBody>
        </p:sp>
        <p:sp>
          <p:nvSpPr>
            <p:cNvPr id="107" name="Oval 106"/>
            <p:cNvSpPr>
              <a:spLocks noChangeArrowheads="1"/>
            </p:cNvSpPr>
            <p:nvPr/>
          </p:nvSpPr>
          <p:spPr bwMode="auto">
            <a:xfrm>
              <a:off x="5922963" y="4357688"/>
              <a:ext cx="77788"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08" name="Rectangle 107"/>
            <p:cNvSpPr>
              <a:spLocks noChangeArrowheads="1"/>
            </p:cNvSpPr>
            <p:nvPr/>
          </p:nvSpPr>
          <p:spPr bwMode="auto">
            <a:xfrm>
              <a:off x="6040438" y="4318000"/>
              <a:ext cx="72295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Brofaromine</a:t>
              </a:r>
              <a:endParaRPr kumimoji="0" lang="de-DE" altLang="de-DE" sz="1100" b="0" i="0" u="none" strike="noStrike" cap="none" normalizeH="0" baseline="0" smtClean="0">
                <a:ln>
                  <a:noFill/>
                </a:ln>
                <a:solidFill>
                  <a:schemeClr val="tx1"/>
                </a:solidFill>
                <a:effectLst/>
                <a:latin typeface="+mn-lt"/>
              </a:endParaRPr>
            </a:p>
          </p:txBody>
        </p:sp>
        <p:sp>
          <p:nvSpPr>
            <p:cNvPr id="109" name="Oval 108"/>
            <p:cNvSpPr>
              <a:spLocks noChangeArrowheads="1"/>
            </p:cNvSpPr>
            <p:nvPr/>
          </p:nvSpPr>
          <p:spPr bwMode="auto">
            <a:xfrm>
              <a:off x="6224588" y="4764088"/>
              <a:ext cx="79375"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10" name="Rectangle 109"/>
            <p:cNvSpPr>
              <a:spLocks noChangeArrowheads="1"/>
            </p:cNvSpPr>
            <p:nvPr/>
          </p:nvSpPr>
          <p:spPr bwMode="auto">
            <a:xfrm>
              <a:off x="6338888" y="4724400"/>
              <a:ext cx="63959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Olanzapine</a:t>
              </a:r>
              <a:endParaRPr kumimoji="0" lang="de-DE" altLang="de-DE" sz="1100" b="0" i="0" u="none" strike="noStrike" cap="none" normalizeH="0" baseline="0" smtClean="0">
                <a:ln>
                  <a:noFill/>
                </a:ln>
                <a:solidFill>
                  <a:schemeClr val="tx1"/>
                </a:solidFill>
                <a:effectLst/>
                <a:latin typeface="+mn-lt"/>
              </a:endParaRPr>
            </a:p>
          </p:txBody>
        </p:sp>
        <p:sp>
          <p:nvSpPr>
            <p:cNvPr id="111" name="Oval 110"/>
            <p:cNvSpPr>
              <a:spLocks noChangeArrowheads="1"/>
            </p:cNvSpPr>
            <p:nvPr/>
          </p:nvSpPr>
          <p:spPr bwMode="auto">
            <a:xfrm>
              <a:off x="6824663" y="4006850"/>
              <a:ext cx="77788"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12" name="Rectangle 111"/>
            <p:cNvSpPr>
              <a:spLocks noChangeArrowheads="1"/>
            </p:cNvSpPr>
            <p:nvPr/>
          </p:nvSpPr>
          <p:spPr bwMode="auto">
            <a:xfrm>
              <a:off x="6942138" y="3968750"/>
              <a:ext cx="68929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mn-lt"/>
                </a:rPr>
                <a:t>Mirtazapine</a:t>
              </a:r>
              <a:endParaRPr kumimoji="0" lang="de-DE" altLang="de-DE" sz="1100" b="0" i="0" u="none" strike="noStrike" cap="none" normalizeH="0" baseline="0" smtClean="0">
                <a:ln>
                  <a:noFill/>
                </a:ln>
                <a:solidFill>
                  <a:schemeClr val="tx1"/>
                </a:solidFill>
                <a:effectLst/>
                <a:latin typeface="+mn-lt"/>
              </a:endParaRPr>
            </a:p>
          </p:txBody>
        </p:sp>
        <p:sp>
          <p:nvSpPr>
            <p:cNvPr id="113" name="Oval 112"/>
            <p:cNvSpPr>
              <a:spLocks noChangeArrowheads="1"/>
            </p:cNvSpPr>
            <p:nvPr/>
          </p:nvSpPr>
          <p:spPr bwMode="auto">
            <a:xfrm>
              <a:off x="4500563" y="4865688"/>
              <a:ext cx="77788" cy="77788"/>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14" name="Rectangle 113"/>
            <p:cNvSpPr>
              <a:spLocks noChangeArrowheads="1"/>
            </p:cNvSpPr>
            <p:nvPr/>
          </p:nvSpPr>
          <p:spPr bwMode="auto">
            <a:xfrm>
              <a:off x="4613276" y="4826000"/>
              <a:ext cx="94737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NK1R antagonist</a:t>
              </a:r>
              <a:endParaRPr kumimoji="0" lang="de-DE" altLang="de-DE" sz="1100" b="0" i="0" u="none" strike="noStrike" cap="none" normalizeH="0" baseline="0" smtClean="0">
                <a:ln>
                  <a:noFill/>
                </a:ln>
                <a:solidFill>
                  <a:schemeClr val="tx1"/>
                </a:solidFill>
                <a:effectLst/>
                <a:latin typeface="+mn-lt"/>
              </a:endParaRPr>
            </a:p>
          </p:txBody>
        </p:sp>
        <p:sp>
          <p:nvSpPr>
            <p:cNvPr id="115" name="Oval 114"/>
            <p:cNvSpPr>
              <a:spLocks noChangeArrowheads="1"/>
            </p:cNvSpPr>
            <p:nvPr/>
          </p:nvSpPr>
          <p:spPr bwMode="auto">
            <a:xfrm>
              <a:off x="4675188" y="4751388"/>
              <a:ext cx="74613"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16" name="Rectangle 115"/>
            <p:cNvSpPr>
              <a:spLocks noChangeArrowheads="1"/>
            </p:cNvSpPr>
            <p:nvPr/>
          </p:nvSpPr>
          <p:spPr bwMode="auto">
            <a:xfrm>
              <a:off x="4792663" y="4653136"/>
              <a:ext cx="5562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smtClean="0">
                  <a:ln>
                    <a:noFill/>
                  </a:ln>
                  <a:solidFill>
                    <a:srgbClr val="55752F"/>
                  </a:solidFill>
                  <a:effectLst/>
                  <a:latin typeface="+mn-lt"/>
                </a:rPr>
                <a:t>Sertraline</a:t>
              </a:r>
              <a:endParaRPr kumimoji="0" lang="de-DE" altLang="de-DE" sz="1100" b="0" i="0" u="none" strike="noStrike" cap="none" normalizeH="0" baseline="0" dirty="0" smtClean="0">
                <a:ln>
                  <a:noFill/>
                </a:ln>
                <a:solidFill>
                  <a:schemeClr val="tx1"/>
                </a:solidFill>
                <a:effectLst/>
                <a:latin typeface="+mn-lt"/>
              </a:endParaRPr>
            </a:p>
          </p:txBody>
        </p:sp>
        <p:sp>
          <p:nvSpPr>
            <p:cNvPr id="117" name="Oval 116"/>
            <p:cNvSpPr>
              <a:spLocks noChangeArrowheads="1"/>
            </p:cNvSpPr>
            <p:nvPr/>
          </p:nvSpPr>
          <p:spPr bwMode="auto">
            <a:xfrm>
              <a:off x="4710113" y="5053013"/>
              <a:ext cx="79375" cy="79375"/>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18" name="Rectangle 117"/>
            <p:cNvSpPr>
              <a:spLocks noChangeArrowheads="1"/>
            </p:cNvSpPr>
            <p:nvPr/>
          </p:nvSpPr>
          <p:spPr bwMode="auto">
            <a:xfrm>
              <a:off x="4827588" y="5013325"/>
              <a:ext cx="69410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Nefazodone</a:t>
              </a:r>
              <a:endParaRPr kumimoji="0" lang="de-DE" altLang="de-DE" sz="1100" b="0" i="0" u="none" strike="noStrike" cap="none" normalizeH="0" baseline="0" smtClean="0">
                <a:ln>
                  <a:noFill/>
                </a:ln>
                <a:solidFill>
                  <a:schemeClr val="tx1"/>
                </a:solidFill>
                <a:effectLst/>
                <a:latin typeface="+mn-lt"/>
              </a:endParaRPr>
            </a:p>
          </p:txBody>
        </p:sp>
        <p:sp>
          <p:nvSpPr>
            <p:cNvPr id="119" name="Oval 118"/>
            <p:cNvSpPr>
              <a:spLocks noChangeArrowheads="1"/>
            </p:cNvSpPr>
            <p:nvPr/>
          </p:nvSpPr>
          <p:spPr bwMode="auto">
            <a:xfrm>
              <a:off x="5300663" y="5162550"/>
              <a:ext cx="74613"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20" name="Rectangle 119"/>
            <p:cNvSpPr>
              <a:spLocks noChangeArrowheads="1"/>
            </p:cNvSpPr>
            <p:nvPr/>
          </p:nvSpPr>
          <p:spPr bwMode="auto">
            <a:xfrm>
              <a:off x="5419726" y="5122863"/>
              <a:ext cx="74699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Amitriptyline</a:t>
              </a:r>
              <a:endParaRPr kumimoji="0" lang="de-DE" altLang="de-DE" sz="1100" b="0" i="0" u="none" strike="noStrike" cap="none" normalizeH="0" baseline="0" smtClean="0">
                <a:ln>
                  <a:noFill/>
                </a:ln>
                <a:solidFill>
                  <a:schemeClr val="tx1"/>
                </a:solidFill>
                <a:effectLst/>
                <a:latin typeface="+mn-lt"/>
              </a:endParaRPr>
            </a:p>
          </p:txBody>
        </p:sp>
        <p:sp>
          <p:nvSpPr>
            <p:cNvPr id="121" name="Oval 120"/>
            <p:cNvSpPr>
              <a:spLocks noChangeArrowheads="1"/>
            </p:cNvSpPr>
            <p:nvPr/>
          </p:nvSpPr>
          <p:spPr bwMode="auto">
            <a:xfrm>
              <a:off x="5011738" y="5626100"/>
              <a:ext cx="79375"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22" name="Rectangle 121"/>
            <p:cNvSpPr>
              <a:spLocks noChangeArrowheads="1"/>
            </p:cNvSpPr>
            <p:nvPr/>
          </p:nvSpPr>
          <p:spPr bwMode="auto">
            <a:xfrm>
              <a:off x="5126038" y="5588000"/>
              <a:ext cx="6812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Risperidone</a:t>
              </a:r>
              <a:endParaRPr kumimoji="0" lang="de-DE" altLang="de-DE" sz="1100" b="0" i="0" u="none" strike="noStrike" cap="none" normalizeH="0" baseline="0" smtClean="0">
                <a:ln>
                  <a:noFill/>
                </a:ln>
                <a:solidFill>
                  <a:schemeClr val="tx1"/>
                </a:solidFill>
                <a:effectLst/>
                <a:latin typeface="+mn-lt"/>
              </a:endParaRPr>
            </a:p>
          </p:txBody>
        </p:sp>
        <p:sp>
          <p:nvSpPr>
            <p:cNvPr id="123" name="Oval 122"/>
            <p:cNvSpPr>
              <a:spLocks noChangeArrowheads="1"/>
            </p:cNvSpPr>
            <p:nvPr/>
          </p:nvSpPr>
          <p:spPr bwMode="auto">
            <a:xfrm>
              <a:off x="5046663" y="5451475"/>
              <a:ext cx="74613" cy="79375"/>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24" name="Rectangle 123"/>
            <p:cNvSpPr>
              <a:spLocks noChangeArrowheads="1"/>
            </p:cNvSpPr>
            <p:nvPr/>
          </p:nvSpPr>
          <p:spPr bwMode="auto">
            <a:xfrm>
              <a:off x="5160963" y="5411788"/>
              <a:ext cx="66204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Topiramate</a:t>
              </a:r>
              <a:endParaRPr kumimoji="0" lang="de-DE" altLang="de-DE" sz="1100" b="0" i="0" u="none" strike="noStrike" cap="none" normalizeH="0" baseline="0" smtClean="0">
                <a:ln>
                  <a:noFill/>
                </a:ln>
                <a:solidFill>
                  <a:schemeClr val="tx1"/>
                </a:solidFill>
                <a:effectLst/>
                <a:latin typeface="+mn-lt"/>
              </a:endParaRPr>
            </a:p>
          </p:txBody>
        </p:sp>
        <p:sp>
          <p:nvSpPr>
            <p:cNvPr id="125" name="Oval 124"/>
            <p:cNvSpPr>
              <a:spLocks noChangeArrowheads="1"/>
            </p:cNvSpPr>
            <p:nvPr/>
          </p:nvSpPr>
          <p:spPr bwMode="auto">
            <a:xfrm>
              <a:off x="4049713" y="5538788"/>
              <a:ext cx="77788"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26" name="Rectangle 125"/>
            <p:cNvSpPr>
              <a:spLocks noChangeArrowheads="1"/>
            </p:cNvSpPr>
            <p:nvPr/>
          </p:nvSpPr>
          <p:spPr bwMode="auto">
            <a:xfrm>
              <a:off x="4162426" y="5499100"/>
              <a:ext cx="65081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mn-lt"/>
                </a:rPr>
                <a:t>Guanfacine</a:t>
              </a:r>
              <a:endParaRPr kumimoji="0" lang="de-DE" altLang="de-DE" sz="1100" b="0" i="0" u="none" strike="noStrike" cap="none" normalizeH="0" baseline="0" smtClean="0">
                <a:ln>
                  <a:noFill/>
                </a:ln>
                <a:solidFill>
                  <a:schemeClr val="tx1"/>
                </a:solidFill>
                <a:effectLst/>
                <a:latin typeface="+mn-lt"/>
              </a:endParaRPr>
            </a:p>
          </p:txBody>
        </p:sp>
        <p:sp>
          <p:nvSpPr>
            <p:cNvPr id="127" name="Oval 126"/>
            <p:cNvSpPr>
              <a:spLocks noChangeArrowheads="1"/>
            </p:cNvSpPr>
            <p:nvPr/>
          </p:nvSpPr>
          <p:spPr bwMode="auto">
            <a:xfrm>
              <a:off x="7415213" y="1700213"/>
              <a:ext cx="79375" cy="79375"/>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sz="1100"/>
            </a:p>
          </p:txBody>
        </p:sp>
        <p:sp>
          <p:nvSpPr>
            <p:cNvPr id="128" name="Rectangle 127"/>
            <p:cNvSpPr>
              <a:spLocks noChangeArrowheads="1"/>
            </p:cNvSpPr>
            <p:nvPr/>
          </p:nvSpPr>
          <p:spPr bwMode="auto">
            <a:xfrm>
              <a:off x="7532688" y="1662113"/>
              <a:ext cx="62517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mn-lt"/>
                </a:rPr>
                <a:t>Phenelzine</a:t>
              </a:r>
              <a:endParaRPr kumimoji="0" lang="de-DE" altLang="de-DE" sz="1100" b="0" i="0" u="none" strike="noStrike" cap="none" normalizeH="0" baseline="0" smtClean="0">
                <a:ln>
                  <a:noFill/>
                </a:ln>
                <a:solidFill>
                  <a:schemeClr val="tx1"/>
                </a:solidFill>
                <a:effectLst/>
                <a:latin typeface="+mn-lt"/>
              </a:endParaRPr>
            </a:p>
          </p:txBody>
        </p:sp>
        <p:sp>
          <p:nvSpPr>
            <p:cNvPr id="129" name="Line 55"/>
            <p:cNvSpPr>
              <a:spLocks noChangeShapeType="1"/>
            </p:cNvSpPr>
            <p:nvPr/>
          </p:nvSpPr>
          <p:spPr bwMode="auto">
            <a:xfrm flipV="1">
              <a:off x="1628776" y="1433513"/>
              <a:ext cx="0" cy="4351338"/>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0" name="Line 56"/>
            <p:cNvSpPr>
              <a:spLocks noChangeShapeType="1"/>
            </p:cNvSpPr>
            <p:nvPr/>
          </p:nvSpPr>
          <p:spPr bwMode="auto">
            <a:xfrm flipH="1">
              <a:off x="1554163" y="5670550"/>
              <a:ext cx="74613"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1" name="Rectangle 130"/>
            <p:cNvSpPr>
              <a:spLocks noChangeArrowheads="1"/>
            </p:cNvSpPr>
            <p:nvPr/>
          </p:nvSpPr>
          <p:spPr bwMode="auto">
            <a:xfrm rot="16200000">
              <a:off x="1379018" y="5536699"/>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.2</a:t>
              </a:r>
              <a:endParaRPr kumimoji="0" lang="de-DE" altLang="de-DE" sz="1100" b="0" i="0" u="none" strike="noStrike" cap="none" normalizeH="0" baseline="0" smtClean="0">
                <a:ln>
                  <a:noFill/>
                </a:ln>
                <a:solidFill>
                  <a:schemeClr val="tx1"/>
                </a:solidFill>
                <a:effectLst/>
                <a:latin typeface="+mn-lt"/>
              </a:endParaRPr>
            </a:p>
          </p:txBody>
        </p:sp>
        <p:sp>
          <p:nvSpPr>
            <p:cNvPr id="132" name="Line 58"/>
            <p:cNvSpPr>
              <a:spLocks noChangeShapeType="1"/>
            </p:cNvSpPr>
            <p:nvPr/>
          </p:nvSpPr>
          <p:spPr bwMode="auto">
            <a:xfrm flipH="1">
              <a:off x="1554163" y="4641850"/>
              <a:ext cx="74613"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3" name="Rectangle 132"/>
            <p:cNvSpPr>
              <a:spLocks noChangeArrowheads="1"/>
            </p:cNvSpPr>
            <p:nvPr/>
          </p:nvSpPr>
          <p:spPr bwMode="auto">
            <a:xfrm rot="16200000">
              <a:off x="1379018" y="4507999"/>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.4</a:t>
              </a:r>
              <a:endParaRPr kumimoji="0" lang="de-DE" altLang="de-DE" sz="1100" b="0" i="0" u="none" strike="noStrike" cap="none" normalizeH="0" baseline="0" smtClean="0">
                <a:ln>
                  <a:noFill/>
                </a:ln>
                <a:solidFill>
                  <a:schemeClr val="tx1"/>
                </a:solidFill>
                <a:effectLst/>
                <a:latin typeface="+mn-lt"/>
              </a:endParaRPr>
            </a:p>
          </p:txBody>
        </p:sp>
        <p:sp>
          <p:nvSpPr>
            <p:cNvPr id="134" name="Line 60"/>
            <p:cNvSpPr>
              <a:spLocks noChangeShapeType="1"/>
            </p:cNvSpPr>
            <p:nvPr/>
          </p:nvSpPr>
          <p:spPr bwMode="auto">
            <a:xfrm flipH="1">
              <a:off x="1554163" y="3608388"/>
              <a:ext cx="74613"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5" name="Rectangle 134"/>
            <p:cNvSpPr>
              <a:spLocks noChangeArrowheads="1"/>
            </p:cNvSpPr>
            <p:nvPr/>
          </p:nvSpPr>
          <p:spPr bwMode="auto">
            <a:xfrm rot="16200000">
              <a:off x="1379018" y="3474536"/>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.6</a:t>
              </a:r>
              <a:endParaRPr kumimoji="0" lang="de-DE" altLang="de-DE" sz="1100" b="0" i="0" u="none" strike="noStrike" cap="none" normalizeH="0" baseline="0" smtClean="0">
                <a:ln>
                  <a:noFill/>
                </a:ln>
                <a:solidFill>
                  <a:schemeClr val="tx1"/>
                </a:solidFill>
                <a:effectLst/>
                <a:latin typeface="+mn-lt"/>
              </a:endParaRPr>
            </a:p>
          </p:txBody>
        </p:sp>
        <p:sp>
          <p:nvSpPr>
            <p:cNvPr id="136" name="Line 62"/>
            <p:cNvSpPr>
              <a:spLocks noChangeShapeType="1"/>
            </p:cNvSpPr>
            <p:nvPr/>
          </p:nvSpPr>
          <p:spPr bwMode="auto">
            <a:xfrm flipH="1">
              <a:off x="1554163" y="2581275"/>
              <a:ext cx="74613"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7" name="Rectangle 136"/>
            <p:cNvSpPr>
              <a:spLocks noChangeArrowheads="1"/>
            </p:cNvSpPr>
            <p:nvPr/>
          </p:nvSpPr>
          <p:spPr bwMode="auto">
            <a:xfrm rot="16200000">
              <a:off x="1379018" y="2445836"/>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.8</a:t>
              </a:r>
              <a:endParaRPr kumimoji="0" lang="de-DE" altLang="de-DE" sz="1100" b="0" i="0" u="none" strike="noStrike" cap="none" normalizeH="0" baseline="0" smtClean="0">
                <a:ln>
                  <a:noFill/>
                </a:ln>
                <a:solidFill>
                  <a:schemeClr val="tx1"/>
                </a:solidFill>
                <a:effectLst/>
                <a:latin typeface="+mn-lt"/>
              </a:endParaRPr>
            </a:p>
          </p:txBody>
        </p:sp>
        <p:sp>
          <p:nvSpPr>
            <p:cNvPr id="138" name="Line 64"/>
            <p:cNvSpPr>
              <a:spLocks noChangeShapeType="1"/>
            </p:cNvSpPr>
            <p:nvPr/>
          </p:nvSpPr>
          <p:spPr bwMode="auto">
            <a:xfrm flipH="1">
              <a:off x="1554163" y="1547813"/>
              <a:ext cx="74613"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39" name="Rectangle 138"/>
            <p:cNvSpPr>
              <a:spLocks noChangeArrowheads="1"/>
            </p:cNvSpPr>
            <p:nvPr/>
          </p:nvSpPr>
          <p:spPr bwMode="auto">
            <a:xfrm rot="16200000">
              <a:off x="1396651" y="1415549"/>
              <a:ext cx="7213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1</a:t>
              </a:r>
              <a:endParaRPr kumimoji="0" lang="de-DE" altLang="de-DE" sz="1100" b="0" i="0" u="none" strike="noStrike" cap="none" normalizeH="0" baseline="0" smtClean="0">
                <a:ln>
                  <a:noFill/>
                </a:ln>
                <a:solidFill>
                  <a:schemeClr val="tx1"/>
                </a:solidFill>
                <a:effectLst/>
                <a:latin typeface="+mn-lt"/>
              </a:endParaRPr>
            </a:p>
          </p:txBody>
        </p:sp>
        <p:sp>
          <p:nvSpPr>
            <p:cNvPr id="140" name="Rectangle 139"/>
            <p:cNvSpPr>
              <a:spLocks noChangeArrowheads="1"/>
            </p:cNvSpPr>
            <p:nvPr/>
          </p:nvSpPr>
          <p:spPr bwMode="auto">
            <a:xfrm rot="16200000">
              <a:off x="811913" y="3441928"/>
              <a:ext cx="67999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de-DE" altLang="de-DE" sz="1400" dirty="0">
                  <a:solidFill>
                    <a:srgbClr val="000000"/>
                  </a:solidFill>
                  <a:latin typeface="+mn-lt"/>
                </a:rPr>
                <a:t>D</a:t>
              </a:r>
              <a:r>
                <a:rPr kumimoji="0" lang="de-DE" altLang="de-DE" sz="1400" b="0" i="0" u="none" strike="noStrike" cap="none" normalizeH="0" baseline="0" dirty="0" smtClean="0">
                  <a:ln>
                    <a:noFill/>
                  </a:ln>
                  <a:solidFill>
                    <a:srgbClr val="000000"/>
                  </a:solidFill>
                  <a:effectLst/>
                  <a:latin typeface="+mn-lt"/>
                </a:rPr>
                <a:t>ropouts</a:t>
              </a:r>
              <a:endParaRPr kumimoji="0" lang="de-DE" altLang="de-DE" sz="1400" b="0" i="0" u="none" strike="noStrike" cap="none" normalizeH="0" baseline="0" dirty="0" smtClean="0">
                <a:ln>
                  <a:noFill/>
                </a:ln>
                <a:solidFill>
                  <a:schemeClr val="tx1"/>
                </a:solidFill>
                <a:effectLst/>
                <a:latin typeface="+mn-lt"/>
              </a:endParaRPr>
            </a:p>
          </p:txBody>
        </p:sp>
        <p:sp>
          <p:nvSpPr>
            <p:cNvPr id="141" name="Line 67"/>
            <p:cNvSpPr>
              <a:spLocks noChangeShapeType="1"/>
            </p:cNvSpPr>
            <p:nvPr/>
          </p:nvSpPr>
          <p:spPr bwMode="auto">
            <a:xfrm>
              <a:off x="1628776" y="5784850"/>
              <a:ext cx="6319838"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42" name="Line 68"/>
            <p:cNvSpPr>
              <a:spLocks noChangeShapeType="1"/>
            </p:cNvSpPr>
            <p:nvPr/>
          </p:nvSpPr>
          <p:spPr bwMode="auto">
            <a:xfrm>
              <a:off x="1743076"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43" name="Rectangle 142"/>
            <p:cNvSpPr>
              <a:spLocks noChangeArrowheads="1"/>
            </p:cNvSpPr>
            <p:nvPr/>
          </p:nvSpPr>
          <p:spPr bwMode="auto">
            <a:xfrm>
              <a:off x="1693863" y="5894388"/>
              <a:ext cx="7213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0</a:t>
              </a:r>
              <a:endParaRPr kumimoji="0" lang="de-DE" altLang="de-DE" sz="1100" b="0" i="0" u="none" strike="noStrike" cap="none" normalizeH="0" baseline="0" smtClean="0">
                <a:ln>
                  <a:noFill/>
                </a:ln>
                <a:solidFill>
                  <a:schemeClr val="tx1"/>
                </a:solidFill>
                <a:effectLst/>
                <a:latin typeface="+mn-lt"/>
              </a:endParaRPr>
            </a:p>
          </p:txBody>
        </p:sp>
        <p:sp>
          <p:nvSpPr>
            <p:cNvPr id="144" name="Line 70"/>
            <p:cNvSpPr>
              <a:spLocks noChangeShapeType="1"/>
            </p:cNvSpPr>
            <p:nvPr/>
          </p:nvSpPr>
          <p:spPr bwMode="auto">
            <a:xfrm>
              <a:off x="2959101"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45" name="Rectangle 144"/>
            <p:cNvSpPr>
              <a:spLocks noChangeArrowheads="1"/>
            </p:cNvSpPr>
            <p:nvPr/>
          </p:nvSpPr>
          <p:spPr bwMode="auto">
            <a:xfrm>
              <a:off x="2884488" y="5894388"/>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.2</a:t>
              </a:r>
              <a:endParaRPr kumimoji="0" lang="de-DE" altLang="de-DE" sz="1100" b="0" i="0" u="none" strike="noStrike" cap="none" normalizeH="0" baseline="0" smtClean="0">
                <a:ln>
                  <a:noFill/>
                </a:ln>
                <a:solidFill>
                  <a:schemeClr val="tx1"/>
                </a:solidFill>
                <a:effectLst/>
                <a:latin typeface="+mn-lt"/>
              </a:endParaRPr>
            </a:p>
          </p:txBody>
        </p:sp>
        <p:sp>
          <p:nvSpPr>
            <p:cNvPr id="146" name="Line 72"/>
            <p:cNvSpPr>
              <a:spLocks noChangeShapeType="1"/>
            </p:cNvSpPr>
            <p:nvPr/>
          </p:nvSpPr>
          <p:spPr bwMode="auto">
            <a:xfrm>
              <a:off x="4179888"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47" name="Rectangle 146"/>
            <p:cNvSpPr>
              <a:spLocks noChangeArrowheads="1"/>
            </p:cNvSpPr>
            <p:nvPr/>
          </p:nvSpPr>
          <p:spPr bwMode="auto">
            <a:xfrm>
              <a:off x="4105276" y="5894388"/>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.4</a:t>
              </a:r>
              <a:endParaRPr kumimoji="0" lang="de-DE" altLang="de-DE" sz="1100" b="0" i="0" u="none" strike="noStrike" cap="none" normalizeH="0" baseline="0" smtClean="0">
                <a:ln>
                  <a:noFill/>
                </a:ln>
                <a:solidFill>
                  <a:schemeClr val="tx1"/>
                </a:solidFill>
                <a:effectLst/>
                <a:latin typeface="+mn-lt"/>
              </a:endParaRPr>
            </a:p>
          </p:txBody>
        </p:sp>
        <p:sp>
          <p:nvSpPr>
            <p:cNvPr id="148" name="Line 74"/>
            <p:cNvSpPr>
              <a:spLocks noChangeShapeType="1"/>
            </p:cNvSpPr>
            <p:nvPr/>
          </p:nvSpPr>
          <p:spPr bwMode="auto">
            <a:xfrm>
              <a:off x="5397501"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49" name="Rectangle 148"/>
            <p:cNvSpPr>
              <a:spLocks noChangeArrowheads="1"/>
            </p:cNvSpPr>
            <p:nvPr/>
          </p:nvSpPr>
          <p:spPr bwMode="auto">
            <a:xfrm>
              <a:off x="5322888" y="5894388"/>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.6</a:t>
              </a:r>
              <a:endParaRPr kumimoji="0" lang="de-DE" altLang="de-DE" sz="1100" b="0" i="0" u="none" strike="noStrike" cap="none" normalizeH="0" baseline="0" smtClean="0">
                <a:ln>
                  <a:noFill/>
                </a:ln>
                <a:solidFill>
                  <a:schemeClr val="tx1"/>
                </a:solidFill>
                <a:effectLst/>
                <a:latin typeface="+mn-lt"/>
              </a:endParaRPr>
            </a:p>
          </p:txBody>
        </p:sp>
        <p:sp>
          <p:nvSpPr>
            <p:cNvPr id="150" name="Line 76"/>
            <p:cNvSpPr>
              <a:spLocks noChangeShapeType="1"/>
            </p:cNvSpPr>
            <p:nvPr/>
          </p:nvSpPr>
          <p:spPr bwMode="auto">
            <a:xfrm>
              <a:off x="6613526"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51" name="Rectangle 150"/>
            <p:cNvSpPr>
              <a:spLocks noChangeArrowheads="1"/>
            </p:cNvSpPr>
            <p:nvPr/>
          </p:nvSpPr>
          <p:spPr bwMode="auto">
            <a:xfrm>
              <a:off x="6540501" y="5894388"/>
              <a:ext cx="107402"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.8</a:t>
              </a:r>
              <a:endParaRPr kumimoji="0" lang="de-DE" altLang="de-DE" sz="1100" b="0" i="0" u="none" strike="noStrike" cap="none" normalizeH="0" baseline="0" smtClean="0">
                <a:ln>
                  <a:noFill/>
                </a:ln>
                <a:solidFill>
                  <a:schemeClr val="tx1"/>
                </a:solidFill>
                <a:effectLst/>
                <a:latin typeface="+mn-lt"/>
              </a:endParaRPr>
            </a:p>
          </p:txBody>
        </p:sp>
        <p:sp>
          <p:nvSpPr>
            <p:cNvPr id="152" name="Line 78"/>
            <p:cNvSpPr>
              <a:spLocks noChangeShapeType="1"/>
            </p:cNvSpPr>
            <p:nvPr/>
          </p:nvSpPr>
          <p:spPr bwMode="auto">
            <a:xfrm>
              <a:off x="7835901" y="5784850"/>
              <a:ext cx="0" cy="74613"/>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sz="1100"/>
            </a:p>
          </p:txBody>
        </p:sp>
        <p:sp>
          <p:nvSpPr>
            <p:cNvPr id="153" name="Rectangle 152"/>
            <p:cNvSpPr>
              <a:spLocks noChangeArrowheads="1"/>
            </p:cNvSpPr>
            <p:nvPr/>
          </p:nvSpPr>
          <p:spPr bwMode="auto">
            <a:xfrm>
              <a:off x="7786688" y="5894388"/>
              <a:ext cx="7213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000000"/>
                  </a:solidFill>
                  <a:effectLst/>
                  <a:latin typeface="+mn-lt"/>
                </a:rPr>
                <a:t>1</a:t>
              </a:r>
              <a:endParaRPr kumimoji="0" lang="de-DE" altLang="de-DE" sz="1100" b="0" i="0" u="none" strike="noStrike" cap="none" normalizeH="0" baseline="0" smtClean="0">
                <a:ln>
                  <a:noFill/>
                </a:ln>
                <a:solidFill>
                  <a:schemeClr val="tx1"/>
                </a:solidFill>
                <a:effectLst/>
                <a:latin typeface="+mn-lt"/>
              </a:endParaRPr>
            </a:p>
          </p:txBody>
        </p:sp>
        <p:sp>
          <p:nvSpPr>
            <p:cNvPr id="154" name="Rectangle 153"/>
            <p:cNvSpPr>
              <a:spLocks noChangeArrowheads="1"/>
            </p:cNvSpPr>
            <p:nvPr/>
          </p:nvSpPr>
          <p:spPr bwMode="auto">
            <a:xfrm>
              <a:off x="4000501" y="6072188"/>
              <a:ext cx="15140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de-DE" altLang="de-DE" sz="1400" dirty="0" smtClean="0">
                  <a:solidFill>
                    <a:srgbClr val="000000"/>
                  </a:solidFill>
                  <a:latin typeface="+mn-lt"/>
                </a:rPr>
                <a:t>C</a:t>
              </a:r>
              <a:r>
                <a:rPr kumimoji="0" lang="de-DE" altLang="de-DE" sz="1400" b="0" i="0" u="none" strike="noStrike" cap="none" normalizeH="0" baseline="0" dirty="0" smtClean="0">
                  <a:ln>
                    <a:noFill/>
                  </a:ln>
                  <a:solidFill>
                    <a:srgbClr val="000000"/>
                  </a:solidFill>
                  <a:effectLst/>
                  <a:latin typeface="+mn-lt"/>
                </a:rPr>
                <a:t>hange in </a:t>
              </a:r>
              <a:r>
                <a:rPr kumimoji="0" lang="de-DE" altLang="de-DE" sz="1400" b="0" i="0" u="none" strike="noStrike" cap="none" normalizeH="0" baseline="0" dirty="0" err="1" smtClean="0">
                  <a:ln>
                    <a:noFill/>
                  </a:ln>
                  <a:solidFill>
                    <a:srgbClr val="000000"/>
                  </a:solidFill>
                  <a:effectLst/>
                  <a:latin typeface="+mn-lt"/>
                </a:rPr>
                <a:t>symptoms</a:t>
              </a:r>
              <a:endParaRPr kumimoji="0" lang="de-DE" altLang="de-DE" sz="1400" b="0" i="0" u="none" strike="noStrike" cap="none" normalizeH="0" baseline="0" dirty="0" smtClean="0">
                <a:ln>
                  <a:noFill/>
                </a:ln>
                <a:solidFill>
                  <a:schemeClr val="tx1"/>
                </a:solidFill>
                <a:effectLst/>
                <a:latin typeface="+mn-lt"/>
              </a:endParaRPr>
            </a:p>
          </p:txBody>
        </p:sp>
      </p:grpSp>
    </p:spTree>
    <p:extLst>
      <p:ext uri="{BB962C8B-B14F-4D97-AF65-F5344CB8AC3E}">
        <p14:creationId xmlns:p14="http://schemas.microsoft.com/office/powerpoint/2010/main" val="1742235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4166" y="132780"/>
            <a:ext cx="8496944" cy="646331"/>
          </a:xfrm>
          <a:prstGeom prst="rect">
            <a:avLst/>
          </a:prstGeom>
          <a:noFill/>
        </p:spPr>
        <p:txBody>
          <a:bodyPr wrap="square" rtlCol="0">
            <a:spAutoFit/>
          </a:bodyPr>
          <a:lstStyle/>
          <a:p>
            <a:r>
              <a:rPr lang="en-US" sz="1200" b="1" dirty="0" smtClean="0"/>
              <a:t>Figure 2: </a:t>
            </a:r>
            <a:r>
              <a:rPr lang="en-US" sz="1200" dirty="0" smtClean="0"/>
              <a:t>Clustered ranking based on SUCRA values for the outcomes ‘Change in symptoms’ </a:t>
            </a:r>
            <a:r>
              <a:rPr lang="en-US" sz="1200" dirty="0"/>
              <a:t>(</a:t>
            </a:r>
            <a:r>
              <a:rPr lang="en-US" sz="1200" dirty="0" smtClean="0"/>
              <a:t>unadjusted model</a:t>
            </a:r>
            <a:r>
              <a:rPr lang="en-US" sz="1200" dirty="0"/>
              <a:t>) and </a:t>
            </a:r>
            <a:r>
              <a:rPr lang="en-US" sz="1200" dirty="0" smtClean="0"/>
              <a:t>‘Dropouts due to </a:t>
            </a:r>
            <a:r>
              <a:rPr lang="en-US" sz="1200" dirty="0"/>
              <a:t>a</a:t>
            </a:r>
            <a:r>
              <a:rPr lang="en-US" sz="1200" dirty="0" smtClean="0"/>
              <a:t>dverse events’. Hierarchical cluster analysis is performed to group the competing treatments. Different colors represent different groups according to treatments’ similarity regarding the two outcomes.</a:t>
            </a:r>
            <a:endParaRPr lang="el-GR" sz="1200" dirty="0"/>
          </a:p>
        </p:txBody>
      </p:sp>
      <p:grpSp>
        <p:nvGrpSpPr>
          <p:cNvPr id="5" name="Group 4"/>
          <p:cNvGrpSpPr/>
          <p:nvPr/>
        </p:nvGrpSpPr>
        <p:grpSpPr>
          <a:xfrm>
            <a:off x="1187624" y="1340768"/>
            <a:ext cx="7205191" cy="5028244"/>
            <a:chOff x="1094259" y="912812"/>
            <a:chExt cx="7205191" cy="5028244"/>
          </a:xfrm>
        </p:grpSpPr>
        <p:sp>
          <p:nvSpPr>
            <p:cNvPr id="73" name="Rectangle 7"/>
            <p:cNvSpPr>
              <a:spLocks noChangeArrowheads="1"/>
            </p:cNvSpPr>
            <p:nvPr/>
          </p:nvSpPr>
          <p:spPr bwMode="auto">
            <a:xfrm>
              <a:off x="1609725" y="942975"/>
              <a:ext cx="6346825" cy="4370388"/>
            </a:xfrm>
            <a:prstGeom prst="rect">
              <a:avLst/>
            </a:prstGeom>
            <a:solidFill>
              <a:srgbClr val="FFFFFF"/>
            </a:solidFill>
            <a:ln w="7938">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74" name="Line 8"/>
            <p:cNvSpPr>
              <a:spLocks noChangeShapeType="1"/>
            </p:cNvSpPr>
            <p:nvPr/>
          </p:nvSpPr>
          <p:spPr bwMode="auto">
            <a:xfrm>
              <a:off x="1609725" y="5199063"/>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5" name="Line 9"/>
            <p:cNvSpPr>
              <a:spLocks noChangeShapeType="1"/>
            </p:cNvSpPr>
            <p:nvPr/>
          </p:nvSpPr>
          <p:spPr bwMode="auto">
            <a:xfrm>
              <a:off x="1609725" y="4165600"/>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6" name="Line 10"/>
            <p:cNvSpPr>
              <a:spLocks noChangeShapeType="1"/>
            </p:cNvSpPr>
            <p:nvPr/>
          </p:nvSpPr>
          <p:spPr bwMode="auto">
            <a:xfrm>
              <a:off x="1609725" y="3127375"/>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7" name="Line 11"/>
            <p:cNvSpPr>
              <a:spLocks noChangeShapeType="1"/>
            </p:cNvSpPr>
            <p:nvPr/>
          </p:nvSpPr>
          <p:spPr bwMode="auto">
            <a:xfrm>
              <a:off x="1609725" y="2095500"/>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8" name="Line 12"/>
            <p:cNvSpPr>
              <a:spLocks noChangeShapeType="1"/>
            </p:cNvSpPr>
            <p:nvPr/>
          </p:nvSpPr>
          <p:spPr bwMode="auto">
            <a:xfrm>
              <a:off x="1609725" y="1057275"/>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9" name="Oval 13"/>
            <p:cNvSpPr>
              <a:spLocks noChangeArrowheads="1"/>
            </p:cNvSpPr>
            <p:nvPr/>
          </p:nvSpPr>
          <p:spPr bwMode="auto">
            <a:xfrm>
              <a:off x="4497388" y="4513263"/>
              <a:ext cx="79375" cy="77788"/>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0" name="Rectangle 14"/>
            <p:cNvSpPr>
              <a:spLocks noChangeArrowheads="1"/>
            </p:cNvSpPr>
            <p:nvPr/>
          </p:nvSpPr>
          <p:spPr bwMode="auto">
            <a:xfrm>
              <a:off x="4611688" y="4293096"/>
              <a:ext cx="88741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smtClean="0">
                  <a:ln>
                    <a:noFill/>
                  </a:ln>
                  <a:solidFill>
                    <a:srgbClr val="1A476F"/>
                  </a:solidFill>
                  <a:effectLst/>
                  <a:latin typeface="Arial" panose="020B0604020202020204" pitchFamily="34" charset="0"/>
                </a:rPr>
                <a:t>Risperidone</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81" name="Oval 15"/>
            <p:cNvSpPr>
              <a:spLocks noChangeArrowheads="1"/>
            </p:cNvSpPr>
            <p:nvPr/>
          </p:nvSpPr>
          <p:spPr bwMode="auto">
            <a:xfrm>
              <a:off x="4541838" y="4516438"/>
              <a:ext cx="74612"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2" name="Oval 17"/>
            <p:cNvSpPr>
              <a:spLocks noChangeArrowheads="1"/>
            </p:cNvSpPr>
            <p:nvPr/>
          </p:nvSpPr>
          <p:spPr bwMode="auto">
            <a:xfrm>
              <a:off x="4141788" y="4640263"/>
              <a:ext cx="79375"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3" name="Rectangle 18"/>
            <p:cNvSpPr>
              <a:spLocks noChangeArrowheads="1"/>
            </p:cNvSpPr>
            <p:nvPr/>
          </p:nvSpPr>
          <p:spPr bwMode="auto">
            <a:xfrm>
              <a:off x="4260850" y="4600575"/>
              <a:ext cx="8953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Nefazodone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4" name="Oval 19"/>
            <p:cNvSpPr>
              <a:spLocks noChangeArrowheads="1"/>
            </p:cNvSpPr>
            <p:nvPr/>
          </p:nvSpPr>
          <p:spPr bwMode="auto">
            <a:xfrm>
              <a:off x="4845050" y="5102225"/>
              <a:ext cx="74612" cy="77788"/>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5" name="Rectangle 20"/>
            <p:cNvSpPr>
              <a:spLocks noChangeArrowheads="1"/>
            </p:cNvSpPr>
            <p:nvPr/>
          </p:nvSpPr>
          <p:spPr bwMode="auto">
            <a:xfrm>
              <a:off x="4959350" y="5062538"/>
              <a:ext cx="904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Amitriptyline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6" name="Oval 21"/>
            <p:cNvSpPr>
              <a:spLocks noChangeArrowheads="1"/>
            </p:cNvSpPr>
            <p:nvPr/>
          </p:nvSpPr>
          <p:spPr bwMode="auto">
            <a:xfrm>
              <a:off x="3354388" y="4697413"/>
              <a:ext cx="79375"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7" name="Rectangle 22"/>
            <p:cNvSpPr>
              <a:spLocks noChangeArrowheads="1"/>
            </p:cNvSpPr>
            <p:nvPr/>
          </p:nvSpPr>
          <p:spPr bwMode="auto">
            <a:xfrm>
              <a:off x="3473450" y="4734793"/>
              <a:ext cx="8572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smtClean="0">
                  <a:ln>
                    <a:noFill/>
                  </a:ln>
                  <a:solidFill>
                    <a:srgbClr val="1A476F"/>
                  </a:solidFill>
                  <a:effectLst/>
                  <a:latin typeface="Arial" panose="020B0604020202020204" pitchFamily="34" charset="0"/>
                </a:rPr>
                <a:t>Guanfacine</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88" name="Oval 23"/>
            <p:cNvSpPr>
              <a:spLocks noChangeArrowheads="1"/>
            </p:cNvSpPr>
            <p:nvPr/>
          </p:nvSpPr>
          <p:spPr bwMode="auto">
            <a:xfrm>
              <a:off x="4097338" y="3879850"/>
              <a:ext cx="79375"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9" name="Rectangle 24"/>
            <p:cNvSpPr>
              <a:spLocks noChangeArrowheads="1"/>
            </p:cNvSpPr>
            <p:nvPr/>
          </p:nvSpPr>
          <p:spPr bwMode="auto">
            <a:xfrm>
              <a:off x="4216400" y="3840163"/>
              <a:ext cx="72390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Sertraline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0" name="Oval 25"/>
            <p:cNvSpPr>
              <a:spLocks noChangeArrowheads="1"/>
            </p:cNvSpPr>
            <p:nvPr/>
          </p:nvSpPr>
          <p:spPr bwMode="auto">
            <a:xfrm>
              <a:off x="3890963" y="3922713"/>
              <a:ext cx="79375"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1" name="Rectangle 26"/>
            <p:cNvSpPr>
              <a:spLocks noChangeArrowheads="1"/>
            </p:cNvSpPr>
            <p:nvPr/>
          </p:nvSpPr>
          <p:spPr bwMode="auto">
            <a:xfrm>
              <a:off x="3644901" y="3686969"/>
              <a:ext cx="123031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smtClean="0">
                  <a:ln>
                    <a:noFill/>
                  </a:ln>
                  <a:solidFill>
                    <a:srgbClr val="1A476F"/>
                  </a:solidFill>
                  <a:effectLst/>
                  <a:latin typeface="Arial" panose="020B0604020202020204" pitchFamily="34" charset="0"/>
                </a:rPr>
                <a:t>NK1R </a:t>
              </a:r>
              <a:r>
                <a:rPr kumimoji="0" lang="de-DE" altLang="de-DE" sz="1100" b="0" i="0" u="none" strike="noStrike" cap="none" normalizeH="0" baseline="0" dirty="0" err="1" smtClean="0">
                  <a:ln>
                    <a:noFill/>
                  </a:ln>
                  <a:solidFill>
                    <a:srgbClr val="1A476F"/>
                  </a:solidFill>
                  <a:effectLst/>
                  <a:latin typeface="Arial" panose="020B0604020202020204" pitchFamily="34" charset="0"/>
                </a:rPr>
                <a:t>antagonist</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92" name="Oval 27"/>
            <p:cNvSpPr>
              <a:spLocks noChangeArrowheads="1"/>
            </p:cNvSpPr>
            <p:nvPr/>
          </p:nvSpPr>
          <p:spPr bwMode="auto">
            <a:xfrm>
              <a:off x="5935663" y="4819650"/>
              <a:ext cx="74612"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3" name="Rectangle 28"/>
            <p:cNvSpPr>
              <a:spLocks noChangeArrowheads="1"/>
            </p:cNvSpPr>
            <p:nvPr/>
          </p:nvSpPr>
          <p:spPr bwMode="auto">
            <a:xfrm>
              <a:off x="6053138" y="4779963"/>
              <a:ext cx="84296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Olanzapine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4" name="Oval 29"/>
            <p:cNvSpPr>
              <a:spLocks noChangeArrowheads="1"/>
            </p:cNvSpPr>
            <p:nvPr/>
          </p:nvSpPr>
          <p:spPr bwMode="auto">
            <a:xfrm>
              <a:off x="6651625" y="3522663"/>
              <a:ext cx="74612"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5" name="Rectangle 30"/>
            <p:cNvSpPr>
              <a:spLocks noChangeArrowheads="1"/>
            </p:cNvSpPr>
            <p:nvPr/>
          </p:nvSpPr>
          <p:spPr bwMode="auto">
            <a:xfrm>
              <a:off x="6770688" y="3484563"/>
              <a:ext cx="8604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Mirtazapine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6" name="Oval 31"/>
            <p:cNvSpPr>
              <a:spLocks noChangeArrowheads="1"/>
            </p:cNvSpPr>
            <p:nvPr/>
          </p:nvSpPr>
          <p:spPr bwMode="auto">
            <a:xfrm>
              <a:off x="5461000" y="3716338"/>
              <a:ext cx="77787"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7" name="Rectangle 32"/>
            <p:cNvSpPr>
              <a:spLocks noChangeArrowheads="1"/>
            </p:cNvSpPr>
            <p:nvPr/>
          </p:nvSpPr>
          <p:spPr bwMode="auto">
            <a:xfrm>
              <a:off x="5575300" y="3676650"/>
              <a:ext cx="8032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Paroxetine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8" name="Oval 33"/>
            <p:cNvSpPr>
              <a:spLocks noChangeArrowheads="1"/>
            </p:cNvSpPr>
            <p:nvPr/>
          </p:nvSpPr>
          <p:spPr bwMode="auto">
            <a:xfrm>
              <a:off x="4286250" y="2908300"/>
              <a:ext cx="74612"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9" name="Rectangle 34"/>
            <p:cNvSpPr>
              <a:spLocks noChangeArrowheads="1"/>
            </p:cNvSpPr>
            <p:nvPr/>
          </p:nvSpPr>
          <p:spPr bwMode="auto">
            <a:xfrm>
              <a:off x="4405313" y="2868613"/>
              <a:ext cx="83026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Imipramine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0" name="Oval 35"/>
            <p:cNvSpPr>
              <a:spLocks noChangeArrowheads="1"/>
            </p:cNvSpPr>
            <p:nvPr/>
          </p:nvSpPr>
          <p:spPr bwMode="auto">
            <a:xfrm>
              <a:off x="4713288" y="2552700"/>
              <a:ext cx="79375" cy="77788"/>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1" name="Rectangle 36"/>
            <p:cNvSpPr>
              <a:spLocks noChangeArrowheads="1"/>
            </p:cNvSpPr>
            <p:nvPr/>
          </p:nvSpPr>
          <p:spPr bwMode="auto">
            <a:xfrm>
              <a:off x="4832350" y="2513013"/>
              <a:ext cx="777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Fluoxetine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2" name="Oval 37"/>
            <p:cNvSpPr>
              <a:spLocks noChangeArrowheads="1"/>
            </p:cNvSpPr>
            <p:nvPr/>
          </p:nvSpPr>
          <p:spPr bwMode="auto">
            <a:xfrm>
              <a:off x="4902200" y="3087688"/>
              <a:ext cx="79375"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3" name="Rectangle 38"/>
            <p:cNvSpPr>
              <a:spLocks noChangeArrowheads="1"/>
            </p:cNvSpPr>
            <p:nvPr/>
          </p:nvSpPr>
          <p:spPr bwMode="auto">
            <a:xfrm>
              <a:off x="5016500" y="3048000"/>
              <a:ext cx="11334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Venlafaxine ER</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4" name="Oval 39"/>
            <p:cNvSpPr>
              <a:spLocks noChangeArrowheads="1"/>
            </p:cNvSpPr>
            <p:nvPr/>
          </p:nvSpPr>
          <p:spPr bwMode="auto">
            <a:xfrm>
              <a:off x="2511425" y="2609850"/>
              <a:ext cx="74612" cy="77788"/>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5" name="Rectangle 40"/>
            <p:cNvSpPr>
              <a:spLocks noChangeArrowheads="1"/>
            </p:cNvSpPr>
            <p:nvPr/>
          </p:nvSpPr>
          <p:spPr bwMode="auto">
            <a:xfrm>
              <a:off x="2625725" y="2570163"/>
              <a:ext cx="7429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Tiagabine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6" name="Oval 41"/>
            <p:cNvSpPr>
              <a:spLocks noChangeArrowheads="1"/>
            </p:cNvSpPr>
            <p:nvPr/>
          </p:nvSpPr>
          <p:spPr bwMode="auto">
            <a:xfrm>
              <a:off x="2141538" y="2438400"/>
              <a:ext cx="79375" cy="74613"/>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7" name="Rectangle 42"/>
            <p:cNvSpPr>
              <a:spLocks noChangeArrowheads="1"/>
            </p:cNvSpPr>
            <p:nvPr/>
          </p:nvSpPr>
          <p:spPr bwMode="auto">
            <a:xfrm>
              <a:off x="2255838" y="2398713"/>
              <a:ext cx="623887"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Placebo</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8" name="Oval 43"/>
            <p:cNvSpPr>
              <a:spLocks noChangeArrowheads="1"/>
            </p:cNvSpPr>
            <p:nvPr/>
          </p:nvSpPr>
          <p:spPr bwMode="auto">
            <a:xfrm>
              <a:off x="1895475" y="3355975"/>
              <a:ext cx="79375" cy="74613"/>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9" name="Rectangle 44"/>
            <p:cNvSpPr>
              <a:spLocks noChangeArrowheads="1"/>
            </p:cNvSpPr>
            <p:nvPr/>
          </p:nvSpPr>
          <p:spPr bwMode="auto">
            <a:xfrm>
              <a:off x="2009775" y="3316288"/>
              <a:ext cx="6667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Prazosin</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0" name="Oval 45"/>
            <p:cNvSpPr>
              <a:spLocks noChangeArrowheads="1"/>
            </p:cNvSpPr>
            <p:nvPr/>
          </p:nvSpPr>
          <p:spPr bwMode="auto">
            <a:xfrm>
              <a:off x="1684338" y="4978400"/>
              <a:ext cx="79375" cy="79375"/>
            </a:xfrm>
            <a:prstGeom prst="ellipse">
              <a:avLst/>
            </a:prstGeom>
            <a:solidFill>
              <a:srgbClr val="6E8E84"/>
            </a:solidFill>
            <a:ln w="17463">
              <a:solidFill>
                <a:srgbClr val="6E8E8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11" name="Rectangle 46"/>
            <p:cNvSpPr>
              <a:spLocks noChangeArrowheads="1"/>
            </p:cNvSpPr>
            <p:nvPr/>
          </p:nvSpPr>
          <p:spPr bwMode="auto">
            <a:xfrm>
              <a:off x="1803400" y="4938713"/>
              <a:ext cx="795337"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6E8E84"/>
                  </a:solidFill>
                  <a:effectLst/>
                  <a:latin typeface="Arial" panose="020B0604020202020204" pitchFamily="34" charset="0"/>
                </a:rPr>
                <a:t>Divalproex</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2" name="Oval 47"/>
            <p:cNvSpPr>
              <a:spLocks noChangeArrowheads="1"/>
            </p:cNvSpPr>
            <p:nvPr/>
          </p:nvSpPr>
          <p:spPr bwMode="auto">
            <a:xfrm>
              <a:off x="7354888" y="1584325"/>
              <a:ext cx="74612" cy="74613"/>
            </a:xfrm>
            <a:prstGeom prst="ellipse">
              <a:avLst/>
            </a:prstGeom>
            <a:solidFill>
              <a:srgbClr val="C10534"/>
            </a:solidFill>
            <a:ln w="17463">
              <a:solidFill>
                <a:srgbClr val="C1053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13" name="Rectangle 48"/>
            <p:cNvSpPr>
              <a:spLocks noChangeArrowheads="1"/>
            </p:cNvSpPr>
            <p:nvPr/>
          </p:nvSpPr>
          <p:spPr bwMode="auto">
            <a:xfrm>
              <a:off x="7469188" y="1544638"/>
              <a:ext cx="830262"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C10534"/>
                  </a:solidFill>
                  <a:effectLst/>
                  <a:latin typeface="Arial" panose="020B0604020202020204" pitchFamily="34" charset="0"/>
                </a:rPr>
                <a:t>Phenelzine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4" name="Oval 49"/>
            <p:cNvSpPr>
              <a:spLocks noChangeArrowheads="1"/>
            </p:cNvSpPr>
            <p:nvPr/>
          </p:nvSpPr>
          <p:spPr bwMode="auto">
            <a:xfrm>
              <a:off x="5583238" y="1676400"/>
              <a:ext cx="74612" cy="79375"/>
            </a:xfrm>
            <a:prstGeom prst="ellipse">
              <a:avLst/>
            </a:prstGeom>
            <a:solidFill>
              <a:srgbClr val="C10534"/>
            </a:solidFill>
            <a:ln w="17463">
              <a:solidFill>
                <a:srgbClr val="C1053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15" name="Rectangle 50"/>
            <p:cNvSpPr>
              <a:spLocks noChangeArrowheads="1"/>
            </p:cNvSpPr>
            <p:nvPr/>
          </p:nvSpPr>
          <p:spPr bwMode="auto">
            <a:xfrm>
              <a:off x="5697538" y="1638300"/>
              <a:ext cx="909637"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C10534"/>
                  </a:solidFill>
                  <a:effectLst/>
                  <a:latin typeface="Arial" panose="020B0604020202020204" pitchFamily="34" charset="0"/>
                </a:rPr>
                <a:t>Brofaromine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6" name="Line 51"/>
            <p:cNvSpPr>
              <a:spLocks noChangeShapeType="1"/>
            </p:cNvSpPr>
            <p:nvPr/>
          </p:nvSpPr>
          <p:spPr bwMode="auto">
            <a:xfrm flipV="1">
              <a:off x="1609725" y="942975"/>
              <a:ext cx="0" cy="4370388"/>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7" name="Line 52"/>
            <p:cNvSpPr>
              <a:spLocks noChangeShapeType="1"/>
            </p:cNvSpPr>
            <p:nvPr/>
          </p:nvSpPr>
          <p:spPr bwMode="auto">
            <a:xfrm flipH="1">
              <a:off x="1535113" y="5199063"/>
              <a:ext cx="74612"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8" name="Rectangle 53"/>
            <p:cNvSpPr>
              <a:spLocks noChangeArrowheads="1"/>
            </p:cNvSpPr>
            <p:nvPr/>
          </p:nvSpPr>
          <p:spPr bwMode="auto">
            <a:xfrm rot="16200000">
              <a:off x="1292225" y="5024438"/>
              <a:ext cx="241300"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9" name="Line 54"/>
            <p:cNvSpPr>
              <a:spLocks noChangeShapeType="1"/>
            </p:cNvSpPr>
            <p:nvPr/>
          </p:nvSpPr>
          <p:spPr bwMode="auto">
            <a:xfrm flipH="1">
              <a:off x="1535113" y="4165600"/>
              <a:ext cx="74612"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0" name="Rectangle 55"/>
            <p:cNvSpPr>
              <a:spLocks noChangeArrowheads="1"/>
            </p:cNvSpPr>
            <p:nvPr/>
          </p:nvSpPr>
          <p:spPr bwMode="auto">
            <a:xfrm rot="16200000">
              <a:off x="1292225" y="3990975"/>
              <a:ext cx="241300"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1" name="Line 56"/>
            <p:cNvSpPr>
              <a:spLocks noChangeShapeType="1"/>
            </p:cNvSpPr>
            <p:nvPr/>
          </p:nvSpPr>
          <p:spPr bwMode="auto">
            <a:xfrm flipH="1">
              <a:off x="1535113" y="3127375"/>
              <a:ext cx="74612"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2" name="Rectangle 57"/>
            <p:cNvSpPr>
              <a:spLocks noChangeArrowheads="1"/>
            </p:cNvSpPr>
            <p:nvPr/>
          </p:nvSpPr>
          <p:spPr bwMode="auto">
            <a:xfrm rot="16200000">
              <a:off x="1292225" y="2952750"/>
              <a:ext cx="241300"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3" name="Line 58"/>
            <p:cNvSpPr>
              <a:spLocks noChangeShapeType="1"/>
            </p:cNvSpPr>
            <p:nvPr/>
          </p:nvSpPr>
          <p:spPr bwMode="auto">
            <a:xfrm flipH="1">
              <a:off x="1535113" y="2095500"/>
              <a:ext cx="74612"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4" name="Rectangle 59"/>
            <p:cNvSpPr>
              <a:spLocks noChangeArrowheads="1"/>
            </p:cNvSpPr>
            <p:nvPr/>
          </p:nvSpPr>
          <p:spPr bwMode="auto">
            <a:xfrm rot="16200000">
              <a:off x="1292225" y="1919288"/>
              <a:ext cx="241300"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5" name="Line 60"/>
            <p:cNvSpPr>
              <a:spLocks noChangeShapeType="1"/>
            </p:cNvSpPr>
            <p:nvPr/>
          </p:nvSpPr>
          <p:spPr bwMode="auto">
            <a:xfrm flipH="1">
              <a:off x="1535113" y="1057275"/>
              <a:ext cx="74612"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6" name="Rectangle 61"/>
            <p:cNvSpPr>
              <a:spLocks noChangeArrowheads="1"/>
            </p:cNvSpPr>
            <p:nvPr/>
          </p:nvSpPr>
          <p:spPr bwMode="auto">
            <a:xfrm rot="16200000">
              <a:off x="1317625" y="879475"/>
              <a:ext cx="188913"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7" name="Rectangle 62"/>
            <p:cNvSpPr>
              <a:spLocks noChangeArrowheads="1"/>
            </p:cNvSpPr>
            <p:nvPr/>
          </p:nvSpPr>
          <p:spPr bwMode="auto">
            <a:xfrm rot="16200000">
              <a:off x="535612" y="2958777"/>
              <a:ext cx="134812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de-DE" altLang="de-DE" sz="1500" dirty="0" err="1" smtClean="0">
                  <a:solidFill>
                    <a:srgbClr val="000000"/>
                  </a:solidFill>
                </a:rPr>
                <a:t>A</a:t>
              </a:r>
              <a:r>
                <a:rPr kumimoji="0" lang="de-DE" altLang="de-DE" sz="1500" b="0" i="0" u="none" strike="noStrike" cap="none" normalizeH="0" baseline="0" dirty="0" err="1" smtClean="0">
                  <a:ln>
                    <a:noFill/>
                  </a:ln>
                  <a:solidFill>
                    <a:srgbClr val="000000"/>
                  </a:solidFill>
                  <a:effectLst/>
                  <a:latin typeface="Arial" panose="020B0604020202020204" pitchFamily="34" charset="0"/>
                </a:rPr>
                <a:t>dverse</a:t>
              </a:r>
              <a:r>
                <a:rPr kumimoji="0" lang="de-DE" altLang="de-DE" sz="1500" b="0" i="0" u="none" strike="noStrike" cap="none" normalizeH="0" baseline="0" dirty="0" smtClean="0">
                  <a:ln>
                    <a:noFill/>
                  </a:ln>
                  <a:solidFill>
                    <a:srgbClr val="000000"/>
                  </a:solidFill>
                  <a:effectLst/>
                  <a:latin typeface="Arial" panose="020B0604020202020204" pitchFamily="34" charset="0"/>
                </a:rPr>
                <a:t> Events</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128" name="Line 63"/>
            <p:cNvSpPr>
              <a:spLocks noChangeShapeType="1"/>
            </p:cNvSpPr>
            <p:nvPr/>
          </p:nvSpPr>
          <p:spPr bwMode="auto">
            <a:xfrm>
              <a:off x="1609725" y="5313363"/>
              <a:ext cx="6346825"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9" name="Line 64"/>
            <p:cNvSpPr>
              <a:spLocks noChangeShapeType="1"/>
            </p:cNvSpPr>
            <p:nvPr/>
          </p:nvSpPr>
          <p:spPr bwMode="auto">
            <a:xfrm>
              <a:off x="2057400" y="5313363"/>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30" name="Rectangle 65"/>
            <p:cNvSpPr>
              <a:spLocks noChangeArrowheads="1"/>
            </p:cNvSpPr>
            <p:nvPr/>
          </p:nvSpPr>
          <p:spPr bwMode="auto">
            <a:xfrm>
              <a:off x="1982788" y="542290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31" name="Line 66"/>
            <p:cNvSpPr>
              <a:spLocks noChangeShapeType="1"/>
            </p:cNvSpPr>
            <p:nvPr/>
          </p:nvSpPr>
          <p:spPr bwMode="auto">
            <a:xfrm>
              <a:off x="3503613" y="5313363"/>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32" name="Rectangle 67"/>
            <p:cNvSpPr>
              <a:spLocks noChangeArrowheads="1"/>
            </p:cNvSpPr>
            <p:nvPr/>
          </p:nvSpPr>
          <p:spPr bwMode="auto">
            <a:xfrm>
              <a:off x="3429000" y="542290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33" name="Line 68"/>
            <p:cNvSpPr>
              <a:spLocks noChangeShapeType="1"/>
            </p:cNvSpPr>
            <p:nvPr/>
          </p:nvSpPr>
          <p:spPr bwMode="auto">
            <a:xfrm>
              <a:off x="4949825" y="5313363"/>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34" name="Rectangle 69"/>
            <p:cNvSpPr>
              <a:spLocks noChangeArrowheads="1"/>
            </p:cNvSpPr>
            <p:nvPr/>
          </p:nvSpPr>
          <p:spPr bwMode="auto">
            <a:xfrm>
              <a:off x="4875213" y="542290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35" name="Line 70"/>
            <p:cNvSpPr>
              <a:spLocks noChangeShapeType="1"/>
            </p:cNvSpPr>
            <p:nvPr/>
          </p:nvSpPr>
          <p:spPr bwMode="auto">
            <a:xfrm>
              <a:off x="6396038" y="5313363"/>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36" name="Rectangle 71"/>
            <p:cNvSpPr>
              <a:spLocks noChangeArrowheads="1"/>
            </p:cNvSpPr>
            <p:nvPr/>
          </p:nvSpPr>
          <p:spPr bwMode="auto">
            <a:xfrm>
              <a:off x="6321425" y="542290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37" name="Line 72"/>
            <p:cNvSpPr>
              <a:spLocks noChangeShapeType="1"/>
            </p:cNvSpPr>
            <p:nvPr/>
          </p:nvSpPr>
          <p:spPr bwMode="auto">
            <a:xfrm>
              <a:off x="7842250" y="5313363"/>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38" name="Rectangle 73"/>
            <p:cNvSpPr>
              <a:spLocks noChangeArrowheads="1"/>
            </p:cNvSpPr>
            <p:nvPr/>
          </p:nvSpPr>
          <p:spPr bwMode="auto">
            <a:xfrm>
              <a:off x="7794625" y="5422900"/>
              <a:ext cx="188912"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39" name="Rectangle 74"/>
            <p:cNvSpPr>
              <a:spLocks noChangeArrowheads="1"/>
            </p:cNvSpPr>
            <p:nvPr/>
          </p:nvSpPr>
          <p:spPr bwMode="auto">
            <a:xfrm>
              <a:off x="3671867" y="5710224"/>
              <a:ext cx="180979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de-DE" altLang="de-DE" sz="1500" dirty="0" smtClean="0">
                  <a:solidFill>
                    <a:srgbClr val="000000"/>
                  </a:solidFill>
                </a:rPr>
                <a:t>C</a:t>
              </a:r>
              <a:r>
                <a:rPr kumimoji="0" lang="de-DE" altLang="de-DE" sz="1500" b="0" i="0" u="none" strike="noStrike" cap="none" normalizeH="0" baseline="0" dirty="0" smtClean="0">
                  <a:ln>
                    <a:noFill/>
                  </a:ln>
                  <a:solidFill>
                    <a:srgbClr val="000000"/>
                  </a:solidFill>
                  <a:effectLst/>
                  <a:latin typeface="Arial" panose="020B0604020202020204" pitchFamily="34" charset="0"/>
                </a:rPr>
                <a:t>hange in s</a:t>
              </a:r>
              <a:r>
                <a:rPr kumimoji="0" lang="en-GB" altLang="de-DE" sz="1500" b="0" i="0" u="none" strike="noStrike" cap="none" normalizeH="0" baseline="0" dirty="0" err="1" smtClean="0">
                  <a:ln>
                    <a:noFill/>
                  </a:ln>
                  <a:solidFill>
                    <a:srgbClr val="000000"/>
                  </a:solidFill>
                  <a:effectLst/>
                  <a:latin typeface="Arial" panose="020B0604020202020204" pitchFamily="34" charset="0"/>
                </a:rPr>
                <a:t>ymptoms</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140" name="Rectangle 16"/>
            <p:cNvSpPr>
              <a:spLocks noChangeArrowheads="1"/>
            </p:cNvSpPr>
            <p:nvPr/>
          </p:nvSpPr>
          <p:spPr bwMode="auto">
            <a:xfrm>
              <a:off x="4656138" y="4476750"/>
              <a:ext cx="8477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err="1" smtClean="0">
                  <a:ln>
                    <a:noFill/>
                  </a:ln>
                  <a:solidFill>
                    <a:srgbClr val="1A476F"/>
                  </a:solidFill>
                  <a:effectLst/>
                  <a:latin typeface="Arial" panose="020B0604020202020204" pitchFamily="34" charset="0"/>
                </a:rPr>
                <a:t>Topiramate</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325812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9241" y="122732"/>
            <a:ext cx="8496944" cy="646331"/>
          </a:xfrm>
          <a:prstGeom prst="rect">
            <a:avLst/>
          </a:prstGeom>
          <a:noFill/>
        </p:spPr>
        <p:txBody>
          <a:bodyPr wrap="square" rtlCol="0">
            <a:spAutoFit/>
          </a:bodyPr>
          <a:lstStyle/>
          <a:p>
            <a:r>
              <a:rPr lang="en-US" sz="1200" b="1" dirty="0" smtClean="0"/>
              <a:t>Figure </a:t>
            </a:r>
            <a:r>
              <a:rPr lang="en-US" sz="1200" b="1" dirty="0"/>
              <a:t>3</a:t>
            </a:r>
            <a:r>
              <a:rPr lang="en-US" sz="1200" b="1" dirty="0" smtClean="0"/>
              <a:t>: </a:t>
            </a:r>
            <a:r>
              <a:rPr lang="en-US" sz="1200" dirty="0" smtClean="0"/>
              <a:t>Clustered ranking based on SUCRA values for the outcomes ‘Response rate’ and ‘Any cause dropouts’.</a:t>
            </a:r>
            <a:r>
              <a:rPr lang="en-US" sz="1200" dirty="0"/>
              <a:t> </a:t>
            </a:r>
            <a:r>
              <a:rPr lang="en-US" sz="1200" dirty="0" smtClean="0"/>
              <a:t>Hierarchical cluster analysis is performed to group the competing treatments.  Different colors represent different groups according to treatments’ similarity regarding the two outcomes.</a:t>
            </a:r>
            <a:endParaRPr lang="el-GR" sz="1200" dirty="0"/>
          </a:p>
        </p:txBody>
      </p:sp>
      <p:grpSp>
        <p:nvGrpSpPr>
          <p:cNvPr id="5" name="Group 4"/>
          <p:cNvGrpSpPr/>
          <p:nvPr/>
        </p:nvGrpSpPr>
        <p:grpSpPr>
          <a:xfrm>
            <a:off x="983979" y="1057275"/>
            <a:ext cx="6926534" cy="4964013"/>
            <a:chOff x="983979" y="1057275"/>
            <a:chExt cx="6926534" cy="4964013"/>
          </a:xfrm>
        </p:grpSpPr>
        <p:sp>
          <p:nvSpPr>
            <p:cNvPr id="67" name="Rectangle 7"/>
            <p:cNvSpPr>
              <a:spLocks noChangeArrowheads="1"/>
            </p:cNvSpPr>
            <p:nvPr/>
          </p:nvSpPr>
          <p:spPr bwMode="auto">
            <a:xfrm>
              <a:off x="1538288" y="1087438"/>
              <a:ext cx="6345238" cy="4370388"/>
            </a:xfrm>
            <a:prstGeom prst="rect">
              <a:avLst/>
            </a:prstGeom>
            <a:solidFill>
              <a:srgbClr val="FFFFFF"/>
            </a:solidFill>
            <a:ln w="7938">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8" name="Line 8"/>
            <p:cNvSpPr>
              <a:spLocks noChangeShapeType="1"/>
            </p:cNvSpPr>
            <p:nvPr/>
          </p:nvSpPr>
          <p:spPr bwMode="auto">
            <a:xfrm>
              <a:off x="1538288" y="5343526"/>
              <a:ext cx="63452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69" name="Line 9"/>
            <p:cNvSpPr>
              <a:spLocks noChangeShapeType="1"/>
            </p:cNvSpPr>
            <p:nvPr/>
          </p:nvSpPr>
          <p:spPr bwMode="auto">
            <a:xfrm>
              <a:off x="1538288" y="4310063"/>
              <a:ext cx="63452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0" name="Line 10"/>
            <p:cNvSpPr>
              <a:spLocks noChangeShapeType="1"/>
            </p:cNvSpPr>
            <p:nvPr/>
          </p:nvSpPr>
          <p:spPr bwMode="auto">
            <a:xfrm>
              <a:off x="1538288" y="3271838"/>
              <a:ext cx="63452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1" name="Line 11"/>
            <p:cNvSpPr>
              <a:spLocks noChangeShapeType="1"/>
            </p:cNvSpPr>
            <p:nvPr/>
          </p:nvSpPr>
          <p:spPr bwMode="auto">
            <a:xfrm>
              <a:off x="1538288" y="2239963"/>
              <a:ext cx="63452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2" name="Line 12"/>
            <p:cNvSpPr>
              <a:spLocks noChangeShapeType="1"/>
            </p:cNvSpPr>
            <p:nvPr/>
          </p:nvSpPr>
          <p:spPr bwMode="auto">
            <a:xfrm>
              <a:off x="1538288" y="1201738"/>
              <a:ext cx="6345238"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3" name="Oval 13"/>
            <p:cNvSpPr>
              <a:spLocks noChangeArrowheads="1"/>
            </p:cNvSpPr>
            <p:nvPr/>
          </p:nvSpPr>
          <p:spPr bwMode="auto">
            <a:xfrm>
              <a:off x="3462338" y="2906713"/>
              <a:ext cx="74613"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4" name="Rectangle 14"/>
            <p:cNvSpPr>
              <a:spLocks noChangeArrowheads="1"/>
            </p:cNvSpPr>
            <p:nvPr/>
          </p:nvSpPr>
          <p:spPr bwMode="auto">
            <a:xfrm>
              <a:off x="3576638" y="2868613"/>
              <a:ext cx="777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Fluoxetine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5" name="Oval 15"/>
            <p:cNvSpPr>
              <a:spLocks noChangeArrowheads="1"/>
            </p:cNvSpPr>
            <p:nvPr/>
          </p:nvSpPr>
          <p:spPr bwMode="auto">
            <a:xfrm>
              <a:off x="3840163" y="3206751"/>
              <a:ext cx="76200"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6" name="Rectangle 16"/>
            <p:cNvSpPr>
              <a:spLocks noChangeArrowheads="1"/>
            </p:cNvSpPr>
            <p:nvPr/>
          </p:nvSpPr>
          <p:spPr bwMode="auto">
            <a:xfrm>
              <a:off x="3954463" y="3167063"/>
              <a:ext cx="11334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Venlafaxine ER</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7" name="Oval 17"/>
            <p:cNvSpPr>
              <a:spLocks noChangeArrowheads="1"/>
            </p:cNvSpPr>
            <p:nvPr/>
          </p:nvSpPr>
          <p:spPr bwMode="auto">
            <a:xfrm>
              <a:off x="4117975" y="3751263"/>
              <a:ext cx="74613"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8" name="Rectangle 18"/>
            <p:cNvSpPr>
              <a:spLocks noChangeArrowheads="1"/>
            </p:cNvSpPr>
            <p:nvPr/>
          </p:nvSpPr>
          <p:spPr bwMode="auto">
            <a:xfrm>
              <a:off x="4232275" y="3711576"/>
              <a:ext cx="8032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Paroxetine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9" name="Oval 19"/>
            <p:cNvSpPr>
              <a:spLocks noChangeArrowheads="1"/>
            </p:cNvSpPr>
            <p:nvPr/>
          </p:nvSpPr>
          <p:spPr bwMode="auto">
            <a:xfrm>
              <a:off x="5638800" y="3671888"/>
              <a:ext cx="79375"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0" name="Rectangle 20"/>
            <p:cNvSpPr>
              <a:spLocks noChangeArrowheads="1"/>
            </p:cNvSpPr>
            <p:nvPr/>
          </p:nvSpPr>
          <p:spPr bwMode="auto">
            <a:xfrm>
              <a:off x="5753100" y="3632201"/>
              <a:ext cx="8604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Mirtazapine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1" name="Oval 21"/>
            <p:cNvSpPr>
              <a:spLocks noChangeArrowheads="1"/>
            </p:cNvSpPr>
            <p:nvPr/>
          </p:nvSpPr>
          <p:spPr bwMode="auto">
            <a:xfrm>
              <a:off x="5159375" y="4432301"/>
              <a:ext cx="74613"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2" name="Rectangle 22"/>
            <p:cNvSpPr>
              <a:spLocks noChangeArrowheads="1"/>
            </p:cNvSpPr>
            <p:nvPr/>
          </p:nvSpPr>
          <p:spPr bwMode="auto">
            <a:xfrm>
              <a:off x="5278438" y="4392613"/>
              <a:ext cx="8429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Olanzapine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3" name="Oval 23"/>
            <p:cNvSpPr>
              <a:spLocks noChangeArrowheads="1"/>
            </p:cNvSpPr>
            <p:nvPr/>
          </p:nvSpPr>
          <p:spPr bwMode="auto">
            <a:xfrm>
              <a:off x="5853113" y="2625726"/>
              <a:ext cx="79375" cy="79375"/>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4" name="Rectangle 24"/>
            <p:cNvSpPr>
              <a:spLocks noChangeArrowheads="1"/>
            </p:cNvSpPr>
            <p:nvPr/>
          </p:nvSpPr>
          <p:spPr bwMode="auto">
            <a:xfrm>
              <a:off x="5967413" y="2586038"/>
              <a:ext cx="8302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Imipramine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5" name="Oval 25"/>
            <p:cNvSpPr>
              <a:spLocks noChangeArrowheads="1"/>
            </p:cNvSpPr>
            <p:nvPr/>
          </p:nvSpPr>
          <p:spPr bwMode="auto">
            <a:xfrm>
              <a:off x="6121400" y="1355726"/>
              <a:ext cx="74613" cy="79375"/>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6" name="Rectangle 26"/>
            <p:cNvSpPr>
              <a:spLocks noChangeArrowheads="1"/>
            </p:cNvSpPr>
            <p:nvPr/>
          </p:nvSpPr>
          <p:spPr bwMode="auto">
            <a:xfrm>
              <a:off x="6240463" y="1316038"/>
              <a:ext cx="8302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Phenelzine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7" name="Oval 27"/>
            <p:cNvSpPr>
              <a:spLocks noChangeArrowheads="1"/>
            </p:cNvSpPr>
            <p:nvPr/>
          </p:nvSpPr>
          <p:spPr bwMode="auto">
            <a:xfrm>
              <a:off x="4267200" y="1649413"/>
              <a:ext cx="74613" cy="76200"/>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8" name="Rectangle 28"/>
            <p:cNvSpPr>
              <a:spLocks noChangeArrowheads="1"/>
            </p:cNvSpPr>
            <p:nvPr/>
          </p:nvSpPr>
          <p:spPr bwMode="auto">
            <a:xfrm>
              <a:off x="4386263" y="1611313"/>
              <a:ext cx="8731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Lamotrigine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9" name="Oval 29"/>
            <p:cNvSpPr>
              <a:spLocks noChangeArrowheads="1"/>
            </p:cNvSpPr>
            <p:nvPr/>
          </p:nvSpPr>
          <p:spPr bwMode="auto">
            <a:xfrm>
              <a:off x="3730625" y="4419601"/>
              <a:ext cx="79375" cy="74613"/>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0" name="Rectangle 30"/>
            <p:cNvSpPr>
              <a:spLocks noChangeArrowheads="1"/>
            </p:cNvSpPr>
            <p:nvPr/>
          </p:nvSpPr>
          <p:spPr bwMode="auto">
            <a:xfrm>
              <a:off x="3849688" y="4379913"/>
              <a:ext cx="72390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Sertraline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1" name="Oval 31"/>
            <p:cNvSpPr>
              <a:spLocks noChangeArrowheads="1"/>
            </p:cNvSpPr>
            <p:nvPr/>
          </p:nvSpPr>
          <p:spPr bwMode="auto">
            <a:xfrm>
              <a:off x="3559175" y="4832351"/>
              <a:ext cx="74613" cy="74613"/>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2" name="Rectangle 32"/>
            <p:cNvSpPr>
              <a:spLocks noChangeArrowheads="1"/>
            </p:cNvSpPr>
            <p:nvPr/>
          </p:nvSpPr>
          <p:spPr bwMode="auto">
            <a:xfrm>
              <a:off x="3678238" y="4792663"/>
              <a:ext cx="904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Amitriptyline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3" name="Oval 33"/>
            <p:cNvSpPr>
              <a:spLocks noChangeArrowheads="1"/>
            </p:cNvSpPr>
            <p:nvPr/>
          </p:nvSpPr>
          <p:spPr bwMode="auto">
            <a:xfrm>
              <a:off x="3054350" y="4533901"/>
              <a:ext cx="74613" cy="79375"/>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4" name="Rectangle 34"/>
            <p:cNvSpPr>
              <a:spLocks noChangeArrowheads="1"/>
            </p:cNvSpPr>
            <p:nvPr/>
          </p:nvSpPr>
          <p:spPr bwMode="auto">
            <a:xfrm>
              <a:off x="3173413" y="4494213"/>
              <a:ext cx="123031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NK1R antagonist</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5" name="Oval 35"/>
            <p:cNvSpPr>
              <a:spLocks noChangeArrowheads="1"/>
            </p:cNvSpPr>
            <p:nvPr/>
          </p:nvSpPr>
          <p:spPr bwMode="auto">
            <a:xfrm>
              <a:off x="2227263" y="4722813"/>
              <a:ext cx="79375" cy="79375"/>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6" name="Rectangle 36"/>
            <p:cNvSpPr>
              <a:spLocks noChangeArrowheads="1"/>
            </p:cNvSpPr>
            <p:nvPr/>
          </p:nvSpPr>
          <p:spPr bwMode="auto">
            <a:xfrm>
              <a:off x="2341563" y="4683126"/>
              <a:ext cx="8953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Nefazodone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7" name="Oval 37"/>
            <p:cNvSpPr>
              <a:spLocks noChangeArrowheads="1"/>
            </p:cNvSpPr>
            <p:nvPr/>
          </p:nvSpPr>
          <p:spPr bwMode="auto">
            <a:xfrm>
              <a:off x="6759575" y="5299076"/>
              <a:ext cx="77788" cy="74613"/>
            </a:xfrm>
            <a:prstGeom prst="ellipse">
              <a:avLst/>
            </a:prstGeom>
            <a:solidFill>
              <a:srgbClr val="6E8E84"/>
            </a:solidFill>
            <a:ln w="17463">
              <a:solidFill>
                <a:srgbClr val="6E8E8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8" name="Rectangle 38"/>
            <p:cNvSpPr>
              <a:spLocks noChangeArrowheads="1"/>
            </p:cNvSpPr>
            <p:nvPr/>
          </p:nvSpPr>
          <p:spPr bwMode="auto">
            <a:xfrm>
              <a:off x="6873875" y="5259388"/>
              <a:ext cx="88741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6E8E84"/>
                  </a:solidFill>
                  <a:effectLst/>
                  <a:latin typeface="Arial" panose="020B0604020202020204" pitchFamily="34" charset="0"/>
                </a:rPr>
                <a:t>Risperidone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9" name="Oval 39"/>
            <p:cNvSpPr>
              <a:spLocks noChangeArrowheads="1"/>
            </p:cNvSpPr>
            <p:nvPr/>
          </p:nvSpPr>
          <p:spPr bwMode="auto">
            <a:xfrm>
              <a:off x="5303838" y="5122863"/>
              <a:ext cx="74613" cy="79375"/>
            </a:xfrm>
            <a:prstGeom prst="ellipse">
              <a:avLst/>
            </a:prstGeom>
            <a:solidFill>
              <a:srgbClr val="6E8E84"/>
            </a:solidFill>
            <a:ln w="17463">
              <a:solidFill>
                <a:srgbClr val="6E8E8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0" name="Rectangle 40"/>
            <p:cNvSpPr>
              <a:spLocks noChangeArrowheads="1"/>
            </p:cNvSpPr>
            <p:nvPr/>
          </p:nvSpPr>
          <p:spPr bwMode="auto">
            <a:xfrm>
              <a:off x="5418138" y="5083176"/>
              <a:ext cx="8477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6E8E84"/>
                  </a:solidFill>
                  <a:effectLst/>
                  <a:latin typeface="Arial" panose="020B0604020202020204" pitchFamily="34" charset="0"/>
                </a:rPr>
                <a:t>Topiramate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1" name="Oval 41"/>
            <p:cNvSpPr>
              <a:spLocks noChangeArrowheads="1"/>
            </p:cNvSpPr>
            <p:nvPr/>
          </p:nvSpPr>
          <p:spPr bwMode="auto">
            <a:xfrm>
              <a:off x="1863725" y="2503488"/>
              <a:ext cx="79375" cy="74613"/>
            </a:xfrm>
            <a:prstGeom prst="ellipse">
              <a:avLst/>
            </a:prstGeom>
            <a:solidFill>
              <a:srgbClr val="C10534"/>
            </a:solidFill>
            <a:ln w="17463">
              <a:solidFill>
                <a:srgbClr val="C1053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2" name="Rectangle 42"/>
            <p:cNvSpPr>
              <a:spLocks noChangeArrowheads="1"/>
            </p:cNvSpPr>
            <p:nvPr/>
          </p:nvSpPr>
          <p:spPr bwMode="auto">
            <a:xfrm>
              <a:off x="1978025" y="2463801"/>
              <a:ext cx="7413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C10534"/>
                  </a:solidFill>
                  <a:effectLst/>
                  <a:latin typeface="Arial" panose="020B0604020202020204" pitchFamily="34" charset="0"/>
                </a:rPr>
                <a:t>Tiagabine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3" name="Oval 43"/>
            <p:cNvSpPr>
              <a:spLocks noChangeArrowheads="1"/>
            </p:cNvSpPr>
            <p:nvPr/>
          </p:nvSpPr>
          <p:spPr bwMode="auto">
            <a:xfrm>
              <a:off x="1612900" y="3952876"/>
              <a:ext cx="79375" cy="76200"/>
            </a:xfrm>
            <a:prstGeom prst="ellipse">
              <a:avLst/>
            </a:prstGeom>
            <a:solidFill>
              <a:srgbClr val="C10534"/>
            </a:solidFill>
            <a:ln w="17463">
              <a:solidFill>
                <a:srgbClr val="C1053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4" name="Rectangle 44"/>
            <p:cNvSpPr>
              <a:spLocks noChangeArrowheads="1"/>
            </p:cNvSpPr>
            <p:nvPr/>
          </p:nvSpPr>
          <p:spPr bwMode="auto">
            <a:xfrm>
              <a:off x="1731963" y="3914776"/>
              <a:ext cx="6238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C10534"/>
                  </a:solidFill>
                  <a:effectLst/>
                  <a:latin typeface="Arial" panose="020B0604020202020204" pitchFamily="34" charset="0"/>
                </a:rPr>
                <a:t>Placebo</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5" name="Line 45"/>
            <p:cNvSpPr>
              <a:spLocks noChangeShapeType="1"/>
            </p:cNvSpPr>
            <p:nvPr/>
          </p:nvSpPr>
          <p:spPr bwMode="auto">
            <a:xfrm flipV="1">
              <a:off x="1538288" y="1087438"/>
              <a:ext cx="0" cy="4370388"/>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6" name="Line 46"/>
            <p:cNvSpPr>
              <a:spLocks noChangeShapeType="1"/>
            </p:cNvSpPr>
            <p:nvPr/>
          </p:nvSpPr>
          <p:spPr bwMode="auto">
            <a:xfrm flipH="1">
              <a:off x="1463675" y="5343526"/>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7" name="Rectangle 47"/>
            <p:cNvSpPr>
              <a:spLocks noChangeArrowheads="1"/>
            </p:cNvSpPr>
            <p:nvPr/>
          </p:nvSpPr>
          <p:spPr bwMode="auto">
            <a:xfrm rot="16200000">
              <a:off x="1220788" y="516890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8" name="Line 48"/>
            <p:cNvSpPr>
              <a:spLocks noChangeShapeType="1"/>
            </p:cNvSpPr>
            <p:nvPr/>
          </p:nvSpPr>
          <p:spPr bwMode="auto">
            <a:xfrm flipH="1">
              <a:off x="1463675" y="4310063"/>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9" name="Rectangle 49"/>
            <p:cNvSpPr>
              <a:spLocks noChangeArrowheads="1"/>
            </p:cNvSpPr>
            <p:nvPr/>
          </p:nvSpPr>
          <p:spPr bwMode="auto">
            <a:xfrm rot="16200000">
              <a:off x="1220788" y="4135438"/>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0" name="Line 50"/>
            <p:cNvSpPr>
              <a:spLocks noChangeShapeType="1"/>
            </p:cNvSpPr>
            <p:nvPr/>
          </p:nvSpPr>
          <p:spPr bwMode="auto">
            <a:xfrm flipH="1">
              <a:off x="1463675" y="3271838"/>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1" name="Rectangle 51"/>
            <p:cNvSpPr>
              <a:spLocks noChangeArrowheads="1"/>
            </p:cNvSpPr>
            <p:nvPr/>
          </p:nvSpPr>
          <p:spPr bwMode="auto">
            <a:xfrm rot="16200000">
              <a:off x="1220788" y="3097213"/>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2" name="Line 52"/>
            <p:cNvSpPr>
              <a:spLocks noChangeShapeType="1"/>
            </p:cNvSpPr>
            <p:nvPr/>
          </p:nvSpPr>
          <p:spPr bwMode="auto">
            <a:xfrm flipH="1">
              <a:off x="1463675" y="2239963"/>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3" name="Rectangle 53"/>
            <p:cNvSpPr>
              <a:spLocks noChangeArrowheads="1"/>
            </p:cNvSpPr>
            <p:nvPr/>
          </p:nvSpPr>
          <p:spPr bwMode="auto">
            <a:xfrm rot="16200000">
              <a:off x="1220788" y="2063750"/>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4" name="Line 54"/>
            <p:cNvSpPr>
              <a:spLocks noChangeShapeType="1"/>
            </p:cNvSpPr>
            <p:nvPr/>
          </p:nvSpPr>
          <p:spPr bwMode="auto">
            <a:xfrm flipH="1">
              <a:off x="1463675" y="1201738"/>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5" name="Rectangle 55"/>
            <p:cNvSpPr>
              <a:spLocks noChangeArrowheads="1"/>
            </p:cNvSpPr>
            <p:nvPr/>
          </p:nvSpPr>
          <p:spPr bwMode="auto">
            <a:xfrm rot="16200000">
              <a:off x="1244600" y="1023938"/>
              <a:ext cx="1889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6" name="Rectangle 56"/>
            <p:cNvSpPr>
              <a:spLocks noChangeArrowheads="1"/>
            </p:cNvSpPr>
            <p:nvPr/>
          </p:nvSpPr>
          <p:spPr bwMode="auto">
            <a:xfrm rot="16200000">
              <a:off x="708262" y="3104828"/>
              <a:ext cx="78226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dirty="0" smtClean="0">
                  <a:ln>
                    <a:noFill/>
                  </a:ln>
                  <a:solidFill>
                    <a:srgbClr val="000000"/>
                  </a:solidFill>
                  <a:effectLst/>
                  <a:latin typeface="Arial" panose="020B0604020202020204" pitchFamily="34" charset="0"/>
                </a:rPr>
                <a:t>Dropouts</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117" name="Line 57"/>
            <p:cNvSpPr>
              <a:spLocks noChangeShapeType="1"/>
            </p:cNvSpPr>
            <p:nvPr/>
          </p:nvSpPr>
          <p:spPr bwMode="auto">
            <a:xfrm>
              <a:off x="1538288" y="5457826"/>
              <a:ext cx="6345238"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8" name="Line 58"/>
            <p:cNvSpPr>
              <a:spLocks noChangeShapeType="1"/>
            </p:cNvSpPr>
            <p:nvPr/>
          </p:nvSpPr>
          <p:spPr bwMode="auto">
            <a:xfrm>
              <a:off x="2060575" y="5457826"/>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9" name="Rectangle 59"/>
            <p:cNvSpPr>
              <a:spLocks noChangeArrowheads="1"/>
            </p:cNvSpPr>
            <p:nvPr/>
          </p:nvSpPr>
          <p:spPr bwMode="auto">
            <a:xfrm>
              <a:off x="1985963" y="5567363"/>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0" name="Line 60"/>
            <p:cNvSpPr>
              <a:spLocks noChangeShapeType="1"/>
            </p:cNvSpPr>
            <p:nvPr/>
          </p:nvSpPr>
          <p:spPr bwMode="auto">
            <a:xfrm>
              <a:off x="3484563" y="5457826"/>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1" name="Rectangle 61"/>
            <p:cNvSpPr>
              <a:spLocks noChangeArrowheads="1"/>
            </p:cNvSpPr>
            <p:nvPr/>
          </p:nvSpPr>
          <p:spPr bwMode="auto">
            <a:xfrm>
              <a:off x="3409950" y="5567363"/>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2" name="Line 62"/>
            <p:cNvSpPr>
              <a:spLocks noChangeShapeType="1"/>
            </p:cNvSpPr>
            <p:nvPr/>
          </p:nvSpPr>
          <p:spPr bwMode="auto">
            <a:xfrm>
              <a:off x="4913313" y="5457826"/>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3" name="Rectangle 63"/>
            <p:cNvSpPr>
              <a:spLocks noChangeArrowheads="1"/>
            </p:cNvSpPr>
            <p:nvPr/>
          </p:nvSpPr>
          <p:spPr bwMode="auto">
            <a:xfrm>
              <a:off x="4838700" y="5567363"/>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4" name="Line 64"/>
            <p:cNvSpPr>
              <a:spLocks noChangeShapeType="1"/>
            </p:cNvSpPr>
            <p:nvPr/>
          </p:nvSpPr>
          <p:spPr bwMode="auto">
            <a:xfrm>
              <a:off x="6342063" y="5457826"/>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5" name="Rectangle 65"/>
            <p:cNvSpPr>
              <a:spLocks noChangeArrowheads="1"/>
            </p:cNvSpPr>
            <p:nvPr/>
          </p:nvSpPr>
          <p:spPr bwMode="auto">
            <a:xfrm>
              <a:off x="6267450" y="5567363"/>
              <a:ext cx="24130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6" name="Line 66"/>
            <p:cNvSpPr>
              <a:spLocks noChangeShapeType="1"/>
            </p:cNvSpPr>
            <p:nvPr/>
          </p:nvSpPr>
          <p:spPr bwMode="auto">
            <a:xfrm>
              <a:off x="7769225" y="5457826"/>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7" name="Rectangle 67"/>
            <p:cNvSpPr>
              <a:spLocks noChangeArrowheads="1"/>
            </p:cNvSpPr>
            <p:nvPr/>
          </p:nvSpPr>
          <p:spPr bwMode="auto">
            <a:xfrm>
              <a:off x="7721600" y="5567363"/>
              <a:ext cx="1889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8" name="Rectangle 68"/>
            <p:cNvSpPr>
              <a:spLocks noChangeArrowheads="1"/>
            </p:cNvSpPr>
            <p:nvPr/>
          </p:nvSpPr>
          <p:spPr bwMode="auto">
            <a:xfrm>
              <a:off x="4183063" y="5790456"/>
              <a:ext cx="125354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dirty="0" smtClean="0">
                  <a:ln>
                    <a:noFill/>
                  </a:ln>
                  <a:solidFill>
                    <a:srgbClr val="000000"/>
                  </a:solidFill>
                  <a:effectLst/>
                  <a:latin typeface="Arial" panose="020B0604020202020204" pitchFamily="34" charset="0"/>
                </a:rPr>
                <a:t>Response rate</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129543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3195" y="188640"/>
            <a:ext cx="8424936" cy="646331"/>
          </a:xfrm>
          <a:prstGeom prst="rect">
            <a:avLst/>
          </a:prstGeom>
          <a:noFill/>
        </p:spPr>
        <p:txBody>
          <a:bodyPr wrap="square" rtlCol="0">
            <a:spAutoFit/>
          </a:bodyPr>
          <a:lstStyle/>
          <a:p>
            <a:r>
              <a:rPr lang="en-US" sz="1200" b="1" dirty="0" smtClean="0"/>
              <a:t>Figure </a:t>
            </a:r>
            <a:r>
              <a:rPr lang="en-US" sz="1200" b="1" dirty="0"/>
              <a:t>4</a:t>
            </a:r>
            <a:r>
              <a:rPr lang="en-US" sz="1200" b="1" dirty="0" smtClean="0"/>
              <a:t>: </a:t>
            </a:r>
            <a:r>
              <a:rPr lang="en-US" sz="1200" dirty="0" smtClean="0"/>
              <a:t>Clustered ranking based on SUCRA values for the outcomes ‘Response rate’ and ‘Dropouts due to adverse events’. Hierarchical cluster analysis is performed to group the competing treatments. Different colors represent different groups according to treatments’ similarity regarding the two outcomes.</a:t>
            </a:r>
            <a:endParaRPr lang="el-GR" sz="1200" dirty="0"/>
          </a:p>
        </p:txBody>
      </p:sp>
      <p:grpSp>
        <p:nvGrpSpPr>
          <p:cNvPr id="5" name="Group 4"/>
          <p:cNvGrpSpPr/>
          <p:nvPr/>
        </p:nvGrpSpPr>
        <p:grpSpPr>
          <a:xfrm>
            <a:off x="611188" y="981075"/>
            <a:ext cx="7378700" cy="5399088"/>
            <a:chOff x="611188" y="981075"/>
            <a:chExt cx="7378700" cy="5399088"/>
          </a:xfrm>
        </p:grpSpPr>
        <p:sp>
          <p:nvSpPr>
            <p:cNvPr id="65" name="AutoShape 3"/>
            <p:cNvSpPr>
              <a:spLocks noChangeAspect="1" noChangeArrowheads="1" noTextEdit="1"/>
            </p:cNvSpPr>
            <p:nvPr/>
          </p:nvSpPr>
          <p:spPr bwMode="auto">
            <a:xfrm>
              <a:off x="611188" y="981075"/>
              <a:ext cx="7378700"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 name="Rectangle 7"/>
            <p:cNvSpPr>
              <a:spLocks noChangeArrowheads="1"/>
            </p:cNvSpPr>
            <p:nvPr/>
          </p:nvSpPr>
          <p:spPr bwMode="auto">
            <a:xfrm>
              <a:off x="1393826" y="1231900"/>
              <a:ext cx="6346825" cy="4368800"/>
            </a:xfrm>
            <a:prstGeom prst="rect">
              <a:avLst/>
            </a:prstGeom>
            <a:solidFill>
              <a:srgbClr val="FFFFFF"/>
            </a:solidFill>
            <a:ln w="7938">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de-CH"/>
            </a:p>
          </p:txBody>
        </p:sp>
        <p:sp>
          <p:nvSpPr>
            <p:cNvPr id="67" name="Line 8"/>
            <p:cNvSpPr>
              <a:spLocks noChangeShapeType="1"/>
            </p:cNvSpPr>
            <p:nvPr/>
          </p:nvSpPr>
          <p:spPr bwMode="auto">
            <a:xfrm>
              <a:off x="1393826" y="5486400"/>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68" name="Line 9"/>
            <p:cNvSpPr>
              <a:spLocks noChangeShapeType="1"/>
            </p:cNvSpPr>
            <p:nvPr/>
          </p:nvSpPr>
          <p:spPr bwMode="auto">
            <a:xfrm>
              <a:off x="1393826" y="4452938"/>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69" name="Line 10"/>
            <p:cNvSpPr>
              <a:spLocks noChangeShapeType="1"/>
            </p:cNvSpPr>
            <p:nvPr/>
          </p:nvSpPr>
          <p:spPr bwMode="auto">
            <a:xfrm>
              <a:off x="1393826" y="3416300"/>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0" name="Line 11"/>
            <p:cNvSpPr>
              <a:spLocks noChangeShapeType="1"/>
            </p:cNvSpPr>
            <p:nvPr/>
          </p:nvSpPr>
          <p:spPr bwMode="auto">
            <a:xfrm>
              <a:off x="1393826" y="2382838"/>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1" name="Line 12"/>
            <p:cNvSpPr>
              <a:spLocks noChangeShapeType="1"/>
            </p:cNvSpPr>
            <p:nvPr/>
          </p:nvSpPr>
          <p:spPr bwMode="auto">
            <a:xfrm>
              <a:off x="1393826" y="1346200"/>
              <a:ext cx="6346825" cy="0"/>
            </a:xfrm>
            <a:prstGeom prst="line">
              <a:avLst/>
            </a:prstGeom>
            <a:noFill/>
            <a:ln w="17463" cap="flat">
              <a:solidFill>
                <a:srgbClr val="EAF2F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72" name="Oval 13"/>
            <p:cNvSpPr>
              <a:spLocks noChangeArrowheads="1"/>
            </p:cNvSpPr>
            <p:nvPr/>
          </p:nvSpPr>
          <p:spPr bwMode="auto">
            <a:xfrm>
              <a:off x="3697288" y="3376613"/>
              <a:ext cx="74613" cy="74613"/>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3" name="Rectangle 14"/>
            <p:cNvSpPr>
              <a:spLocks noChangeArrowheads="1"/>
            </p:cNvSpPr>
            <p:nvPr/>
          </p:nvSpPr>
          <p:spPr bwMode="auto">
            <a:xfrm>
              <a:off x="3811588" y="3336925"/>
              <a:ext cx="11334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Venlafaxine ER</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4" name="Oval 15"/>
            <p:cNvSpPr>
              <a:spLocks noChangeArrowheads="1"/>
            </p:cNvSpPr>
            <p:nvPr/>
          </p:nvSpPr>
          <p:spPr bwMode="auto">
            <a:xfrm>
              <a:off x="3319463" y="2840038"/>
              <a:ext cx="74613" cy="79375"/>
            </a:xfrm>
            <a:prstGeom prst="ellipse">
              <a:avLst/>
            </a:prstGeom>
            <a:solidFill>
              <a:srgbClr val="1A476F"/>
            </a:solidFill>
            <a:ln w="17463">
              <a:solidFill>
                <a:srgbClr val="1A476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5" name="Rectangle 16"/>
            <p:cNvSpPr>
              <a:spLocks noChangeArrowheads="1"/>
            </p:cNvSpPr>
            <p:nvPr/>
          </p:nvSpPr>
          <p:spPr bwMode="auto">
            <a:xfrm>
              <a:off x="3433763" y="2800350"/>
              <a:ext cx="777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1A476F"/>
                  </a:solidFill>
                  <a:effectLst/>
                  <a:latin typeface="Arial" panose="020B0604020202020204" pitchFamily="34" charset="0"/>
                </a:rPr>
                <a:t>Fluoxetine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76" name="Oval 17"/>
            <p:cNvSpPr>
              <a:spLocks noChangeArrowheads="1"/>
            </p:cNvSpPr>
            <p:nvPr/>
          </p:nvSpPr>
          <p:spPr bwMode="auto">
            <a:xfrm>
              <a:off x="2909888" y="4211638"/>
              <a:ext cx="74613"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7" name="Rectangle 18"/>
            <p:cNvSpPr>
              <a:spLocks noChangeArrowheads="1"/>
            </p:cNvSpPr>
            <p:nvPr/>
          </p:nvSpPr>
          <p:spPr bwMode="auto">
            <a:xfrm>
              <a:off x="3028951" y="4293096"/>
              <a:ext cx="123031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dirty="0" smtClean="0">
                  <a:ln>
                    <a:noFill/>
                  </a:ln>
                  <a:solidFill>
                    <a:srgbClr val="90353B"/>
                  </a:solidFill>
                  <a:effectLst/>
                  <a:latin typeface="Arial" panose="020B0604020202020204" pitchFamily="34" charset="0"/>
                </a:rPr>
                <a:t>NK1R </a:t>
              </a:r>
              <a:r>
                <a:rPr kumimoji="0" lang="de-DE" altLang="de-DE" sz="1100" b="0" i="0" u="none" strike="noStrike" cap="none" normalizeH="0" baseline="0" dirty="0" err="1" smtClean="0">
                  <a:ln>
                    <a:noFill/>
                  </a:ln>
                  <a:solidFill>
                    <a:srgbClr val="90353B"/>
                  </a:solidFill>
                  <a:effectLst/>
                  <a:latin typeface="Arial" panose="020B0604020202020204" pitchFamily="34" charset="0"/>
                </a:rPr>
                <a:t>antagonist</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78" name="Oval 19"/>
            <p:cNvSpPr>
              <a:spLocks noChangeArrowheads="1"/>
            </p:cNvSpPr>
            <p:nvPr/>
          </p:nvSpPr>
          <p:spPr bwMode="auto">
            <a:xfrm>
              <a:off x="3973513" y="4005263"/>
              <a:ext cx="74613" cy="79375"/>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79" name="Rectangle 20"/>
            <p:cNvSpPr>
              <a:spLocks noChangeArrowheads="1"/>
            </p:cNvSpPr>
            <p:nvPr/>
          </p:nvSpPr>
          <p:spPr bwMode="auto">
            <a:xfrm>
              <a:off x="4087813" y="3965575"/>
              <a:ext cx="8032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Paroxetine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0" name="Oval 21"/>
            <p:cNvSpPr>
              <a:spLocks noChangeArrowheads="1"/>
            </p:cNvSpPr>
            <p:nvPr/>
          </p:nvSpPr>
          <p:spPr bwMode="auto">
            <a:xfrm>
              <a:off x="3587751" y="4167188"/>
              <a:ext cx="77788" cy="74613"/>
            </a:xfrm>
            <a:prstGeom prst="ellipse">
              <a:avLst/>
            </a:prstGeom>
            <a:solidFill>
              <a:srgbClr val="90353B"/>
            </a:solidFill>
            <a:ln w="17463">
              <a:solidFill>
                <a:srgbClr val="90353B"/>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1" name="Rectangle 22"/>
            <p:cNvSpPr>
              <a:spLocks noChangeArrowheads="1"/>
            </p:cNvSpPr>
            <p:nvPr/>
          </p:nvSpPr>
          <p:spPr bwMode="auto">
            <a:xfrm>
              <a:off x="3705226" y="4127500"/>
              <a:ext cx="72390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0353B"/>
                  </a:solidFill>
                  <a:effectLst/>
                  <a:latin typeface="Arial" panose="020B0604020202020204" pitchFamily="34" charset="0"/>
                </a:rPr>
                <a:t>Sertraline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2" name="Oval 23"/>
            <p:cNvSpPr>
              <a:spLocks noChangeArrowheads="1"/>
            </p:cNvSpPr>
            <p:nvPr/>
          </p:nvSpPr>
          <p:spPr bwMode="auto">
            <a:xfrm>
              <a:off x="5710238" y="3195638"/>
              <a:ext cx="79375"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3" name="Rectangle 24"/>
            <p:cNvSpPr>
              <a:spLocks noChangeArrowheads="1"/>
            </p:cNvSpPr>
            <p:nvPr/>
          </p:nvSpPr>
          <p:spPr bwMode="auto">
            <a:xfrm>
              <a:off x="5824538" y="3155950"/>
              <a:ext cx="8302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Imipramine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4" name="Oval 25"/>
            <p:cNvSpPr>
              <a:spLocks noChangeArrowheads="1"/>
            </p:cNvSpPr>
            <p:nvPr/>
          </p:nvSpPr>
          <p:spPr bwMode="auto">
            <a:xfrm>
              <a:off x="5494338" y="3811588"/>
              <a:ext cx="79375" cy="79375"/>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5" name="Rectangle 26"/>
            <p:cNvSpPr>
              <a:spLocks noChangeArrowheads="1"/>
            </p:cNvSpPr>
            <p:nvPr/>
          </p:nvSpPr>
          <p:spPr bwMode="auto">
            <a:xfrm>
              <a:off x="5608638" y="3771900"/>
              <a:ext cx="8604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Mirtazapine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6" name="Oval 27"/>
            <p:cNvSpPr>
              <a:spLocks noChangeArrowheads="1"/>
            </p:cNvSpPr>
            <p:nvPr/>
          </p:nvSpPr>
          <p:spPr bwMode="auto">
            <a:xfrm>
              <a:off x="5978526" y="1873250"/>
              <a:ext cx="74613" cy="74613"/>
            </a:xfrm>
            <a:prstGeom prst="ellipse">
              <a:avLst/>
            </a:prstGeom>
            <a:solidFill>
              <a:srgbClr val="55752F"/>
            </a:solidFill>
            <a:ln w="17463">
              <a:solidFill>
                <a:srgbClr val="55752F"/>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7" name="Rectangle 28"/>
            <p:cNvSpPr>
              <a:spLocks noChangeArrowheads="1"/>
            </p:cNvSpPr>
            <p:nvPr/>
          </p:nvSpPr>
          <p:spPr bwMode="auto">
            <a:xfrm>
              <a:off x="6097588" y="1833563"/>
              <a:ext cx="8302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55752F"/>
                  </a:solidFill>
                  <a:effectLst/>
                  <a:latin typeface="Arial" panose="020B0604020202020204" pitchFamily="34" charset="0"/>
                </a:rPr>
                <a:t>Phenelzine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88" name="Oval 29"/>
            <p:cNvSpPr>
              <a:spLocks noChangeArrowheads="1"/>
            </p:cNvSpPr>
            <p:nvPr/>
          </p:nvSpPr>
          <p:spPr bwMode="auto">
            <a:xfrm>
              <a:off x="5016501" y="5108575"/>
              <a:ext cx="74613" cy="74613"/>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89" name="Rectangle 30"/>
            <p:cNvSpPr>
              <a:spLocks noChangeArrowheads="1"/>
            </p:cNvSpPr>
            <p:nvPr/>
          </p:nvSpPr>
          <p:spPr bwMode="auto">
            <a:xfrm>
              <a:off x="5133976" y="5068888"/>
              <a:ext cx="84296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Olanzapine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0" name="Oval 31"/>
            <p:cNvSpPr>
              <a:spLocks noChangeArrowheads="1"/>
            </p:cNvSpPr>
            <p:nvPr/>
          </p:nvSpPr>
          <p:spPr bwMode="auto">
            <a:xfrm>
              <a:off x="5160963" y="4805363"/>
              <a:ext cx="74613" cy="77788"/>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1" name="Rectangle 32"/>
            <p:cNvSpPr>
              <a:spLocks noChangeArrowheads="1"/>
            </p:cNvSpPr>
            <p:nvPr/>
          </p:nvSpPr>
          <p:spPr bwMode="auto">
            <a:xfrm>
              <a:off x="5275263" y="4765675"/>
              <a:ext cx="8477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Topiramate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2" name="Oval 33"/>
            <p:cNvSpPr>
              <a:spLocks noChangeArrowheads="1"/>
            </p:cNvSpPr>
            <p:nvPr/>
          </p:nvSpPr>
          <p:spPr bwMode="auto">
            <a:xfrm>
              <a:off x="6615113" y="4800600"/>
              <a:ext cx="79375" cy="79375"/>
            </a:xfrm>
            <a:prstGeom prst="ellipse">
              <a:avLst/>
            </a:prstGeom>
            <a:solidFill>
              <a:srgbClr val="E37E00"/>
            </a:solidFill>
            <a:ln w="17463">
              <a:solidFill>
                <a:srgbClr val="E37E00"/>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3" name="Rectangle 34"/>
            <p:cNvSpPr>
              <a:spLocks noChangeArrowheads="1"/>
            </p:cNvSpPr>
            <p:nvPr/>
          </p:nvSpPr>
          <p:spPr bwMode="auto">
            <a:xfrm>
              <a:off x="6729413" y="4760913"/>
              <a:ext cx="887413"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E37E00"/>
                  </a:solidFill>
                  <a:effectLst/>
                  <a:latin typeface="Arial" panose="020B0604020202020204" pitchFamily="34" charset="0"/>
                </a:rPr>
                <a:t>Risperidone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4" name="Oval 35"/>
            <p:cNvSpPr>
              <a:spLocks noChangeArrowheads="1"/>
            </p:cNvSpPr>
            <p:nvPr/>
          </p:nvSpPr>
          <p:spPr bwMode="auto">
            <a:xfrm>
              <a:off x="3416301" y="5389563"/>
              <a:ext cx="74613" cy="79375"/>
            </a:xfrm>
            <a:prstGeom prst="ellipse">
              <a:avLst/>
            </a:prstGeom>
            <a:solidFill>
              <a:srgbClr val="6E8E84"/>
            </a:solidFill>
            <a:ln w="17463">
              <a:solidFill>
                <a:srgbClr val="6E8E8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5" name="Rectangle 36"/>
            <p:cNvSpPr>
              <a:spLocks noChangeArrowheads="1"/>
            </p:cNvSpPr>
            <p:nvPr/>
          </p:nvSpPr>
          <p:spPr bwMode="auto">
            <a:xfrm>
              <a:off x="3533776" y="5349875"/>
              <a:ext cx="9048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6E8E84"/>
                  </a:solidFill>
                  <a:effectLst/>
                  <a:latin typeface="Arial" panose="020B0604020202020204" pitchFamily="34" charset="0"/>
                </a:rPr>
                <a:t>Amitriptyline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6" name="Oval 37"/>
            <p:cNvSpPr>
              <a:spLocks noChangeArrowheads="1"/>
            </p:cNvSpPr>
            <p:nvPr/>
          </p:nvSpPr>
          <p:spPr bwMode="auto">
            <a:xfrm>
              <a:off x="2084388" y="4927600"/>
              <a:ext cx="77788" cy="79375"/>
            </a:xfrm>
            <a:prstGeom prst="ellipse">
              <a:avLst/>
            </a:prstGeom>
            <a:solidFill>
              <a:srgbClr val="C10534"/>
            </a:solidFill>
            <a:ln w="17463">
              <a:solidFill>
                <a:srgbClr val="C10534"/>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7" name="Rectangle 38"/>
            <p:cNvSpPr>
              <a:spLocks noChangeArrowheads="1"/>
            </p:cNvSpPr>
            <p:nvPr/>
          </p:nvSpPr>
          <p:spPr bwMode="auto">
            <a:xfrm>
              <a:off x="2198688" y="4887913"/>
              <a:ext cx="8953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C10534"/>
                  </a:solidFill>
                  <a:effectLst/>
                  <a:latin typeface="Arial" panose="020B0604020202020204" pitchFamily="34" charset="0"/>
                </a:rPr>
                <a:t>Nefazodone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98" name="Oval 39"/>
            <p:cNvSpPr>
              <a:spLocks noChangeArrowheads="1"/>
            </p:cNvSpPr>
            <p:nvPr/>
          </p:nvSpPr>
          <p:spPr bwMode="auto">
            <a:xfrm>
              <a:off x="1719263" y="2897188"/>
              <a:ext cx="79375" cy="79375"/>
            </a:xfrm>
            <a:prstGeom prst="ellipse">
              <a:avLst/>
            </a:prstGeom>
            <a:solidFill>
              <a:srgbClr val="938DD2"/>
            </a:solidFill>
            <a:ln w="17463">
              <a:solidFill>
                <a:srgbClr val="938DD2"/>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99" name="Rectangle 40"/>
            <p:cNvSpPr>
              <a:spLocks noChangeArrowheads="1"/>
            </p:cNvSpPr>
            <p:nvPr/>
          </p:nvSpPr>
          <p:spPr bwMode="auto">
            <a:xfrm>
              <a:off x="1833563" y="2857500"/>
              <a:ext cx="7429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38DD2"/>
                  </a:solidFill>
                  <a:effectLst/>
                  <a:latin typeface="Arial" panose="020B0604020202020204" pitchFamily="34" charset="0"/>
                </a:rPr>
                <a:t>Tiagabine</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0" name="Oval 41"/>
            <p:cNvSpPr>
              <a:spLocks noChangeArrowheads="1"/>
            </p:cNvSpPr>
            <p:nvPr/>
          </p:nvSpPr>
          <p:spPr bwMode="auto">
            <a:xfrm>
              <a:off x="1468438" y="2725738"/>
              <a:ext cx="79375" cy="74613"/>
            </a:xfrm>
            <a:prstGeom prst="ellipse">
              <a:avLst/>
            </a:prstGeom>
            <a:solidFill>
              <a:srgbClr val="938DD2"/>
            </a:solidFill>
            <a:ln w="17463">
              <a:solidFill>
                <a:srgbClr val="938DD2"/>
              </a:solidFill>
              <a:prstDash val="solid"/>
              <a:round/>
              <a:headEnd/>
              <a:tailEnd/>
            </a:ln>
          </p:spPr>
          <p:txBody>
            <a:bodyPr vert="horz" wrap="square" lIns="91440" tIns="45720" rIns="91440" bIns="45720" numCol="1" anchor="t" anchorCtr="0" compatLnSpc="1">
              <a:prstTxWarp prst="textNoShape">
                <a:avLst/>
              </a:prstTxWarp>
            </a:bodyPr>
            <a:lstStyle/>
            <a:p>
              <a:endParaRPr lang="de-CH"/>
            </a:p>
          </p:txBody>
        </p:sp>
        <p:sp>
          <p:nvSpPr>
            <p:cNvPr id="101" name="Rectangle 42"/>
            <p:cNvSpPr>
              <a:spLocks noChangeArrowheads="1"/>
            </p:cNvSpPr>
            <p:nvPr/>
          </p:nvSpPr>
          <p:spPr bwMode="auto">
            <a:xfrm>
              <a:off x="1587501" y="2686050"/>
              <a:ext cx="6238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100" b="0" i="0" u="none" strike="noStrike" cap="none" normalizeH="0" baseline="0" smtClean="0">
                  <a:ln>
                    <a:noFill/>
                  </a:ln>
                  <a:solidFill>
                    <a:srgbClr val="938DD2"/>
                  </a:solidFill>
                  <a:effectLst/>
                  <a:latin typeface="Arial" panose="020B0604020202020204" pitchFamily="34" charset="0"/>
                </a:rPr>
                <a:t>Placebo</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2" name="Line 43"/>
            <p:cNvSpPr>
              <a:spLocks noChangeShapeType="1"/>
            </p:cNvSpPr>
            <p:nvPr/>
          </p:nvSpPr>
          <p:spPr bwMode="auto">
            <a:xfrm flipV="1">
              <a:off x="1393826" y="1231900"/>
              <a:ext cx="0" cy="436880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3" name="Line 44"/>
            <p:cNvSpPr>
              <a:spLocks noChangeShapeType="1"/>
            </p:cNvSpPr>
            <p:nvPr/>
          </p:nvSpPr>
          <p:spPr bwMode="auto">
            <a:xfrm flipH="1">
              <a:off x="1319213" y="5486400"/>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4" name="Rectangle 45"/>
            <p:cNvSpPr>
              <a:spLocks noChangeArrowheads="1"/>
            </p:cNvSpPr>
            <p:nvPr/>
          </p:nvSpPr>
          <p:spPr bwMode="auto">
            <a:xfrm rot="16200000">
              <a:off x="1074738" y="5313363"/>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5" name="Line 46"/>
            <p:cNvSpPr>
              <a:spLocks noChangeShapeType="1"/>
            </p:cNvSpPr>
            <p:nvPr/>
          </p:nvSpPr>
          <p:spPr bwMode="auto">
            <a:xfrm flipH="1">
              <a:off x="1319213" y="4452938"/>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6" name="Rectangle 47"/>
            <p:cNvSpPr>
              <a:spLocks noChangeArrowheads="1"/>
            </p:cNvSpPr>
            <p:nvPr/>
          </p:nvSpPr>
          <p:spPr bwMode="auto">
            <a:xfrm rot="16200000">
              <a:off x="1074738" y="4279900"/>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7" name="Line 48"/>
            <p:cNvSpPr>
              <a:spLocks noChangeShapeType="1"/>
            </p:cNvSpPr>
            <p:nvPr/>
          </p:nvSpPr>
          <p:spPr bwMode="auto">
            <a:xfrm flipH="1">
              <a:off x="1319213" y="3416300"/>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08" name="Rectangle 49"/>
            <p:cNvSpPr>
              <a:spLocks noChangeArrowheads="1"/>
            </p:cNvSpPr>
            <p:nvPr/>
          </p:nvSpPr>
          <p:spPr bwMode="auto">
            <a:xfrm rot="16200000">
              <a:off x="1074738" y="3243263"/>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09" name="Line 50"/>
            <p:cNvSpPr>
              <a:spLocks noChangeShapeType="1"/>
            </p:cNvSpPr>
            <p:nvPr/>
          </p:nvSpPr>
          <p:spPr bwMode="auto">
            <a:xfrm flipH="1">
              <a:off x="1319213" y="2382838"/>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0" name="Rectangle 51"/>
            <p:cNvSpPr>
              <a:spLocks noChangeArrowheads="1"/>
            </p:cNvSpPr>
            <p:nvPr/>
          </p:nvSpPr>
          <p:spPr bwMode="auto">
            <a:xfrm rot="16200000">
              <a:off x="1074738" y="2209800"/>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1" name="Line 52"/>
            <p:cNvSpPr>
              <a:spLocks noChangeShapeType="1"/>
            </p:cNvSpPr>
            <p:nvPr/>
          </p:nvSpPr>
          <p:spPr bwMode="auto">
            <a:xfrm flipH="1">
              <a:off x="1319213" y="1346200"/>
              <a:ext cx="74613"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2" name="Rectangle 53"/>
            <p:cNvSpPr>
              <a:spLocks noChangeArrowheads="1"/>
            </p:cNvSpPr>
            <p:nvPr/>
          </p:nvSpPr>
          <p:spPr bwMode="auto">
            <a:xfrm rot="16200000">
              <a:off x="1100138" y="1169988"/>
              <a:ext cx="18891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3" name="Rectangle 54"/>
            <p:cNvSpPr>
              <a:spLocks noChangeArrowheads="1"/>
            </p:cNvSpPr>
            <p:nvPr/>
          </p:nvSpPr>
          <p:spPr bwMode="auto">
            <a:xfrm rot="16200000">
              <a:off x="218934" y="3238972"/>
              <a:ext cx="132728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dirty="0" err="1" smtClean="0">
                  <a:ln>
                    <a:noFill/>
                  </a:ln>
                  <a:solidFill>
                    <a:srgbClr val="000000"/>
                  </a:solidFill>
                  <a:effectLst/>
                  <a:latin typeface="Arial" panose="020B0604020202020204" pitchFamily="34" charset="0"/>
                </a:rPr>
                <a:t>Adverse</a:t>
              </a:r>
              <a:r>
                <a:rPr kumimoji="0" lang="de-DE" altLang="de-DE" sz="1500" b="0" i="0" u="none" strike="noStrike" cap="none" normalizeH="0" baseline="0" dirty="0" smtClean="0">
                  <a:ln>
                    <a:noFill/>
                  </a:ln>
                  <a:solidFill>
                    <a:srgbClr val="000000"/>
                  </a:solidFill>
                  <a:effectLst/>
                  <a:latin typeface="Arial" panose="020B0604020202020204" pitchFamily="34" charset="0"/>
                </a:rPr>
                <a:t> </a:t>
              </a:r>
              <a:r>
                <a:rPr kumimoji="0" lang="de-DE" altLang="de-DE" sz="1500" b="0" i="0" u="none" strike="noStrike" cap="none" normalizeH="0" baseline="0" dirty="0" err="1" smtClean="0">
                  <a:ln>
                    <a:noFill/>
                  </a:ln>
                  <a:solidFill>
                    <a:srgbClr val="000000"/>
                  </a:solidFill>
                  <a:effectLst/>
                  <a:latin typeface="Arial" panose="020B0604020202020204" pitchFamily="34" charset="0"/>
                </a:rPr>
                <a:t>events</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114" name="Line 55"/>
            <p:cNvSpPr>
              <a:spLocks noChangeShapeType="1"/>
            </p:cNvSpPr>
            <p:nvPr/>
          </p:nvSpPr>
          <p:spPr bwMode="auto">
            <a:xfrm>
              <a:off x="1393826" y="5600700"/>
              <a:ext cx="6346825" cy="0"/>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5" name="Line 56"/>
            <p:cNvSpPr>
              <a:spLocks noChangeShapeType="1"/>
            </p:cNvSpPr>
            <p:nvPr/>
          </p:nvSpPr>
          <p:spPr bwMode="auto">
            <a:xfrm>
              <a:off x="1916113" y="5600700"/>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6" name="Rectangle 57"/>
            <p:cNvSpPr>
              <a:spLocks noChangeArrowheads="1"/>
            </p:cNvSpPr>
            <p:nvPr/>
          </p:nvSpPr>
          <p:spPr bwMode="auto">
            <a:xfrm>
              <a:off x="1841501" y="5710238"/>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.2</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7" name="Line 58"/>
            <p:cNvSpPr>
              <a:spLocks noChangeShapeType="1"/>
            </p:cNvSpPr>
            <p:nvPr/>
          </p:nvSpPr>
          <p:spPr bwMode="auto">
            <a:xfrm>
              <a:off x="3341688" y="5600700"/>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18" name="Rectangle 59"/>
            <p:cNvSpPr>
              <a:spLocks noChangeArrowheads="1"/>
            </p:cNvSpPr>
            <p:nvPr/>
          </p:nvSpPr>
          <p:spPr bwMode="auto">
            <a:xfrm>
              <a:off x="3265488" y="5710238"/>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.4</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19" name="Line 60"/>
            <p:cNvSpPr>
              <a:spLocks noChangeShapeType="1"/>
            </p:cNvSpPr>
            <p:nvPr/>
          </p:nvSpPr>
          <p:spPr bwMode="auto">
            <a:xfrm>
              <a:off x="4768851" y="5600700"/>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0" name="Rectangle 61"/>
            <p:cNvSpPr>
              <a:spLocks noChangeArrowheads="1"/>
            </p:cNvSpPr>
            <p:nvPr/>
          </p:nvSpPr>
          <p:spPr bwMode="auto">
            <a:xfrm>
              <a:off x="4694238" y="5710238"/>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.6</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1" name="Line 62"/>
            <p:cNvSpPr>
              <a:spLocks noChangeShapeType="1"/>
            </p:cNvSpPr>
            <p:nvPr/>
          </p:nvSpPr>
          <p:spPr bwMode="auto">
            <a:xfrm>
              <a:off x="6197601" y="5600700"/>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2" name="Rectangle 63"/>
            <p:cNvSpPr>
              <a:spLocks noChangeArrowheads="1"/>
            </p:cNvSpPr>
            <p:nvPr/>
          </p:nvSpPr>
          <p:spPr bwMode="auto">
            <a:xfrm>
              <a:off x="6122988" y="5710238"/>
              <a:ext cx="2413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.8</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3" name="Line 64"/>
            <p:cNvSpPr>
              <a:spLocks noChangeShapeType="1"/>
            </p:cNvSpPr>
            <p:nvPr/>
          </p:nvSpPr>
          <p:spPr bwMode="auto">
            <a:xfrm>
              <a:off x="7626351" y="5600700"/>
              <a:ext cx="0" cy="74613"/>
            </a:xfrm>
            <a:prstGeom prst="line">
              <a:avLst/>
            </a:prstGeom>
            <a:noFill/>
            <a:ln w="7938"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CH"/>
            </a:p>
          </p:txBody>
        </p:sp>
        <p:sp>
          <p:nvSpPr>
            <p:cNvPr id="124" name="Rectangle 65"/>
            <p:cNvSpPr>
              <a:spLocks noChangeArrowheads="1"/>
            </p:cNvSpPr>
            <p:nvPr/>
          </p:nvSpPr>
          <p:spPr bwMode="auto">
            <a:xfrm>
              <a:off x="7578726" y="5710238"/>
              <a:ext cx="18891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smtClean="0">
                  <a:ln>
                    <a:noFill/>
                  </a:ln>
                  <a:solidFill>
                    <a:srgbClr val="000000"/>
                  </a:solidFill>
                  <a:effectLst/>
                  <a:latin typeface="Arial" panose="020B0604020202020204" pitchFamily="34" charset="0"/>
                </a:rPr>
                <a:t>1</a:t>
              </a:r>
              <a:endParaRPr kumimoji="0" lang="de-DE" altLang="de-DE" sz="1800" b="0" i="0" u="none" strike="noStrike" cap="none" normalizeH="0" baseline="0" smtClean="0">
                <a:ln>
                  <a:noFill/>
                </a:ln>
                <a:solidFill>
                  <a:schemeClr val="tx1"/>
                </a:solidFill>
                <a:effectLst/>
                <a:latin typeface="Arial" panose="020B0604020202020204" pitchFamily="34" charset="0"/>
              </a:endParaRPr>
            </a:p>
          </p:txBody>
        </p:sp>
        <p:sp>
          <p:nvSpPr>
            <p:cNvPr id="125" name="Rectangle 66"/>
            <p:cNvSpPr>
              <a:spLocks noChangeArrowheads="1"/>
            </p:cNvSpPr>
            <p:nvPr/>
          </p:nvSpPr>
          <p:spPr bwMode="auto">
            <a:xfrm>
              <a:off x="4040188" y="5934472"/>
              <a:ext cx="125354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500" b="0" i="0" u="none" strike="noStrike" cap="none" normalizeH="0" baseline="0" dirty="0" smtClean="0">
                  <a:ln>
                    <a:noFill/>
                  </a:ln>
                  <a:solidFill>
                    <a:srgbClr val="000000"/>
                  </a:solidFill>
                  <a:effectLst/>
                  <a:latin typeface="Arial" panose="020B0604020202020204" pitchFamily="34" charset="0"/>
                </a:rPr>
                <a:t>Response rate</a:t>
              </a: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01040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5173</TotalTime>
  <Words>388</Words>
  <Application>Microsoft Office PowerPoint</Application>
  <PresentationFormat>On-screen Show (4:3)</PresentationFormat>
  <Paragraphs>135</Paragraphs>
  <Slides>5</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Adriani N</dc:creator>
  <cp:lastModifiedBy>Andrea Cipriani</cp:lastModifiedBy>
  <cp:revision>267</cp:revision>
  <dcterms:created xsi:type="dcterms:W3CDTF">2013-12-12T17:49:08Z</dcterms:created>
  <dcterms:modified xsi:type="dcterms:W3CDTF">2016-10-03T16:55:12Z</dcterms:modified>
</cp:coreProperties>
</file>