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Group1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 w="25400">
                <a:solidFill>
                  <a:schemeClr val="tx1"/>
                </a:solidFill>
              </a:ln>
            </c:spPr>
          </c:marker>
          <c:cat>
            <c:numRef>
              <c:f>Sheet1!$A$2:$A$15</c:f>
              <c:numCache>
                <c:formatCode>General</c:formatCode>
                <c:ptCount val="14"/>
                <c:pt idx="0">
                  <c:v>46.3</c:v>
                </c:pt>
                <c:pt idx="1">
                  <c:v>47.4</c:v>
                </c:pt>
                <c:pt idx="2">
                  <c:v>48.5</c:v>
                </c:pt>
                <c:pt idx="3">
                  <c:v>49.5</c:v>
                </c:pt>
                <c:pt idx="4">
                  <c:v>50.5</c:v>
                </c:pt>
                <c:pt idx="5">
                  <c:v>51.5</c:v>
                </c:pt>
                <c:pt idx="6">
                  <c:v>52.5</c:v>
                </c:pt>
                <c:pt idx="7">
                  <c:v>53.5</c:v>
                </c:pt>
                <c:pt idx="8">
                  <c:v>54</c:v>
                </c:pt>
                <c:pt idx="9">
                  <c:v>55.4</c:v>
                </c:pt>
                <c:pt idx="10">
                  <c:v>56.5</c:v>
                </c:pt>
                <c:pt idx="11">
                  <c:v>57.9</c:v>
                </c:pt>
                <c:pt idx="12">
                  <c:v>60.1</c:v>
                </c:pt>
                <c:pt idx="13">
                  <c:v>61.9</c:v>
                </c:pt>
              </c:numCache>
            </c:num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2.86</c:v>
                </c:pt>
                <c:pt idx="1">
                  <c:v>2.02</c:v>
                </c:pt>
                <c:pt idx="2">
                  <c:v>1.83</c:v>
                </c:pt>
                <c:pt idx="3">
                  <c:v>1.61</c:v>
                </c:pt>
                <c:pt idx="4">
                  <c:v>1.6300000000000001</c:v>
                </c:pt>
                <c:pt idx="5">
                  <c:v>1.81</c:v>
                </c:pt>
                <c:pt idx="6">
                  <c:v>1.32</c:v>
                </c:pt>
                <c:pt idx="7">
                  <c:v>1.1299999999999997</c:v>
                </c:pt>
                <c:pt idx="8">
                  <c:v>1.28</c:v>
                </c:pt>
                <c:pt idx="9">
                  <c:v>1.47</c:v>
                </c:pt>
                <c:pt idx="10">
                  <c:v>1.36</c:v>
                </c:pt>
                <c:pt idx="11">
                  <c:v>1.55</c:v>
                </c:pt>
                <c:pt idx="12">
                  <c:v>1.22</c:v>
                </c:pt>
                <c:pt idx="13">
                  <c:v>1.1599999999999997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125-4373-9BD0-122AEAC721E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Group2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Sheet1!$A$2:$A$15</c:f>
              <c:numCache>
                <c:formatCode>General</c:formatCode>
                <c:ptCount val="14"/>
                <c:pt idx="0">
                  <c:v>46.3</c:v>
                </c:pt>
                <c:pt idx="1">
                  <c:v>47.4</c:v>
                </c:pt>
                <c:pt idx="2">
                  <c:v>48.5</c:v>
                </c:pt>
                <c:pt idx="3">
                  <c:v>49.5</c:v>
                </c:pt>
                <c:pt idx="4">
                  <c:v>50.5</c:v>
                </c:pt>
                <c:pt idx="5">
                  <c:v>51.5</c:v>
                </c:pt>
                <c:pt idx="6">
                  <c:v>52.5</c:v>
                </c:pt>
                <c:pt idx="7">
                  <c:v>53.5</c:v>
                </c:pt>
                <c:pt idx="8">
                  <c:v>54</c:v>
                </c:pt>
                <c:pt idx="9">
                  <c:v>55.4</c:v>
                </c:pt>
                <c:pt idx="10">
                  <c:v>56.5</c:v>
                </c:pt>
                <c:pt idx="11">
                  <c:v>57.9</c:v>
                </c:pt>
                <c:pt idx="12">
                  <c:v>60.1</c:v>
                </c:pt>
                <c:pt idx="13">
                  <c:v>61.9</c:v>
                </c:pt>
              </c:numCache>
            </c:numRef>
          </c:cat>
          <c:val>
            <c:numRef>
              <c:f>Sheet1!$C$2:$C$15</c:f>
              <c:numCache>
                <c:formatCode>General</c:formatCode>
                <c:ptCount val="14"/>
                <c:pt idx="0">
                  <c:v>6.1499999999999995</c:v>
                </c:pt>
                <c:pt idx="1">
                  <c:v>5.0999999999999996</c:v>
                </c:pt>
                <c:pt idx="2">
                  <c:v>4.92</c:v>
                </c:pt>
                <c:pt idx="3">
                  <c:v>4.8599999999999994</c:v>
                </c:pt>
                <c:pt idx="4">
                  <c:v>4.95</c:v>
                </c:pt>
                <c:pt idx="5">
                  <c:v>5.14</c:v>
                </c:pt>
                <c:pt idx="6">
                  <c:v>4.57</c:v>
                </c:pt>
                <c:pt idx="7">
                  <c:v>4.34</c:v>
                </c:pt>
                <c:pt idx="8">
                  <c:v>4.6399999999999997</c:v>
                </c:pt>
                <c:pt idx="9">
                  <c:v>4.5199999999999996</c:v>
                </c:pt>
                <c:pt idx="10">
                  <c:v>4.38</c:v>
                </c:pt>
                <c:pt idx="11">
                  <c:v>4.79</c:v>
                </c:pt>
                <c:pt idx="12">
                  <c:v>4.1399999999999997</c:v>
                </c:pt>
                <c:pt idx="13">
                  <c:v>3.9099999999999997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125-4373-9BD0-122AEAC721E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Group3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 w="25400">
                <a:solidFill>
                  <a:schemeClr val="tx1"/>
                </a:solidFill>
              </a:ln>
            </c:spPr>
          </c:marker>
          <c:cat>
            <c:numRef>
              <c:f>Sheet1!$A$2:$A$15</c:f>
              <c:numCache>
                <c:formatCode>General</c:formatCode>
                <c:ptCount val="14"/>
                <c:pt idx="0">
                  <c:v>46.3</c:v>
                </c:pt>
                <c:pt idx="1">
                  <c:v>47.4</c:v>
                </c:pt>
                <c:pt idx="2">
                  <c:v>48.5</c:v>
                </c:pt>
                <c:pt idx="3">
                  <c:v>49.5</c:v>
                </c:pt>
                <c:pt idx="4">
                  <c:v>50.5</c:v>
                </c:pt>
                <c:pt idx="5">
                  <c:v>51.5</c:v>
                </c:pt>
                <c:pt idx="6">
                  <c:v>52.5</c:v>
                </c:pt>
                <c:pt idx="7">
                  <c:v>53.5</c:v>
                </c:pt>
                <c:pt idx="8">
                  <c:v>54</c:v>
                </c:pt>
                <c:pt idx="9">
                  <c:v>55.4</c:v>
                </c:pt>
                <c:pt idx="10">
                  <c:v>56.5</c:v>
                </c:pt>
                <c:pt idx="11">
                  <c:v>57.9</c:v>
                </c:pt>
                <c:pt idx="12">
                  <c:v>60.1</c:v>
                </c:pt>
                <c:pt idx="13">
                  <c:v>61.9</c:v>
                </c:pt>
              </c:numCache>
            </c:numRef>
          </c:cat>
          <c:val>
            <c:numRef>
              <c:f>Sheet1!$D$2:$D$15</c:f>
              <c:numCache>
                <c:formatCode>General</c:formatCode>
                <c:ptCount val="14"/>
                <c:pt idx="0">
                  <c:v>11.67</c:v>
                </c:pt>
                <c:pt idx="1">
                  <c:v>10.53</c:v>
                </c:pt>
                <c:pt idx="2">
                  <c:v>10.33</c:v>
                </c:pt>
                <c:pt idx="3">
                  <c:v>10.46</c:v>
                </c:pt>
                <c:pt idx="4">
                  <c:v>10.31</c:v>
                </c:pt>
                <c:pt idx="5">
                  <c:v>10.38</c:v>
                </c:pt>
                <c:pt idx="6">
                  <c:v>9.8000000000000007</c:v>
                </c:pt>
                <c:pt idx="7">
                  <c:v>9.01</c:v>
                </c:pt>
                <c:pt idx="8">
                  <c:v>9.2299999999999986</c:v>
                </c:pt>
                <c:pt idx="9">
                  <c:v>8.9600000000000026</c:v>
                </c:pt>
                <c:pt idx="10">
                  <c:v>8.75</c:v>
                </c:pt>
                <c:pt idx="11">
                  <c:v>8.9600000000000026</c:v>
                </c:pt>
                <c:pt idx="12">
                  <c:v>8.49</c:v>
                </c:pt>
                <c:pt idx="13">
                  <c:v>7.72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125-4373-9BD0-122AEAC721E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Group4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x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Sheet1!$A$2:$A$15</c:f>
              <c:numCache>
                <c:formatCode>General</c:formatCode>
                <c:ptCount val="14"/>
                <c:pt idx="0">
                  <c:v>46.3</c:v>
                </c:pt>
                <c:pt idx="1">
                  <c:v>47.4</c:v>
                </c:pt>
                <c:pt idx="2">
                  <c:v>48.5</c:v>
                </c:pt>
                <c:pt idx="3">
                  <c:v>49.5</c:v>
                </c:pt>
                <c:pt idx="4">
                  <c:v>50.5</c:v>
                </c:pt>
                <c:pt idx="5">
                  <c:v>51.5</c:v>
                </c:pt>
                <c:pt idx="6">
                  <c:v>52.5</c:v>
                </c:pt>
                <c:pt idx="7">
                  <c:v>53.5</c:v>
                </c:pt>
                <c:pt idx="8">
                  <c:v>54</c:v>
                </c:pt>
                <c:pt idx="9">
                  <c:v>55.4</c:v>
                </c:pt>
                <c:pt idx="10">
                  <c:v>56.5</c:v>
                </c:pt>
                <c:pt idx="11">
                  <c:v>57.9</c:v>
                </c:pt>
                <c:pt idx="12">
                  <c:v>60.1</c:v>
                </c:pt>
                <c:pt idx="13">
                  <c:v>61.9</c:v>
                </c:pt>
              </c:numCache>
            </c:numRef>
          </c:cat>
          <c:val>
            <c:numRef>
              <c:f>Sheet1!$E$2:$E$15</c:f>
              <c:numCache>
                <c:formatCode>General</c:formatCode>
                <c:ptCount val="14"/>
                <c:pt idx="0">
                  <c:v>11.77</c:v>
                </c:pt>
                <c:pt idx="1">
                  <c:v>11.719999999999999</c:v>
                </c:pt>
                <c:pt idx="2">
                  <c:v>11.59</c:v>
                </c:pt>
                <c:pt idx="3">
                  <c:v>12.83</c:v>
                </c:pt>
                <c:pt idx="4">
                  <c:v>12.46</c:v>
                </c:pt>
                <c:pt idx="5">
                  <c:v>14.44</c:v>
                </c:pt>
                <c:pt idx="6">
                  <c:v>15.43</c:v>
                </c:pt>
                <c:pt idx="7">
                  <c:v>17.04</c:v>
                </c:pt>
                <c:pt idx="8">
                  <c:v>16.57</c:v>
                </c:pt>
                <c:pt idx="9">
                  <c:v>17.89</c:v>
                </c:pt>
                <c:pt idx="10">
                  <c:v>17.89</c:v>
                </c:pt>
                <c:pt idx="11">
                  <c:v>18.25</c:v>
                </c:pt>
                <c:pt idx="12">
                  <c:v>20.84</c:v>
                </c:pt>
                <c:pt idx="13">
                  <c:v>20.47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125-4373-9BD0-122AEAC721E7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Group5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noFill/>
              <a:ln w="25400">
                <a:solidFill>
                  <a:schemeClr val="tx1"/>
                </a:solidFill>
              </a:ln>
            </c:spPr>
          </c:marker>
          <c:cat>
            <c:numRef>
              <c:f>Sheet1!$A$2:$A$15</c:f>
              <c:numCache>
                <c:formatCode>General</c:formatCode>
                <c:ptCount val="14"/>
                <c:pt idx="0">
                  <c:v>46.3</c:v>
                </c:pt>
                <c:pt idx="1">
                  <c:v>47.4</c:v>
                </c:pt>
                <c:pt idx="2">
                  <c:v>48.5</c:v>
                </c:pt>
                <c:pt idx="3">
                  <c:v>49.5</c:v>
                </c:pt>
                <c:pt idx="4">
                  <c:v>50.5</c:v>
                </c:pt>
                <c:pt idx="5">
                  <c:v>51.5</c:v>
                </c:pt>
                <c:pt idx="6">
                  <c:v>52.5</c:v>
                </c:pt>
                <c:pt idx="7">
                  <c:v>53.5</c:v>
                </c:pt>
                <c:pt idx="8">
                  <c:v>54</c:v>
                </c:pt>
                <c:pt idx="9">
                  <c:v>55.4</c:v>
                </c:pt>
                <c:pt idx="10">
                  <c:v>56.5</c:v>
                </c:pt>
                <c:pt idx="11">
                  <c:v>57.9</c:v>
                </c:pt>
                <c:pt idx="12">
                  <c:v>60.1</c:v>
                </c:pt>
                <c:pt idx="13">
                  <c:v>61.9</c:v>
                </c:pt>
              </c:numCache>
            </c:numRef>
          </c:cat>
          <c:val>
            <c:numRef>
              <c:f>Sheet1!$F$2:$F$15</c:f>
              <c:numCache>
                <c:formatCode>General</c:formatCode>
                <c:ptCount val="14"/>
                <c:pt idx="0">
                  <c:v>25.87</c:v>
                </c:pt>
                <c:pt idx="1">
                  <c:v>24.779999999999998</c:v>
                </c:pt>
                <c:pt idx="2">
                  <c:v>25.91</c:v>
                </c:pt>
                <c:pt idx="3">
                  <c:v>24.97</c:v>
                </c:pt>
                <c:pt idx="4">
                  <c:v>25.66</c:v>
                </c:pt>
                <c:pt idx="5">
                  <c:v>24.57</c:v>
                </c:pt>
                <c:pt idx="6">
                  <c:v>25.86</c:v>
                </c:pt>
                <c:pt idx="7">
                  <c:v>24.54</c:v>
                </c:pt>
                <c:pt idx="8">
                  <c:v>23.79</c:v>
                </c:pt>
                <c:pt idx="9">
                  <c:v>23.810000000000002</c:v>
                </c:pt>
                <c:pt idx="10">
                  <c:v>24.38</c:v>
                </c:pt>
                <c:pt idx="11">
                  <c:v>22.58</c:v>
                </c:pt>
                <c:pt idx="12">
                  <c:v>23.779999999999998</c:v>
                </c:pt>
                <c:pt idx="13">
                  <c:v>21.86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B125-4373-9BD0-122AEAC721E7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Group6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 w="25400">
                <a:solidFill>
                  <a:schemeClr val="tx1"/>
                </a:solidFill>
              </a:ln>
            </c:spPr>
          </c:marker>
          <c:cat>
            <c:numRef>
              <c:f>Sheet1!$A$2:$A$15</c:f>
              <c:numCache>
                <c:formatCode>General</c:formatCode>
                <c:ptCount val="14"/>
                <c:pt idx="0">
                  <c:v>46.3</c:v>
                </c:pt>
                <c:pt idx="1">
                  <c:v>47.4</c:v>
                </c:pt>
                <c:pt idx="2">
                  <c:v>48.5</c:v>
                </c:pt>
                <c:pt idx="3">
                  <c:v>49.5</c:v>
                </c:pt>
                <c:pt idx="4">
                  <c:v>50.5</c:v>
                </c:pt>
                <c:pt idx="5">
                  <c:v>51.5</c:v>
                </c:pt>
                <c:pt idx="6">
                  <c:v>52.5</c:v>
                </c:pt>
                <c:pt idx="7">
                  <c:v>53.5</c:v>
                </c:pt>
                <c:pt idx="8">
                  <c:v>54</c:v>
                </c:pt>
                <c:pt idx="9">
                  <c:v>55.4</c:v>
                </c:pt>
                <c:pt idx="10">
                  <c:v>56.5</c:v>
                </c:pt>
                <c:pt idx="11">
                  <c:v>57.9</c:v>
                </c:pt>
                <c:pt idx="12">
                  <c:v>60.1</c:v>
                </c:pt>
                <c:pt idx="13">
                  <c:v>61.9</c:v>
                </c:pt>
              </c:numCache>
            </c:numRef>
          </c:cat>
          <c:val>
            <c:numRef>
              <c:f>Sheet1!$G$2:$G$15</c:f>
              <c:numCache>
                <c:formatCode>General</c:formatCode>
                <c:ptCount val="14"/>
                <c:pt idx="0">
                  <c:v>20.779999999999998</c:v>
                </c:pt>
                <c:pt idx="1">
                  <c:v>19.12</c:v>
                </c:pt>
                <c:pt idx="2">
                  <c:v>19.010000000000005</c:v>
                </c:pt>
                <c:pt idx="3">
                  <c:v>17.34</c:v>
                </c:pt>
                <c:pt idx="4">
                  <c:v>17.959999999999997</c:v>
                </c:pt>
                <c:pt idx="5">
                  <c:v>16.7</c:v>
                </c:pt>
                <c:pt idx="6">
                  <c:v>16.05</c:v>
                </c:pt>
                <c:pt idx="7">
                  <c:v>15.44</c:v>
                </c:pt>
                <c:pt idx="8">
                  <c:v>14.860000000000001</c:v>
                </c:pt>
                <c:pt idx="9">
                  <c:v>13.93</c:v>
                </c:pt>
                <c:pt idx="10">
                  <c:v>13.69</c:v>
                </c:pt>
                <c:pt idx="11">
                  <c:v>13.2</c:v>
                </c:pt>
                <c:pt idx="12">
                  <c:v>12.46</c:v>
                </c:pt>
                <c:pt idx="13">
                  <c:v>12.219999999999999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B125-4373-9BD0-122AEAC721E7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Group7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noFill/>
              <a:ln w="25400">
                <a:solidFill>
                  <a:schemeClr val="tx1"/>
                </a:solidFill>
              </a:ln>
            </c:spPr>
          </c:marker>
          <c:cat>
            <c:numRef>
              <c:f>Sheet1!$A$2:$A$15</c:f>
              <c:numCache>
                <c:formatCode>General</c:formatCode>
                <c:ptCount val="14"/>
                <c:pt idx="0">
                  <c:v>46.3</c:v>
                </c:pt>
                <c:pt idx="1">
                  <c:v>47.4</c:v>
                </c:pt>
                <c:pt idx="2">
                  <c:v>48.5</c:v>
                </c:pt>
                <c:pt idx="3">
                  <c:v>49.5</c:v>
                </c:pt>
                <c:pt idx="4">
                  <c:v>50.5</c:v>
                </c:pt>
                <c:pt idx="5">
                  <c:v>51.5</c:v>
                </c:pt>
                <c:pt idx="6">
                  <c:v>52.5</c:v>
                </c:pt>
                <c:pt idx="7">
                  <c:v>53.5</c:v>
                </c:pt>
                <c:pt idx="8">
                  <c:v>54</c:v>
                </c:pt>
                <c:pt idx="9">
                  <c:v>55.4</c:v>
                </c:pt>
                <c:pt idx="10">
                  <c:v>56.5</c:v>
                </c:pt>
                <c:pt idx="11">
                  <c:v>57.9</c:v>
                </c:pt>
                <c:pt idx="12">
                  <c:v>60.1</c:v>
                </c:pt>
                <c:pt idx="13">
                  <c:v>61.9</c:v>
                </c:pt>
              </c:numCache>
            </c:numRef>
          </c:cat>
          <c:val>
            <c:numRef>
              <c:f>Sheet1!$H$2:$H$15</c:f>
              <c:numCache>
                <c:formatCode>General</c:formatCode>
                <c:ptCount val="14"/>
                <c:pt idx="0">
                  <c:v>35.550000000000004</c:v>
                </c:pt>
                <c:pt idx="1">
                  <c:v>33.18</c:v>
                </c:pt>
                <c:pt idx="2">
                  <c:v>34.730000000000011</c:v>
                </c:pt>
                <c:pt idx="3">
                  <c:v>36.9</c:v>
                </c:pt>
                <c:pt idx="4">
                  <c:v>36.130000000000003</c:v>
                </c:pt>
                <c:pt idx="5">
                  <c:v>36.64</c:v>
                </c:pt>
                <c:pt idx="6">
                  <c:v>37.44</c:v>
                </c:pt>
                <c:pt idx="7">
                  <c:v>36.36</c:v>
                </c:pt>
                <c:pt idx="8">
                  <c:v>33.94</c:v>
                </c:pt>
                <c:pt idx="9">
                  <c:v>33.879999999999995</c:v>
                </c:pt>
                <c:pt idx="10">
                  <c:v>32.480000000000004</c:v>
                </c:pt>
                <c:pt idx="11">
                  <c:v>35.590000000000003</c:v>
                </c:pt>
                <c:pt idx="12">
                  <c:v>34.53</c:v>
                </c:pt>
                <c:pt idx="13">
                  <c:v>29.97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B125-4373-9BD0-122AEAC721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4913280"/>
        <c:axId val="74915200"/>
      </c:lineChart>
      <c:dateAx>
        <c:axId val="74913280"/>
        <c:scaling>
          <c:orientation val="minMax"/>
          <c:min val="46"/>
        </c:scaling>
        <c:delete val="0"/>
        <c:axPos val="b"/>
        <c:numFmt formatCode="General" sourceLinked="0"/>
        <c:majorTickMark val="out"/>
        <c:minorTickMark val="none"/>
        <c:tickLblPos val="nextTo"/>
        <c:crossAx val="74915200"/>
        <c:crosses val="autoZero"/>
        <c:auto val="0"/>
        <c:lblOffset val="100"/>
        <c:baseTimeUnit val="days"/>
        <c:majorUnit val="1"/>
      </c:dateAx>
      <c:valAx>
        <c:axId val="749152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49132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6AF1-7AC4-4B58-B4D9-747C8F109E41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35186-CA87-4B15-A966-3F18086EA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77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6AF1-7AC4-4B58-B4D9-747C8F109E41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35186-CA87-4B15-A966-3F18086EA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57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6AF1-7AC4-4B58-B4D9-747C8F109E41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35186-CA87-4B15-A966-3F18086EA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67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6AF1-7AC4-4B58-B4D9-747C8F109E41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35186-CA87-4B15-A966-3F18086EA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046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6AF1-7AC4-4B58-B4D9-747C8F109E41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35186-CA87-4B15-A966-3F18086EA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993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6AF1-7AC4-4B58-B4D9-747C8F109E41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35186-CA87-4B15-A966-3F18086EA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33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6AF1-7AC4-4B58-B4D9-747C8F109E41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35186-CA87-4B15-A966-3F18086EA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853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6AF1-7AC4-4B58-B4D9-747C8F109E41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35186-CA87-4B15-A966-3F18086EA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705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6AF1-7AC4-4B58-B4D9-747C8F109E41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35186-CA87-4B15-A966-3F18086EA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92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6AF1-7AC4-4B58-B4D9-747C8F109E41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35186-CA87-4B15-A966-3F18086EA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78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6AF1-7AC4-4B58-B4D9-747C8F109E41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35186-CA87-4B15-A966-3F18086EA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917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76AF1-7AC4-4B58-B4D9-747C8F109E41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35186-CA87-4B15-A966-3F18086EA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070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92568" y="365125"/>
            <a:ext cx="9261231" cy="1325563"/>
          </a:xfrm>
        </p:spPr>
        <p:txBody>
          <a:bodyPr>
            <a:normAutofit/>
          </a:bodyPr>
          <a:lstStyle/>
          <a:p>
            <a:r>
              <a:rPr lang="en-US" sz="3600" dirty="0"/>
              <a:t>Depressive Symptoms by Age</a:t>
            </a:r>
            <a:br>
              <a:rPr lang="en-US" dirty="0"/>
            </a:br>
            <a:r>
              <a:rPr lang="en-US" sz="3100" dirty="0"/>
              <a:t>7 Trajectory Groups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0342944"/>
              </p:ext>
            </p:extLst>
          </p:nvPr>
        </p:nvGraphicFramePr>
        <p:xfrm>
          <a:off x="1981200" y="166534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562600" y="6172201"/>
            <a:ext cx="14911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Age (years)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525001" y="6324600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N=3300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27349" y="1550866"/>
            <a:ext cx="8634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CES-D </a:t>
            </a:r>
            <a:br>
              <a:rPr lang="en-US" sz="2000" b="1" dirty="0"/>
            </a:br>
            <a:r>
              <a:rPr lang="en-US" sz="2000" b="1" dirty="0"/>
              <a:t>scores</a:t>
            </a:r>
          </a:p>
        </p:txBody>
      </p:sp>
      <p:sp>
        <p:nvSpPr>
          <p:cNvPr id="9" name="Rectangle 8"/>
          <p:cNvSpPr/>
          <p:nvPr/>
        </p:nvSpPr>
        <p:spPr>
          <a:xfrm>
            <a:off x="425933" y="180459"/>
            <a:ext cx="20085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Supplement Figure </a:t>
            </a:r>
          </a:p>
        </p:txBody>
      </p:sp>
    </p:spTree>
    <p:extLst>
      <p:ext uri="{BB962C8B-B14F-4D97-AF65-F5344CB8AC3E}">
        <p14:creationId xmlns:p14="http://schemas.microsoft.com/office/powerpoint/2010/main" val="436831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14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Depressive Symptoms by Age 7 Trajectory Groups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Bromberger, Joyce</dc:creator>
  <cp:lastModifiedBy>Bandy, Mollie B</cp:lastModifiedBy>
  <cp:revision>3</cp:revision>
  <dcterms:created xsi:type="dcterms:W3CDTF">2017-08-03T21:18:09Z</dcterms:created>
  <dcterms:modified xsi:type="dcterms:W3CDTF">2018-01-31T15:23:21Z</dcterms:modified>
</cp:coreProperties>
</file>