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6" r:id="rId3"/>
    <p:sldId id="285" r:id="rId4"/>
    <p:sldId id="283" r:id="rId5"/>
    <p:sldId id="284" r:id="rId6"/>
    <p:sldId id="277" r:id="rId7"/>
    <p:sldId id="280" r:id="rId8"/>
    <p:sldId id="28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1"/>
    <p:restoredTop sz="95296" autoAdjust="0"/>
  </p:normalViewPr>
  <p:slideViewPr>
    <p:cSldViewPr snapToGrid="0" snapToObjects="1">
      <p:cViewPr varScale="1">
        <p:scale>
          <a:sx n="111" d="100"/>
          <a:sy n="111" d="100"/>
        </p:scale>
        <p:origin x="16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BAAB-219E-6F4F-8312-EE82B4C1EA14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6BB18-AC4F-3347-8CE2-5E0044650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0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6BB18-AC4F-3347-8CE2-5E0044650C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1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6BB18-AC4F-3347-8CE2-5E0044650C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3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6BB18-AC4F-3347-8CE2-5E0044650C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8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7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1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8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628ED-DC6C-BE4A-9CF5-86523767A890}" type="datetimeFigureOut">
              <a:rPr lang="en-US" smtClean="0"/>
              <a:t>7/8/19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137C1-E775-C247-87E3-CAE52A2F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2285" y="314397"/>
            <a:ext cx="7188708" cy="5674224"/>
            <a:chOff x="522941" y="47323"/>
            <a:chExt cx="8098118" cy="6610049"/>
          </a:xfrm>
        </p:grpSpPr>
        <p:grpSp>
          <p:nvGrpSpPr>
            <p:cNvPr id="7" name="Group 6"/>
            <p:cNvGrpSpPr/>
            <p:nvPr/>
          </p:nvGrpSpPr>
          <p:grpSpPr>
            <a:xfrm>
              <a:off x="522941" y="59081"/>
              <a:ext cx="8098118" cy="6598291"/>
              <a:chOff x="522941" y="59081"/>
              <a:chExt cx="8098118" cy="659829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r="9967"/>
              <a:stretch/>
            </p:blipFill>
            <p:spPr>
              <a:xfrm>
                <a:off x="522941" y="59764"/>
                <a:ext cx="3672755" cy="2174385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4879782" y="75116"/>
                <a:ext cx="3741277" cy="6142563"/>
                <a:chOff x="104587" y="75904"/>
                <a:chExt cx="3931023" cy="6457871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497"/>
                <a:stretch/>
              </p:blipFill>
              <p:spPr>
                <a:xfrm>
                  <a:off x="104587" y="75904"/>
                  <a:ext cx="3922059" cy="22860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8497"/>
                <a:stretch/>
              </p:blipFill>
              <p:spPr>
                <a:xfrm>
                  <a:off x="149410" y="2172289"/>
                  <a:ext cx="3886200" cy="2265100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8497"/>
                <a:stretch/>
              </p:blipFill>
              <p:spPr>
                <a:xfrm>
                  <a:off x="104587" y="4247775"/>
                  <a:ext cx="3922059" cy="22860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r="9811"/>
              <a:stretch/>
            </p:blipFill>
            <p:spPr>
              <a:xfrm>
                <a:off x="569977" y="2051103"/>
                <a:ext cx="3626194" cy="217627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r="9967"/>
              <a:stretch/>
            </p:blipFill>
            <p:spPr>
              <a:xfrm>
                <a:off x="569977" y="4044329"/>
                <a:ext cx="3626193" cy="2174385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7933952" y="1346180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281386" y="1371892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27210" y="59081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23030" y="2048324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931882" y="2683461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24106" y="4021386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306711" y="5138837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965485" y="5069684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16778" y="2022940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712431" y="1251047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937695" y="1039425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17166" y="2689163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618285" y="2469454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851140" y="2545794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912551" y="4840861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45115" y="4021386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681322" y="4897307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489841" y="5043244"/>
                <a:ext cx="3129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</a:t>
                </a:r>
                <a:endParaRPr lang="en-US" sz="1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42956" y="6411151"/>
                <a:ext cx="29948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NON-RESPONSE 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5129830" y="6274289"/>
                <a:ext cx="2870355" cy="286607"/>
                <a:chOff x="4093713" y="127620"/>
                <a:chExt cx="2870355" cy="286607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4506462" y="127620"/>
                  <a:ext cx="245760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RESPONSE </a:t>
                  </a:r>
                </a:p>
              </p:txBody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4093713" y="246830"/>
                  <a:ext cx="490473" cy="167397"/>
                  <a:chOff x="6081132" y="1750512"/>
                  <a:chExt cx="490473" cy="167397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 rot="10800000" flipV="1">
                    <a:off x="6081132" y="1889690"/>
                    <a:ext cx="490473" cy="282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6082708" y="1750512"/>
                    <a:ext cx="477846" cy="28878"/>
                    <a:chOff x="6077843" y="1750512"/>
                    <a:chExt cx="271103" cy="46787"/>
                  </a:xfrm>
                </p:grpSpPr>
                <p:sp>
                  <p:nvSpPr>
                    <p:cNvPr id="51" name="Rectangle 50"/>
                    <p:cNvSpPr/>
                    <p:nvPr/>
                  </p:nvSpPr>
                  <p:spPr>
                    <a:xfrm rot="10800000" flipH="1">
                      <a:off x="6225967" y="1751224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/>
                    <p:cNvSpPr/>
                    <p:nvPr/>
                  </p:nvSpPr>
                  <p:spPr>
                    <a:xfrm rot="10800000" flipH="1">
                      <a:off x="6148707" y="1750868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Rectangle 52"/>
                    <p:cNvSpPr/>
                    <p:nvPr/>
                  </p:nvSpPr>
                  <p:spPr>
                    <a:xfrm rot="10800000" flipH="1">
                      <a:off x="6077843" y="1751580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/>
                    <p:cNvSpPr/>
                    <p:nvPr/>
                  </p:nvSpPr>
                  <p:spPr>
                    <a:xfrm rot="10800000" flipH="1">
                      <a:off x="6303227" y="1750512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35" name="TextBox 34"/>
              <p:cNvSpPr txBox="1"/>
              <p:nvPr/>
            </p:nvSpPr>
            <p:spPr>
              <a:xfrm>
                <a:off x="1263964" y="6411151"/>
                <a:ext cx="29948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 FEP-NSZ 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850838" y="6274290"/>
                <a:ext cx="2870355" cy="286607"/>
                <a:chOff x="4093713" y="104125"/>
                <a:chExt cx="2870355" cy="286607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4506462" y="104125"/>
                  <a:ext cx="245760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 FEP-SZ</a:t>
                  </a: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4093713" y="232813"/>
                  <a:ext cx="490473" cy="157919"/>
                  <a:chOff x="6081132" y="1736495"/>
                  <a:chExt cx="490473" cy="157919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 rot="10800000" flipV="1">
                    <a:off x="6081132" y="1866195"/>
                    <a:ext cx="490473" cy="282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082708" y="1736495"/>
                    <a:ext cx="477846" cy="28890"/>
                    <a:chOff x="6077843" y="1727785"/>
                    <a:chExt cx="271103" cy="46806"/>
                  </a:xfrm>
                </p:grpSpPr>
                <p:sp>
                  <p:nvSpPr>
                    <p:cNvPr id="43" name="Rectangle 42"/>
                    <p:cNvSpPr/>
                    <p:nvPr/>
                  </p:nvSpPr>
                  <p:spPr>
                    <a:xfrm rot="10800000" flipH="1">
                      <a:off x="6225967" y="1728516"/>
                      <a:ext cx="45719" cy="4571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 rot="10800000" flipH="1">
                      <a:off x="6148707" y="1728159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/>
                    <p:cNvSpPr/>
                    <p:nvPr/>
                  </p:nvSpPr>
                  <p:spPr>
                    <a:xfrm rot="10800000" flipH="1">
                      <a:off x="6077843" y="1728872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/>
                    <p:cNvSpPr/>
                    <p:nvPr/>
                  </p:nvSpPr>
                  <p:spPr>
                    <a:xfrm rot="10800000" flipH="1">
                      <a:off x="6303227" y="1727785"/>
                      <a:ext cx="45719" cy="45720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2015100" y="6352238"/>
                <a:ext cx="943199" cy="285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✶, p&lt;0.05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794203" y="6352237"/>
                <a:ext cx="928825" cy="285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✶, p&lt;0.05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000837" y="47323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53944" y="-28243"/>
            <a:ext cx="2379850" cy="34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S1a) Diagnostic Groups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30326" y="-28243"/>
            <a:ext cx="2231790" cy="34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S1b) Response Groups 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6054" y="2534938"/>
            <a:ext cx="1859406" cy="34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Symptomology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77208" y="6006080"/>
            <a:ext cx="814764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"/>
                <a:cs typeface="Times"/>
              </a:rPr>
              <a:t>Supplementary Figure 1:</a:t>
            </a:r>
            <a:r>
              <a:rPr lang="en-US" sz="1000" dirty="0">
                <a:latin typeface="Times"/>
                <a:cs typeface="Times"/>
              </a:rPr>
              <a:t> Longitudinal changes in average SAPS, SANS, and average SAPS and SANS score with standard error bars across (a) diagnostic groups (b) response classification at year 1. Note: FEP-SZ: First episode psychosis schizophrenia, FEP-NSZ: First episode psychosis non-schizophrenia, SANS: Scale for the Assessment of Negative Symptoms, SAPS: Scale for the Assessment of Positive Symptoms. Adjusted for age, sex, race, handedness, socioeconomic status, and antipsychotic status. </a:t>
            </a:r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Results were similar when excluding antipsychotic status as a covariate.</a:t>
            </a:r>
            <a:endParaRPr lang="en-US" sz="1000" dirty="0">
              <a:latin typeface="Times"/>
              <a:cs typeface="Time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C64E70-DB08-DD4D-9033-BF9752BC688B}"/>
              </a:ext>
            </a:extLst>
          </p:cNvPr>
          <p:cNvSpPr/>
          <p:nvPr/>
        </p:nvSpPr>
        <p:spPr>
          <a:xfrm>
            <a:off x="3787256" y="1440131"/>
            <a:ext cx="277767" cy="211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Times New Roman"/>
                <a:cs typeface="Times New Roman"/>
              </a:rPr>
              <a:t>✶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566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15AFCC-3F71-DA45-96E8-0500C31E763B}"/>
              </a:ext>
            </a:extLst>
          </p:cNvPr>
          <p:cNvGrpSpPr/>
          <p:nvPr/>
        </p:nvGrpSpPr>
        <p:grpSpPr>
          <a:xfrm>
            <a:off x="171310" y="1068083"/>
            <a:ext cx="8405186" cy="3964251"/>
            <a:chOff x="171310" y="1068083"/>
            <a:chExt cx="8405186" cy="396425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B2E71C-C6E1-2747-B1B2-E059713B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9" r="9129"/>
            <a:stretch/>
          </p:blipFill>
          <p:spPr>
            <a:xfrm>
              <a:off x="4734580" y="1521005"/>
              <a:ext cx="3537344" cy="233654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AEB00E7-1B58-1943-A312-8ABDA3E96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95" r="9871"/>
            <a:stretch/>
          </p:blipFill>
          <p:spPr>
            <a:xfrm>
              <a:off x="445970" y="1513026"/>
              <a:ext cx="3569165" cy="23445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56279" y="4000971"/>
              <a:ext cx="2591760" cy="24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✶, FEP-SZ </a:t>
              </a:r>
              <a:r>
                <a:rPr lang="en-US" sz="1000" b="1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vs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FEP-NSZ, p&lt;0.05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48775" y="3935521"/>
              <a:ext cx="3176895" cy="362556"/>
              <a:chOff x="4093713" y="127620"/>
              <a:chExt cx="3407994" cy="359587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506839" y="240986"/>
                <a:ext cx="29948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NON-RESPONSE </a:t>
                </a: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093713" y="127620"/>
                <a:ext cx="2870355" cy="259213"/>
                <a:chOff x="4093713" y="127620"/>
                <a:chExt cx="2870355" cy="259213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4506462" y="127620"/>
                  <a:ext cx="245760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RESPONSE </a:t>
                  </a: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4093713" y="246830"/>
                  <a:ext cx="490473" cy="140003"/>
                  <a:chOff x="6081132" y="1750512"/>
                  <a:chExt cx="490473" cy="140003"/>
                </a:xfrm>
              </p:grpSpPr>
              <p:sp>
                <p:nvSpPr>
                  <p:cNvPr id="33" name="Rectangle 32"/>
                  <p:cNvSpPr/>
                  <p:nvPr/>
                </p:nvSpPr>
                <p:spPr>
                  <a:xfrm rot="10800000" flipV="1">
                    <a:off x="6081132" y="1862296"/>
                    <a:ext cx="490473" cy="282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6082708" y="1750512"/>
                    <a:ext cx="477846" cy="28878"/>
                    <a:chOff x="6077843" y="1750512"/>
                    <a:chExt cx="271103" cy="46787"/>
                  </a:xfrm>
                </p:grpSpPr>
                <p:sp>
                  <p:nvSpPr>
                    <p:cNvPr id="35" name="Rectangle 34"/>
                    <p:cNvSpPr/>
                    <p:nvPr/>
                  </p:nvSpPr>
                  <p:spPr>
                    <a:xfrm rot="10800000" flipH="1">
                      <a:off x="6225967" y="1751224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>
                    <a:xfrm rot="10800000" flipH="1">
                      <a:off x="6148707" y="1750868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/>
                    <p:cNvSpPr/>
                    <p:nvPr/>
                  </p:nvSpPr>
                  <p:spPr>
                    <a:xfrm rot="10800000" flipH="1">
                      <a:off x="6077843" y="1751580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 rot="10800000" flipH="1">
                      <a:off x="6303227" y="1750512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9" name="TextBox 8"/>
            <p:cNvSpPr txBox="1"/>
            <p:nvPr/>
          </p:nvSpPr>
          <p:spPr>
            <a:xfrm>
              <a:off x="6292502" y="4000971"/>
              <a:ext cx="2283994" cy="24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✶, Non-Response </a:t>
              </a:r>
              <a:r>
                <a:rPr lang="en-US" sz="1000" b="1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vs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Response, p&lt;0.05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05738" y="1468588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82922" y="1574544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89252" y="3928037"/>
              <a:ext cx="3169368" cy="381022"/>
              <a:chOff x="4093713" y="127620"/>
              <a:chExt cx="3399920" cy="37790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498766" y="259301"/>
                <a:ext cx="299486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 FEP-NSZ 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093713" y="127620"/>
                <a:ext cx="2870356" cy="259213"/>
                <a:chOff x="4093713" y="127620"/>
                <a:chExt cx="2870356" cy="259213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506462" y="127620"/>
                  <a:ext cx="245760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 FEP-SZ</a:t>
                  </a: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4093713" y="246830"/>
                  <a:ext cx="490473" cy="140003"/>
                  <a:chOff x="6081132" y="1750512"/>
                  <a:chExt cx="490473" cy="140003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 rot="10800000" flipV="1">
                    <a:off x="6081132" y="1862296"/>
                    <a:ext cx="490473" cy="282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6082708" y="1750512"/>
                    <a:ext cx="477846" cy="28878"/>
                    <a:chOff x="6077843" y="1750512"/>
                    <a:chExt cx="271103" cy="46787"/>
                  </a:xfrm>
                </p:grpSpPr>
                <p:sp>
                  <p:nvSpPr>
                    <p:cNvPr id="25" name="Rectangle 24"/>
                    <p:cNvSpPr/>
                    <p:nvPr/>
                  </p:nvSpPr>
                  <p:spPr>
                    <a:xfrm rot="10800000" flipH="1">
                      <a:off x="6225967" y="1751224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 rot="10800000" flipH="1">
                      <a:off x="6148707" y="1750868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 rot="10800000" flipH="1">
                      <a:off x="6077843" y="1751580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/>
                    <p:cNvSpPr/>
                    <p:nvPr/>
                  </p:nvSpPr>
                  <p:spPr>
                    <a:xfrm rot="10800000" flipH="1">
                      <a:off x="6303227" y="1750512"/>
                      <a:ext cx="45719" cy="4571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4" name="Rectangle 13"/>
            <p:cNvSpPr/>
            <p:nvPr/>
          </p:nvSpPr>
          <p:spPr>
            <a:xfrm>
              <a:off x="1616916" y="1979838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3380" y="2905393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44431" y="1534297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25973" y="1480127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53479" y="2840541"/>
              <a:ext cx="291688" cy="24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✶</a:t>
              </a:r>
              <a:endParaRPr lang="en-US" sz="10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1310" y="1126873"/>
              <a:ext cx="3265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"/>
                  <a:cs typeface="Times"/>
                </a:rPr>
                <a:t>S2a) Diagnostic Groups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4391" y="1068083"/>
              <a:ext cx="2412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"/>
                  <a:cs typeface="Times"/>
                </a:rPr>
                <a:t>S2b) Response Groups 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3320" y="4309059"/>
              <a:ext cx="7955994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Times"/>
                  <a:cs typeface="Times"/>
                </a:rPr>
                <a:t>Supplementary Figure 2: </a:t>
              </a:r>
              <a:r>
                <a:rPr lang="en-US" sz="1000" dirty="0">
                  <a:latin typeface="Times"/>
                  <a:cs typeface="Times"/>
                </a:rPr>
                <a:t>(a) Longitudinal changes in global assessment functioning in across diagnostic groups with standard error bars. (b) Longitudinal changes in global assessment functioning across response classification at year 1 with standard error bars. FEP-SZ: First episode psychosis schizophrenia, FEP-NSZ: First episode psychosis non-schizophrenia., GAF: Global assessment of functioning. Adjusted for age, sex, race, handedness, socioeconomic status, and antipsychotic status. </a:t>
              </a: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Results were similar when excluding antipsychotic status as a covariate.</a:t>
              </a:r>
              <a:endParaRPr lang="en-US" sz="1000" dirty="0">
                <a:latin typeface="Times"/>
                <a:cs typeface="Time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6F55979-173A-5E41-B386-3CB3B4BF01A8}"/>
                </a:ext>
              </a:extLst>
            </p:cNvPr>
            <p:cNvSpPr txBox="1"/>
            <p:nvPr/>
          </p:nvSpPr>
          <p:spPr>
            <a:xfrm rot="16200000">
              <a:off x="-32729" y="2564771"/>
              <a:ext cx="851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GAF Score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956E4C-7139-9047-BA4C-B1DB9594F435}"/>
                </a:ext>
              </a:extLst>
            </p:cNvPr>
            <p:cNvSpPr txBox="1"/>
            <p:nvPr/>
          </p:nvSpPr>
          <p:spPr>
            <a:xfrm rot="16200000">
              <a:off x="4253539" y="2461439"/>
              <a:ext cx="8518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GAF Score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94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88073-6BD6-AE45-BB9A-FDF2A86A659C}"/>
              </a:ext>
            </a:extLst>
          </p:cNvPr>
          <p:cNvSpPr/>
          <p:nvPr/>
        </p:nvSpPr>
        <p:spPr>
          <a:xfrm>
            <a:off x="762000" y="6000530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"/>
                <a:cs typeface="Times"/>
              </a:rPr>
              <a:t>Supplementary Figure 3: </a:t>
            </a:r>
            <a:r>
              <a:rPr lang="en-US" sz="1000" dirty="0">
                <a:latin typeface="Times"/>
                <a:cs typeface="Times"/>
              </a:rPr>
              <a:t>Histogram of percent change from baseline to year 1 in SAPS/SANS in responders and non-responders. Dash line indicates the 25% cut-off of distinguishing responders from non-responders.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5888D-E48B-8F40-A75E-ADE5663E0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00"/>
          <a:stretch/>
        </p:blipFill>
        <p:spPr>
          <a:xfrm>
            <a:off x="762000" y="889000"/>
            <a:ext cx="6248400" cy="5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BEEA25-B75C-EB41-A71B-EFE91A1F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69" t="44978" b="48293"/>
          <a:stretch/>
        </p:blipFill>
        <p:spPr>
          <a:xfrm>
            <a:off x="5509609" y="1016000"/>
            <a:ext cx="1366345" cy="3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0" y="765766"/>
            <a:ext cx="3095372" cy="2720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54" y="3493213"/>
            <a:ext cx="8604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"/>
                <a:cs typeface="Times"/>
              </a:rPr>
              <a:t>Supplementary Figure 4: </a:t>
            </a:r>
            <a:r>
              <a:rPr lang="en-US" sz="1000" dirty="0">
                <a:latin typeface="Times"/>
                <a:cs typeface="Times"/>
              </a:rPr>
              <a:t>Receiver operating curves for baseline NES scores in (a) First Episode Schizophrenia (FEP-SZ) vs Healthy Controls (HC) (b) First Episode Non-Schizophrenia (FEP-NSZ) vs HC and (c) FEP-SZ vs FEP-NSZ.</a:t>
            </a:r>
            <a:r>
              <a:rPr lang="en-US" sz="1000" b="1" dirty="0">
                <a:latin typeface="Times"/>
                <a:cs typeface="Times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REPMOT: Repetitive motor, COGPER: Cognitive perceptual, TOT13: Average neurological evaluation scale total score. </a:t>
            </a:r>
            <a:r>
              <a:rPr lang="en-US" sz="1000" dirty="0">
                <a:latin typeface="Times"/>
                <a:cs typeface="Times"/>
              </a:rPr>
              <a:t>Adjusted for age, sex, race, handedness, and socioeconomic status. Numbers in the legend indicate area under the curve (standard error).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53" y="772845"/>
            <a:ext cx="3087317" cy="2713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50" y="772845"/>
            <a:ext cx="3095372" cy="2720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43" y="670104"/>
            <a:ext cx="8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3a)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73696" y="67010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3b)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64426" y="67010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3c)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9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55" y="731748"/>
            <a:ext cx="3992652" cy="3508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5955" y="417772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latin typeface="Times"/>
                <a:cs typeface="Times"/>
              </a:rPr>
              <a:t>Supplementary Figure 5: </a:t>
            </a:r>
            <a:r>
              <a:rPr lang="en-US" sz="1000" dirty="0">
                <a:latin typeface="Times"/>
                <a:cs typeface="Times"/>
              </a:rPr>
              <a:t>Receiver operating curve for NES in Responders vs Non-Responders. REPMOT: </a:t>
            </a:r>
            <a:r>
              <a:rPr lang="en-US" sz="1000" dirty="0">
                <a:solidFill>
                  <a:srgbClr val="000000"/>
                </a:solidFill>
                <a:latin typeface="Times New Roman"/>
                <a:cs typeface="Times New Roman"/>
              </a:rPr>
              <a:t>Repetitive motor, COGPER: Cognitive perceptual, TOT13: Average neurological evaluation scale total score. </a:t>
            </a:r>
            <a:r>
              <a:rPr lang="en-US" sz="1000" dirty="0">
                <a:latin typeface="Times"/>
                <a:cs typeface="Times"/>
              </a:rPr>
              <a:t>Adjusted for age, sex, race, handedness, and socioeconomic status. Numbers in the legend indicate area under the curve (standard error).</a:t>
            </a:r>
          </a:p>
        </p:txBody>
      </p:sp>
    </p:spTree>
    <p:extLst>
      <p:ext uri="{BB962C8B-B14F-4D97-AF65-F5344CB8AC3E}">
        <p14:creationId xmlns:p14="http://schemas.microsoft.com/office/powerpoint/2010/main" val="219660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148951"/>
              </p:ext>
            </p:extLst>
          </p:nvPr>
        </p:nvGraphicFramePr>
        <p:xfrm>
          <a:off x="2046045" y="1371600"/>
          <a:ext cx="5334467" cy="1575837"/>
        </p:xfrm>
        <a:graphic>
          <a:graphicData uri="http://schemas.openxmlformats.org/drawingml/2006/table">
            <a:tbl>
              <a:tblPr/>
              <a:tblGrid>
                <a:gridCol w="1134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6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0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269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Supplementary Table 1: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Time point of max diagnosis assignment.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8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Baseline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Week 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Week 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Week 26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Year 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Year 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Year 4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algn="l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FEP-SZ (n=232)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16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FEP-NSZ (n=117)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3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Note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FEP: First episode psychosis, SZ: schizophrenia, NSZ: non-schizophrenia, HC: Healthy controls.</a:t>
                      </a:r>
                      <a:endParaRPr lang="mr-IN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5A582D-AA48-2549-8F2A-99CEA582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331864"/>
              </p:ext>
            </p:extLst>
          </p:nvPr>
        </p:nvGraphicFramePr>
        <p:xfrm>
          <a:off x="549022" y="738923"/>
          <a:ext cx="6030682" cy="3102209"/>
        </p:xfrm>
        <a:graphic>
          <a:graphicData uri="http://schemas.openxmlformats.org/drawingml/2006/table">
            <a:tbl>
              <a:tblPr/>
              <a:tblGrid>
                <a:gridCol w="269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011">
                  <a:extLst>
                    <a:ext uri="{9D8B030D-6E8A-4147-A177-3AD203B41FA5}">
                      <a16:colId xmlns:a16="http://schemas.microsoft.com/office/drawing/2014/main" val="3215521690"/>
                    </a:ext>
                  </a:extLst>
                </a:gridCol>
                <a:gridCol w="1113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8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Supplementary Table 2: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Baseline demographic and clinical information for drop-out out and follow-up participants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14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Drop-out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at Year 1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(N =  155)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Follow-up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at Year 1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(N = 194)</a:t>
                      </a:r>
                      <a:endParaRPr lang="mr-IN" sz="1000" b="1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p-</a:t>
                      </a:r>
                      <a:r>
                        <a:rPr lang="hu-H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value</a:t>
                      </a:r>
                      <a:r>
                        <a:rPr lang="hu-H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Sex (Female/Male)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63/92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64/130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Race (AA/OT/CA)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65/10/80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61/15/118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0.168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Handedness (L/M/R)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10/8/137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16/10/168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0.539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Age,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25.7 (8.3)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24.4 (8.0)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0.137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SES,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39.5 (12.4)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40.3 (13.0)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Average IQ,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98.8 (14.5)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102.0 (13.3)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630909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SAPS,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0.7 (0.5)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0.8 (0.5)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0.175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SANS,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2.0 (0.6)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2.1 (0.6)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0.330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Average SAPS &amp;</a:t>
                      </a:r>
                      <a:r>
                        <a:rPr lang="en-US" sz="10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 SANS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1.4 (0.4)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1.4 (0.5)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03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GAF,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34.7 (9.8)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34.5 (10.9)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0.837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DUP, mean (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sd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187.1 (326.6)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108.6 (189.8)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79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Note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: AA: African American, OT: Other, CA: Caucasian, L: Left, M: Mixed, R: Right, SES: Socioeconomic status, SAPS: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+mn-ea"/>
                          <a:cs typeface="Times New Roman"/>
                        </a:rPr>
                        <a:t>Scale for the Assessment of Positive Symptoms,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+mn-ea"/>
                          <a:cs typeface="Times New Roman"/>
                        </a:rPr>
                        <a:t> SANS: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+mn-ea"/>
                          <a:cs typeface="Times New Roman"/>
                        </a:rPr>
                        <a:t>Scale for the Assessment of Negative Symptoms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  <a:cs typeface="Times New Roman"/>
                        </a:rPr>
                        <a:t> GAF: Global assessment of functioning, DUP: Duration of untreated psychosis.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99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07A56C-8140-5B4A-B8F4-4B5137E30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40898"/>
              </p:ext>
            </p:extLst>
          </p:nvPr>
        </p:nvGraphicFramePr>
        <p:xfrm>
          <a:off x="82372" y="1363850"/>
          <a:ext cx="8952298" cy="2625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51902">
                  <a:extLst>
                    <a:ext uri="{9D8B030D-6E8A-4147-A177-3AD203B41FA5}">
                      <a16:colId xmlns:a16="http://schemas.microsoft.com/office/drawing/2014/main" val="749539695"/>
                    </a:ext>
                  </a:extLst>
                </a:gridCol>
                <a:gridCol w="269667">
                  <a:extLst>
                    <a:ext uri="{9D8B030D-6E8A-4147-A177-3AD203B41FA5}">
                      <a16:colId xmlns:a16="http://schemas.microsoft.com/office/drawing/2014/main" val="1651143028"/>
                    </a:ext>
                  </a:extLst>
                </a:gridCol>
                <a:gridCol w="2462659">
                  <a:extLst>
                    <a:ext uri="{9D8B030D-6E8A-4147-A177-3AD203B41FA5}">
                      <a16:colId xmlns:a16="http://schemas.microsoft.com/office/drawing/2014/main" val="1502569089"/>
                    </a:ext>
                  </a:extLst>
                </a:gridCol>
                <a:gridCol w="787373">
                  <a:extLst>
                    <a:ext uri="{9D8B030D-6E8A-4147-A177-3AD203B41FA5}">
                      <a16:colId xmlns:a16="http://schemas.microsoft.com/office/drawing/2014/main" val="1817329829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450335482"/>
                    </a:ext>
                  </a:extLst>
                </a:gridCol>
                <a:gridCol w="734526">
                  <a:extLst>
                    <a:ext uri="{9D8B030D-6E8A-4147-A177-3AD203B41FA5}">
                      <a16:colId xmlns:a16="http://schemas.microsoft.com/office/drawing/2014/main" val="2331727414"/>
                    </a:ext>
                  </a:extLst>
                </a:gridCol>
                <a:gridCol w="734528">
                  <a:extLst>
                    <a:ext uri="{9D8B030D-6E8A-4147-A177-3AD203B41FA5}">
                      <a16:colId xmlns:a16="http://schemas.microsoft.com/office/drawing/2014/main" val="4076156862"/>
                    </a:ext>
                  </a:extLst>
                </a:gridCol>
                <a:gridCol w="664092">
                  <a:extLst>
                    <a:ext uri="{9D8B030D-6E8A-4147-A177-3AD203B41FA5}">
                      <a16:colId xmlns:a16="http://schemas.microsoft.com/office/drawing/2014/main" val="3610151928"/>
                    </a:ext>
                  </a:extLst>
                </a:gridCol>
                <a:gridCol w="724466">
                  <a:extLst>
                    <a:ext uri="{9D8B030D-6E8A-4147-A177-3AD203B41FA5}">
                      <a16:colId xmlns:a16="http://schemas.microsoft.com/office/drawing/2014/main" val="2476555855"/>
                    </a:ext>
                  </a:extLst>
                </a:gridCol>
                <a:gridCol w="799379">
                  <a:extLst>
                    <a:ext uri="{9D8B030D-6E8A-4147-A177-3AD203B41FA5}">
                      <a16:colId xmlns:a16="http://schemas.microsoft.com/office/drawing/2014/main" val="2586381858"/>
                    </a:ext>
                  </a:extLst>
                </a:gridCol>
                <a:gridCol w="629427">
                  <a:extLst>
                    <a:ext uri="{9D8B030D-6E8A-4147-A177-3AD203B41FA5}">
                      <a16:colId xmlns:a16="http://schemas.microsoft.com/office/drawing/2014/main" val="1931757160"/>
                    </a:ext>
                  </a:extLst>
                </a:gridCol>
              </a:tblGrid>
              <a:tr h="146961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Supplementary Table 3: 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and SD for repetitive motor and cognitive perceptual scores by diagnostic group and time point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610308996"/>
                  </a:ext>
                </a:extLst>
              </a:tr>
              <a:tr h="1469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 8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 26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1365408975"/>
                  </a:ext>
                </a:extLst>
              </a:tr>
              <a:tr h="1469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FEP-NSZ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FEP-NSZ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FEP-SZ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FEP-NSZ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FEP-NSZ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955341"/>
                  </a:ext>
                </a:extLst>
              </a:tr>
              <a:tr h="146961">
                <a:tc rowSpan="7"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Repetitive    Motor</a:t>
                      </a:r>
                    </a:p>
                    <a:p>
                      <a:pPr algn="l" fontAlgn="b"/>
                      <a:endParaRPr lang="en-US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en-US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Fist Ring Test: Right hand,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 (0.7)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(0.7)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2674965717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Fist Ring Test: Left hand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 (0.3)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862964494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Fist-Edge-Palm Test: Right hand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 (0.7)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 (0.4)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4151242775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Fist-Edge-Palm Test: Left hand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3285958311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Alternating Fist-Palm Test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 (0.3)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 (0.3)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 (0.3)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876204074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Rapid Alternating Movements: Right hand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 (0.4)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 (0.5)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892275577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Rapid Alternating Movements: Left hand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202511"/>
                  </a:ext>
                </a:extLst>
              </a:tr>
              <a:tr h="146961">
                <a:tc rowSpan="4"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 Perceptual</a:t>
                      </a:r>
                    </a:p>
                    <a:p>
                      <a:pPr algn="l" fontAlgn="b"/>
                      <a:endParaRPr lang="en-US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Audio-Visual Integration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 (0.9)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 (0.7)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 (0.9)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 (0.8)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2476067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 Test at 5 minutes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 (0.9)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 (0.8)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 (0.8)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 (0.8)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 (0.7)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 (0.6)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335625370"/>
                  </a:ext>
                </a:extLst>
              </a:tr>
              <a:tr h="14696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Test at 10 minutes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 (0.9)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 (0.8)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 (0.8)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 (0.8)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 (0.7)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 (0.5)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2463933370"/>
                  </a:ext>
                </a:extLst>
              </a:tr>
              <a:tr h="9627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Face-hand Test</a:t>
                      </a: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(0.6)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 (0.4)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 (0.3)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(0)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 (0.4)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(0)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(0)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 (0.3)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526400"/>
                  </a:ext>
                </a:extLst>
              </a:tr>
              <a:tr h="146961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FEP: First episode psychosis, SZ: schizophrenia, NSZ: non-schizophrenia, SD: standard deviation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0" marR="7410" marT="7410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0" marR="7410" marT="7410" marB="0" anchor="b"/>
                </a:tc>
                <a:extLst>
                  <a:ext uri="{0D108BD9-81ED-4DB2-BD59-A6C34878D82A}">
                    <a16:rowId xmlns:a16="http://schemas.microsoft.com/office/drawing/2014/main" val="354001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62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15500</TotalTime>
  <Words>1264</Words>
  <Application>Microsoft Macintosh PowerPoint</Application>
  <PresentationFormat>On-screen Show (4:3)</PresentationFormat>
  <Paragraphs>251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Kiranpreet Dhaliwal</dc:creator>
  <cp:lastModifiedBy>Kiranpreet Dhaliwal</cp:lastModifiedBy>
  <cp:revision>267</cp:revision>
  <dcterms:created xsi:type="dcterms:W3CDTF">2018-05-08T04:09:05Z</dcterms:created>
  <dcterms:modified xsi:type="dcterms:W3CDTF">2019-07-08T17:06:45Z</dcterms:modified>
</cp:coreProperties>
</file>