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DFF"/>
    <a:srgbClr val="E7F6FF"/>
    <a:srgbClr val="D9F1FF"/>
    <a:srgbClr val="A70101"/>
    <a:srgbClr val="0066CC"/>
    <a:srgbClr val="33CC33"/>
    <a:srgbClr val="F1999F"/>
    <a:srgbClr val="FAE6E6"/>
    <a:srgbClr val="F7D9D9"/>
    <a:srgbClr val="EF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06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5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4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0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277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4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17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8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7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2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6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B5FBD-8B05-4B0F-AF1B-70EC4BF2D846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71B6C-AFC0-45F5-AC38-014680B1F4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8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073699" y="132711"/>
            <a:ext cx="9956853" cy="6557291"/>
            <a:chOff x="1073699" y="132711"/>
            <a:chExt cx="9956853" cy="6557291"/>
          </a:xfrm>
        </p:grpSpPr>
        <p:grpSp>
          <p:nvGrpSpPr>
            <p:cNvPr id="3" name="Group 2"/>
            <p:cNvGrpSpPr/>
            <p:nvPr/>
          </p:nvGrpSpPr>
          <p:grpSpPr>
            <a:xfrm>
              <a:off x="1693400" y="706757"/>
              <a:ext cx="9194800" cy="3340100"/>
              <a:chOff x="1693400" y="706757"/>
              <a:chExt cx="9194800" cy="3340100"/>
            </a:xfrm>
          </p:grpSpPr>
          <p:cxnSp>
            <p:nvCxnSpPr>
              <p:cNvPr id="108" name="Straight Connector 107"/>
              <p:cNvCxnSpPr/>
              <p:nvPr/>
            </p:nvCxnSpPr>
            <p:spPr>
              <a:xfrm>
                <a:off x="1693400" y="1124269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1693400" y="2376805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1693400" y="2794317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>
                <a:off x="1693400" y="4046857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1693400" y="3629341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/>
              <p:nvPr/>
            </p:nvCxnSpPr>
            <p:spPr>
              <a:xfrm>
                <a:off x="1693400" y="1959293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>
                <a:off x="1693400" y="3211829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1693400" y="706757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1693400" y="1541781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>
              <a:off x="3450403" y="5274945"/>
              <a:ext cx="1990133" cy="226437"/>
              <a:chOff x="3450403" y="5274945"/>
              <a:chExt cx="1990133" cy="226437"/>
            </a:xfrm>
          </p:grpSpPr>
          <p:sp>
            <p:nvSpPr>
              <p:cNvPr id="39" name="Rectangle 37"/>
              <p:cNvSpPr>
                <a:spLocks noChangeArrowheads="1"/>
              </p:cNvSpPr>
              <p:nvPr/>
            </p:nvSpPr>
            <p:spPr bwMode="auto">
              <a:xfrm>
                <a:off x="3450403" y="5274945"/>
                <a:ext cx="217765" cy="226437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Rectangle 38"/>
              <p:cNvSpPr>
                <a:spLocks noChangeArrowheads="1"/>
              </p:cNvSpPr>
              <p:nvPr/>
            </p:nvSpPr>
            <p:spPr bwMode="auto">
              <a:xfrm>
                <a:off x="3726925" y="5274945"/>
                <a:ext cx="1713611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sng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&lt;</a:t>
                </a: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5 years (2016-2020)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944980" y="5274945"/>
              <a:ext cx="2081918" cy="226437"/>
              <a:chOff x="5944980" y="5274945"/>
              <a:chExt cx="2081918" cy="226437"/>
            </a:xfrm>
          </p:grpSpPr>
          <p:sp>
            <p:nvSpPr>
              <p:cNvPr id="42" name="Rectangle 40"/>
              <p:cNvSpPr>
                <a:spLocks noChangeArrowheads="1"/>
              </p:cNvSpPr>
              <p:nvPr/>
            </p:nvSpPr>
            <p:spPr bwMode="auto">
              <a:xfrm>
                <a:off x="5944980" y="5274945"/>
                <a:ext cx="224790" cy="22643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41"/>
              <p:cNvSpPr>
                <a:spLocks noChangeArrowheads="1"/>
              </p:cNvSpPr>
              <p:nvPr/>
            </p:nvSpPr>
            <p:spPr bwMode="auto">
              <a:xfrm>
                <a:off x="6227238" y="5274945"/>
                <a:ext cx="179966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sng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&lt;</a:t>
                </a: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10 years (2011-2015)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8514082" y="5274945"/>
              <a:ext cx="2143359" cy="226437"/>
              <a:chOff x="8514082" y="5274945"/>
              <a:chExt cx="2143359" cy="226437"/>
            </a:xfrm>
          </p:grpSpPr>
          <p:sp>
            <p:nvSpPr>
              <p:cNvPr id="45" name="Rectangle 43"/>
              <p:cNvSpPr>
                <a:spLocks noChangeArrowheads="1"/>
              </p:cNvSpPr>
              <p:nvPr/>
            </p:nvSpPr>
            <p:spPr bwMode="auto">
              <a:xfrm>
                <a:off x="8514082" y="5274945"/>
                <a:ext cx="224790" cy="22643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44"/>
              <p:cNvSpPr>
                <a:spLocks noChangeArrowheads="1"/>
              </p:cNvSpPr>
              <p:nvPr/>
            </p:nvSpPr>
            <p:spPr bwMode="auto">
              <a:xfrm>
                <a:off x="8794752" y="5274945"/>
                <a:ext cx="186268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>
                    <a:solidFill>
                      <a:srgbClr val="595959"/>
                    </a:solidFill>
                  </a:rPr>
                  <a:t> </a:t>
                </a:r>
                <a:r>
                  <a:rPr kumimoji="0" lang="en-US" altLang="en-US" sz="1400" b="0" i="0" u="sng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&lt;</a:t>
                </a: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15 years (2006-2010)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3439177" y="5638166"/>
              <a:ext cx="1780139" cy="226437"/>
              <a:chOff x="3439177" y="5638166"/>
              <a:chExt cx="1780139" cy="226437"/>
            </a:xfrm>
          </p:grpSpPr>
          <p:sp>
            <p:nvSpPr>
              <p:cNvPr id="77" name="Rectangle 37"/>
              <p:cNvSpPr>
                <a:spLocks noChangeArrowheads="1"/>
              </p:cNvSpPr>
              <p:nvPr/>
            </p:nvSpPr>
            <p:spPr bwMode="auto">
              <a:xfrm>
                <a:off x="3439177" y="5638166"/>
                <a:ext cx="217765" cy="226437"/>
              </a:xfrm>
              <a:prstGeom prst="rect">
                <a:avLst/>
              </a:prstGeom>
              <a:solidFill>
                <a:srgbClr val="33CC33"/>
              </a:solid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38"/>
              <p:cNvSpPr>
                <a:spLocks noChangeArrowheads="1"/>
              </p:cNvSpPr>
              <p:nvPr/>
            </p:nvSpPr>
            <p:spPr bwMode="auto">
              <a:xfrm>
                <a:off x="3715699" y="5638166"/>
                <a:ext cx="1503617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Psychiatry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journals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5944984" y="5638166"/>
              <a:ext cx="1669532" cy="226437"/>
              <a:chOff x="5944984" y="5638166"/>
              <a:chExt cx="1669532" cy="226437"/>
            </a:xfrm>
          </p:grpSpPr>
          <p:sp>
            <p:nvSpPr>
              <p:cNvPr id="84" name="Rectangle 37"/>
              <p:cNvSpPr>
                <a:spLocks noChangeArrowheads="1"/>
              </p:cNvSpPr>
              <p:nvPr/>
            </p:nvSpPr>
            <p:spPr bwMode="auto">
              <a:xfrm>
                <a:off x="5944984" y="5638166"/>
                <a:ext cx="217765" cy="226437"/>
              </a:xfrm>
              <a:prstGeom prst="rect">
                <a:avLst/>
              </a:prstGeom>
              <a:solidFill>
                <a:srgbClr val="0066CC"/>
              </a:solid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38"/>
              <p:cNvSpPr>
                <a:spLocks noChangeArrowheads="1"/>
              </p:cNvSpPr>
              <p:nvPr/>
            </p:nvSpPr>
            <p:spPr bwMode="auto">
              <a:xfrm>
                <a:off x="6221506" y="5638166"/>
                <a:ext cx="139301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Medicine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journals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8519999" y="5638166"/>
              <a:ext cx="1579764" cy="226437"/>
              <a:chOff x="8519999" y="5638166"/>
              <a:chExt cx="1579764" cy="226437"/>
            </a:xfrm>
          </p:grpSpPr>
          <p:sp>
            <p:nvSpPr>
              <p:cNvPr id="87" name="Rectangle 37"/>
              <p:cNvSpPr>
                <a:spLocks noChangeArrowheads="1"/>
              </p:cNvSpPr>
              <p:nvPr/>
            </p:nvSpPr>
            <p:spPr bwMode="auto">
              <a:xfrm>
                <a:off x="8519999" y="5638166"/>
                <a:ext cx="217765" cy="226437"/>
              </a:xfrm>
              <a:prstGeom prst="rect">
                <a:avLst/>
              </a:prstGeom>
              <a:solidFill>
                <a:srgbClr val="A70101"/>
              </a:solid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38"/>
              <p:cNvSpPr>
                <a:spLocks noChangeArrowheads="1"/>
              </p:cNvSpPr>
              <p:nvPr/>
            </p:nvSpPr>
            <p:spPr bwMode="auto">
              <a:xfrm>
                <a:off x="8796521" y="5638166"/>
                <a:ext cx="130324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Surgery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journals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1073699" y="132711"/>
              <a:ext cx="9956853" cy="6557291"/>
              <a:chOff x="1073699" y="132711"/>
              <a:chExt cx="9956853" cy="6557291"/>
            </a:xfrm>
          </p:grpSpPr>
          <p:cxnSp>
            <p:nvCxnSpPr>
              <p:cNvPr id="106" name="Straight Connector 105"/>
              <p:cNvCxnSpPr/>
              <p:nvPr/>
            </p:nvCxnSpPr>
            <p:spPr>
              <a:xfrm>
                <a:off x="1704975" y="249093"/>
                <a:ext cx="919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Line 13"/>
              <p:cNvSpPr>
                <a:spLocks noChangeShapeType="1"/>
              </p:cNvSpPr>
              <p:nvPr/>
            </p:nvSpPr>
            <p:spPr bwMode="auto">
              <a:xfrm>
                <a:off x="1706563" y="4422578"/>
                <a:ext cx="9194800" cy="0"/>
              </a:xfrm>
              <a:prstGeom prst="line">
                <a:avLst/>
              </a:prstGeom>
              <a:noFill/>
              <a:ln w="19050" cap="flat">
                <a:solidFill>
                  <a:srgbClr val="D9D9D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1570836" y="4308889"/>
                <a:ext cx="81753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1489083" y="3891624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10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1489083" y="3474358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20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1489083" y="3057093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30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1489083" y="2636305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40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1489083" y="2219040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50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1489083" y="1801774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60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1489083" y="1384509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70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1489083" y="967242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80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1489083" y="549977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90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1407329" y="132711"/>
                <a:ext cx="24526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100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1762760" y="249921"/>
                <a:ext cx="9138603" cy="41666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38"/>
              <p:cNvSpPr>
                <a:spLocks noChangeArrowheads="1"/>
              </p:cNvSpPr>
              <p:nvPr/>
            </p:nvSpPr>
            <p:spPr bwMode="auto">
              <a:xfrm rot="16200000">
                <a:off x="-429597" y="2200287"/>
                <a:ext cx="322203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% of cited references in time</a:t>
                </a:r>
                <a:r>
                  <a:rPr kumimoji="0" lang="en-US" altLang="en-US" sz="1400" b="1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category</a:t>
                </a:r>
                <a:endPara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1" name="Rectangle 38"/>
              <p:cNvSpPr>
                <a:spLocks noChangeArrowheads="1"/>
              </p:cNvSpPr>
              <p:nvPr/>
            </p:nvSpPr>
            <p:spPr bwMode="auto">
              <a:xfrm>
                <a:off x="1875533" y="5274945"/>
                <a:ext cx="1210203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Time</a:t>
                </a:r>
                <a:r>
                  <a:rPr kumimoji="0" lang="en-US" altLang="en-US" sz="1400" b="1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category</a:t>
                </a:r>
                <a:endPara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22" name="Rectangle 38"/>
              <p:cNvSpPr>
                <a:spLocks noChangeArrowheads="1"/>
              </p:cNvSpPr>
              <p:nvPr/>
            </p:nvSpPr>
            <p:spPr bwMode="auto">
              <a:xfrm>
                <a:off x="1875533" y="5656675"/>
                <a:ext cx="1267463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Type of</a:t>
                </a:r>
                <a:r>
                  <a:rPr kumimoji="0" lang="en-US" altLang="en-US" sz="1400" b="1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journal</a:t>
                </a:r>
                <a:endPara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2050581" y="4487640"/>
                <a:ext cx="1078714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JAMA Psychiatry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3286299" y="4487639"/>
                <a:ext cx="1393785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American Journal of Psychiatry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80324" y="4487639"/>
                <a:ext cx="1555244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New England Journal of Medicine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6786936" y="4487640"/>
                <a:ext cx="5370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Lancet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8045003" y="4487640"/>
                <a:ext cx="142912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Journal of Orthopedic Research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9464507" y="4487639"/>
                <a:ext cx="138522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Journal of Gastrointestinal</a:t>
                </a:r>
                <a:r>
                  <a:rPr kumimoji="0" lang="en-US" altLang="en-US" sz="1400" b="0" i="1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Surgery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8" name="Rectangle 38"/>
              <p:cNvSpPr>
                <a:spLocks noChangeArrowheads="1"/>
              </p:cNvSpPr>
              <p:nvPr/>
            </p:nvSpPr>
            <p:spPr bwMode="auto">
              <a:xfrm>
                <a:off x="1762760" y="6043671"/>
                <a:ext cx="926779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Note: Bar segments present proportions of total citations in articles of selected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recent journal issues, with shade intensities reflecting</a:t>
                </a: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categories of publication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recency and colors representing journal type. </a:t>
                </a:r>
                <a:r>
                  <a:rPr lang="en-US" altLang="en-US" sz="1400" dirty="0" smtClean="0"/>
                  <a:t>Percentages in bold text represent cumulative publication recencies, and percentages in parentheses represent 5-year category recencies. </a:t>
                </a:r>
                <a:endPara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6671171" y="609949"/>
                <a:ext cx="742609" cy="3807222"/>
                <a:chOff x="6671171" y="609949"/>
                <a:chExt cx="742609" cy="3807222"/>
              </a:xfrm>
            </p:grpSpPr>
            <p:sp>
              <p:nvSpPr>
                <p:cNvPr id="52" name="Rectangle 51"/>
                <p:cNvSpPr/>
                <p:nvPr/>
              </p:nvSpPr>
              <p:spPr>
                <a:xfrm>
                  <a:off x="6671304" y="609949"/>
                  <a:ext cx="742077" cy="3806278"/>
                </a:xfrm>
                <a:prstGeom prst="rect">
                  <a:avLst/>
                </a:prstGeom>
                <a:solidFill>
                  <a:srgbClr val="E7F6FF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9" name="Rectangle 38"/>
                <p:cNvSpPr>
                  <a:spLocks noChangeArrowheads="1"/>
                </p:cNvSpPr>
                <p:nvPr/>
              </p:nvSpPr>
              <p:spPr bwMode="auto">
                <a:xfrm>
                  <a:off x="6884645" y="620144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90%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6671171" y="1286641"/>
                  <a:ext cx="742077" cy="3130530"/>
                </a:xfrm>
                <a:prstGeom prst="rect">
                  <a:avLst/>
                </a:prstGeom>
                <a:solidFill>
                  <a:srgbClr val="9BCDFF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8" name="Rectangle 38"/>
                <p:cNvSpPr>
                  <a:spLocks noChangeArrowheads="1"/>
                </p:cNvSpPr>
                <p:nvPr/>
              </p:nvSpPr>
              <p:spPr bwMode="auto">
                <a:xfrm>
                  <a:off x="6849813" y="1525081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(23%)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6671703" y="2245611"/>
                  <a:ext cx="742077" cy="2171560"/>
                </a:xfrm>
                <a:prstGeom prst="rect">
                  <a:avLst/>
                </a:prstGeom>
                <a:solidFill>
                  <a:srgbClr val="0066CC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7" name="Rectangle 38"/>
                <p:cNvSpPr>
                  <a:spLocks noChangeArrowheads="1"/>
                </p:cNvSpPr>
                <p:nvPr/>
              </p:nvSpPr>
              <p:spPr bwMode="auto">
                <a:xfrm>
                  <a:off x="6884644" y="2253584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51%</a:t>
                  </a:r>
                </a:p>
              </p:txBody>
            </p:sp>
            <p:sp>
              <p:nvSpPr>
                <p:cNvPr id="119" name="Rectangle 38"/>
                <p:cNvSpPr>
                  <a:spLocks noChangeArrowheads="1"/>
                </p:cNvSpPr>
                <p:nvPr/>
              </p:nvSpPr>
              <p:spPr bwMode="auto">
                <a:xfrm>
                  <a:off x="6849813" y="836244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(16%)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2220073" y="826578"/>
                <a:ext cx="744246" cy="3590594"/>
                <a:chOff x="2220073" y="826578"/>
                <a:chExt cx="744246" cy="3590594"/>
              </a:xfrm>
            </p:grpSpPr>
            <p:sp>
              <p:nvSpPr>
                <p:cNvPr id="55" name="Rectangle 54"/>
                <p:cNvSpPr/>
                <p:nvPr/>
              </p:nvSpPr>
              <p:spPr>
                <a:xfrm>
                  <a:off x="2222242" y="826578"/>
                  <a:ext cx="742077" cy="3589649"/>
                </a:xfrm>
                <a:prstGeom prst="rect">
                  <a:avLst/>
                </a:prstGeom>
                <a:solidFill>
                  <a:srgbClr val="E5FFE5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5" name="Rectangle 38"/>
                <p:cNvSpPr>
                  <a:spLocks noChangeArrowheads="1"/>
                </p:cNvSpPr>
                <p:nvPr/>
              </p:nvSpPr>
              <p:spPr bwMode="auto">
                <a:xfrm>
                  <a:off x="2437511" y="827607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85%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2220796" y="1241890"/>
                  <a:ext cx="742077" cy="3175282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4" name="Rectangle 38"/>
                <p:cNvSpPr>
                  <a:spLocks noChangeArrowheads="1"/>
                </p:cNvSpPr>
                <p:nvPr/>
              </p:nvSpPr>
              <p:spPr bwMode="auto">
                <a:xfrm>
                  <a:off x="2406115" y="1468353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(27%)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2220073" y="2368009"/>
                  <a:ext cx="742077" cy="2048217"/>
                </a:xfrm>
                <a:prstGeom prst="rect">
                  <a:avLst/>
                </a:prstGeom>
                <a:solidFill>
                  <a:srgbClr val="00CC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3" name="Rectangle 38"/>
                <p:cNvSpPr>
                  <a:spLocks noChangeArrowheads="1"/>
                </p:cNvSpPr>
                <p:nvPr/>
              </p:nvSpPr>
              <p:spPr bwMode="auto">
                <a:xfrm>
                  <a:off x="2437510" y="2381031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48%</a:t>
                  </a:r>
                </a:p>
              </p:txBody>
            </p:sp>
            <p:sp>
              <p:nvSpPr>
                <p:cNvPr id="137" name="Rectangle 38"/>
                <p:cNvSpPr>
                  <a:spLocks noChangeArrowheads="1"/>
                </p:cNvSpPr>
                <p:nvPr/>
              </p:nvSpPr>
              <p:spPr bwMode="auto">
                <a:xfrm>
                  <a:off x="2406115" y="1018507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(10%)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3584150" y="1483054"/>
                <a:ext cx="743039" cy="2934118"/>
                <a:chOff x="3584150" y="1483054"/>
                <a:chExt cx="743039" cy="2934118"/>
              </a:xfrm>
            </p:grpSpPr>
            <p:sp>
              <p:nvSpPr>
                <p:cNvPr id="56" name="Rectangle 55"/>
                <p:cNvSpPr/>
                <p:nvPr/>
              </p:nvSpPr>
              <p:spPr>
                <a:xfrm>
                  <a:off x="3584150" y="1483054"/>
                  <a:ext cx="743039" cy="2933173"/>
                </a:xfrm>
                <a:prstGeom prst="rect">
                  <a:avLst/>
                </a:prstGeom>
                <a:solidFill>
                  <a:srgbClr val="E5FFE5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8" name="Rectangle 38"/>
                <p:cNvSpPr>
                  <a:spLocks noChangeArrowheads="1"/>
                </p:cNvSpPr>
                <p:nvPr/>
              </p:nvSpPr>
              <p:spPr bwMode="auto">
                <a:xfrm>
                  <a:off x="3803835" y="1495846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69%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3585112" y="2264920"/>
                  <a:ext cx="742077" cy="2152252"/>
                </a:xfrm>
                <a:prstGeom prst="rect">
                  <a:avLst/>
                </a:prstGeom>
                <a:solidFill>
                  <a:srgbClr val="99FF99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7" name="Rectangle 38"/>
                <p:cNvSpPr>
                  <a:spLocks noChangeArrowheads="1"/>
                </p:cNvSpPr>
                <p:nvPr/>
              </p:nvSpPr>
              <p:spPr bwMode="auto">
                <a:xfrm>
                  <a:off x="3768534" y="2487813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(18%)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3584969" y="3004642"/>
                  <a:ext cx="742219" cy="1410768"/>
                </a:xfrm>
                <a:prstGeom prst="rect">
                  <a:avLst/>
                </a:prstGeom>
                <a:solidFill>
                  <a:srgbClr val="00CC00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6" name="Rectangle 38"/>
                <p:cNvSpPr>
                  <a:spLocks noChangeArrowheads="1"/>
                </p:cNvSpPr>
                <p:nvPr/>
              </p:nvSpPr>
              <p:spPr bwMode="auto">
                <a:xfrm>
                  <a:off x="3803834" y="3014939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33%</a:t>
                  </a:r>
                </a:p>
              </p:txBody>
            </p:sp>
            <p:sp>
              <p:nvSpPr>
                <p:cNvPr id="168" name="Rectangle 38"/>
                <p:cNvSpPr>
                  <a:spLocks noChangeArrowheads="1"/>
                </p:cNvSpPr>
                <p:nvPr/>
              </p:nvSpPr>
              <p:spPr bwMode="auto">
                <a:xfrm>
                  <a:off x="3768534" y="1708871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1400" dirty="0">
                      <a:solidFill>
                        <a:srgbClr val="595959"/>
                      </a:solidFill>
                      <a:latin typeface="Arial Narrow" panose="020B0606020202030204" pitchFamily="34" charset="0"/>
                    </a:rPr>
                    <a:t>(</a:t>
                  </a: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18%)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5309595" y="776775"/>
                <a:ext cx="744920" cy="3640396"/>
                <a:chOff x="5309595" y="776775"/>
                <a:chExt cx="744920" cy="3640396"/>
              </a:xfrm>
            </p:grpSpPr>
            <p:sp>
              <p:nvSpPr>
                <p:cNvPr id="57" name="Rectangle 56"/>
                <p:cNvSpPr/>
                <p:nvPr/>
              </p:nvSpPr>
              <p:spPr>
                <a:xfrm>
                  <a:off x="5309648" y="776775"/>
                  <a:ext cx="742077" cy="3639452"/>
                </a:xfrm>
                <a:prstGeom prst="rect">
                  <a:avLst/>
                </a:prstGeom>
                <a:solidFill>
                  <a:srgbClr val="E7F6FF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1" name="Rectangle 38"/>
                <p:cNvSpPr>
                  <a:spLocks noChangeArrowheads="1"/>
                </p:cNvSpPr>
                <p:nvPr/>
              </p:nvSpPr>
              <p:spPr bwMode="auto">
                <a:xfrm>
                  <a:off x="5518340" y="783315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86%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5312438" y="1325257"/>
                  <a:ext cx="742077" cy="3091914"/>
                </a:xfrm>
                <a:prstGeom prst="rect">
                  <a:avLst/>
                </a:prstGeom>
                <a:solidFill>
                  <a:srgbClr val="9BCDFF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0" name="Rectangle 38"/>
                <p:cNvSpPr>
                  <a:spLocks noChangeArrowheads="1"/>
                </p:cNvSpPr>
                <p:nvPr/>
              </p:nvSpPr>
              <p:spPr bwMode="auto">
                <a:xfrm>
                  <a:off x="5490265" y="1540309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(21%)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5309595" y="2207990"/>
                  <a:ext cx="742077" cy="2209181"/>
                </a:xfrm>
                <a:prstGeom prst="rect">
                  <a:avLst/>
                </a:prstGeom>
                <a:solidFill>
                  <a:srgbClr val="0066CC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9" name="Rectangle 38"/>
                <p:cNvSpPr>
                  <a:spLocks noChangeArrowheads="1"/>
                </p:cNvSpPr>
                <p:nvPr/>
              </p:nvSpPr>
              <p:spPr bwMode="auto">
                <a:xfrm>
                  <a:off x="5518339" y="2217238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52%</a:t>
                  </a:r>
                </a:p>
              </p:txBody>
            </p:sp>
            <p:sp>
              <p:nvSpPr>
                <p:cNvPr id="169" name="Rectangle 38"/>
                <p:cNvSpPr>
                  <a:spLocks noChangeArrowheads="1"/>
                </p:cNvSpPr>
                <p:nvPr/>
              </p:nvSpPr>
              <p:spPr bwMode="auto">
                <a:xfrm>
                  <a:off x="5490265" y="993065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(13%)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8401803" y="1489404"/>
                <a:ext cx="742772" cy="2933173"/>
                <a:chOff x="8401803" y="1489404"/>
                <a:chExt cx="742772" cy="2933173"/>
              </a:xfrm>
            </p:grpSpPr>
            <p:sp>
              <p:nvSpPr>
                <p:cNvPr id="58" name="Rectangle 57"/>
                <p:cNvSpPr/>
                <p:nvPr/>
              </p:nvSpPr>
              <p:spPr>
                <a:xfrm>
                  <a:off x="8402498" y="1489404"/>
                  <a:ext cx="742077" cy="2933173"/>
                </a:xfrm>
                <a:prstGeom prst="rect">
                  <a:avLst/>
                </a:prstGeom>
                <a:solidFill>
                  <a:srgbClr val="FAE6E6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" name="Rectangle 38"/>
                <p:cNvSpPr>
                  <a:spLocks noChangeArrowheads="1"/>
                </p:cNvSpPr>
                <p:nvPr/>
              </p:nvSpPr>
              <p:spPr bwMode="auto">
                <a:xfrm>
                  <a:off x="8612143" y="1498312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69%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8401803" y="2214426"/>
                  <a:ext cx="742077" cy="2202745"/>
                </a:xfrm>
                <a:prstGeom prst="rect">
                  <a:avLst/>
                </a:prstGeom>
                <a:solidFill>
                  <a:srgbClr val="F1999F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1" name="Rectangle 38"/>
                <p:cNvSpPr>
                  <a:spLocks noChangeArrowheads="1"/>
                </p:cNvSpPr>
                <p:nvPr/>
              </p:nvSpPr>
              <p:spPr bwMode="auto">
                <a:xfrm>
                  <a:off x="8582760" y="2441923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1400" dirty="0">
                      <a:solidFill>
                        <a:srgbClr val="595959"/>
                      </a:solidFill>
                      <a:latin typeface="Arial Narrow" panose="020B0606020202030204" pitchFamily="34" charset="0"/>
                    </a:rPr>
                    <a:t>(</a:t>
                  </a: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24%)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8402135" y="3220671"/>
                  <a:ext cx="742077" cy="1196499"/>
                </a:xfrm>
                <a:prstGeom prst="rect">
                  <a:avLst/>
                </a:prstGeom>
                <a:solidFill>
                  <a:srgbClr val="A7010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" name="Rectangle 38"/>
                <p:cNvSpPr>
                  <a:spLocks noChangeArrowheads="1"/>
                </p:cNvSpPr>
                <p:nvPr/>
              </p:nvSpPr>
              <p:spPr bwMode="auto">
                <a:xfrm>
                  <a:off x="8612142" y="3234701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28%</a:t>
                  </a:r>
                </a:p>
              </p:txBody>
            </p:sp>
            <p:sp>
              <p:nvSpPr>
                <p:cNvPr id="170" name="Rectangle 38"/>
                <p:cNvSpPr>
                  <a:spLocks noChangeArrowheads="1"/>
                </p:cNvSpPr>
                <p:nvPr/>
              </p:nvSpPr>
              <p:spPr bwMode="auto">
                <a:xfrm>
                  <a:off x="8582760" y="1707862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(17%)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>
                <a:off x="9761230" y="665590"/>
                <a:ext cx="742910" cy="3756987"/>
                <a:chOff x="9761230" y="665590"/>
                <a:chExt cx="742910" cy="3756987"/>
              </a:xfrm>
            </p:grpSpPr>
            <p:sp>
              <p:nvSpPr>
                <p:cNvPr id="54" name="Rectangle 53"/>
                <p:cNvSpPr/>
                <p:nvPr/>
              </p:nvSpPr>
              <p:spPr>
                <a:xfrm>
                  <a:off x="9761230" y="665590"/>
                  <a:ext cx="742077" cy="3756987"/>
                </a:xfrm>
                <a:prstGeom prst="rect">
                  <a:avLst/>
                </a:prstGeom>
                <a:solidFill>
                  <a:srgbClr val="FAE6E6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5" name="Rectangle 38"/>
                <p:cNvSpPr>
                  <a:spLocks noChangeArrowheads="1"/>
                </p:cNvSpPr>
                <p:nvPr/>
              </p:nvSpPr>
              <p:spPr bwMode="auto">
                <a:xfrm>
                  <a:off x="9964385" y="673307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89%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9761943" y="1325258"/>
                  <a:ext cx="742077" cy="3091914"/>
                </a:xfrm>
                <a:prstGeom prst="rect">
                  <a:avLst/>
                </a:prstGeom>
                <a:solidFill>
                  <a:srgbClr val="F1999F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4" name="Rectangle 38"/>
                <p:cNvSpPr>
                  <a:spLocks noChangeArrowheads="1"/>
                </p:cNvSpPr>
                <p:nvPr/>
              </p:nvSpPr>
              <p:spPr bwMode="auto">
                <a:xfrm>
                  <a:off x="9935941" y="1552559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(32%)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9762063" y="2676826"/>
                  <a:ext cx="742077" cy="1740345"/>
                </a:xfrm>
                <a:prstGeom prst="rect">
                  <a:avLst/>
                </a:prstGeom>
                <a:solidFill>
                  <a:srgbClr val="A7010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3" name="Rectangle 38"/>
                <p:cNvSpPr>
                  <a:spLocks noChangeArrowheads="1"/>
                </p:cNvSpPr>
                <p:nvPr/>
              </p:nvSpPr>
              <p:spPr bwMode="auto">
                <a:xfrm>
                  <a:off x="9964384" y="2692882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41%</a:t>
                  </a:r>
                </a:p>
              </p:txBody>
            </p:sp>
            <p:sp>
              <p:nvSpPr>
                <p:cNvPr id="171" name="Rectangle 38"/>
                <p:cNvSpPr>
                  <a:spLocks noChangeArrowheads="1"/>
                </p:cNvSpPr>
                <p:nvPr/>
              </p:nvSpPr>
              <p:spPr bwMode="auto">
                <a:xfrm>
                  <a:off x="9935941" y="889207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(16%)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</p:grpSp>
        <p:sp>
          <p:nvSpPr>
            <p:cNvPr id="105" name="Rectangle 38"/>
            <p:cNvSpPr>
              <a:spLocks noChangeArrowheads="1"/>
            </p:cNvSpPr>
            <p:nvPr/>
          </p:nvSpPr>
          <p:spPr bwMode="auto">
            <a:xfrm>
              <a:off x="6884644" y="1299594"/>
              <a:ext cx="3350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74%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07" name="Rectangle 38"/>
            <p:cNvSpPr>
              <a:spLocks noChangeArrowheads="1"/>
            </p:cNvSpPr>
            <p:nvPr/>
          </p:nvSpPr>
          <p:spPr bwMode="auto">
            <a:xfrm>
              <a:off x="2437511" y="1253057"/>
              <a:ext cx="33502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75%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09" name="Rectangle 38"/>
            <p:cNvSpPr>
              <a:spLocks noChangeArrowheads="1"/>
            </p:cNvSpPr>
            <p:nvPr/>
          </p:nvSpPr>
          <p:spPr bwMode="auto">
            <a:xfrm>
              <a:off x="3803835" y="2276896"/>
              <a:ext cx="33502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51%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5518339" y="1335765"/>
              <a:ext cx="3350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 dirty="0" smtClean="0">
                  <a:solidFill>
                    <a:srgbClr val="595959"/>
                  </a:solidFill>
                  <a:latin typeface="Arial Narrow" panose="020B0606020202030204" pitchFamily="34" charset="0"/>
                </a:rPr>
                <a:t>73</a:t>
              </a: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13" name="Rectangle 38"/>
            <p:cNvSpPr>
              <a:spLocks noChangeArrowheads="1"/>
            </p:cNvSpPr>
            <p:nvPr/>
          </p:nvSpPr>
          <p:spPr bwMode="auto">
            <a:xfrm>
              <a:off x="8612142" y="2228562"/>
              <a:ext cx="3350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52%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14" name="Rectangle 38"/>
            <p:cNvSpPr>
              <a:spLocks noChangeArrowheads="1"/>
            </p:cNvSpPr>
            <p:nvPr/>
          </p:nvSpPr>
          <p:spPr bwMode="auto">
            <a:xfrm>
              <a:off x="9964384" y="1340057"/>
              <a:ext cx="3350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73%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6843462" y="2482933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(51%)</a:t>
              </a:r>
            </a:p>
          </p:txBody>
        </p:sp>
        <p:sp>
          <p:nvSpPr>
            <p:cNvPr id="117" name="Rectangle 38"/>
            <p:cNvSpPr>
              <a:spLocks noChangeArrowheads="1"/>
            </p:cNvSpPr>
            <p:nvPr/>
          </p:nvSpPr>
          <p:spPr bwMode="auto">
            <a:xfrm>
              <a:off x="2406114" y="2609083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(48%)</a:t>
              </a:r>
            </a:p>
          </p:txBody>
        </p:sp>
        <p:sp>
          <p:nvSpPr>
            <p:cNvPr id="132" name="Rectangle 38"/>
            <p:cNvSpPr>
              <a:spLocks noChangeArrowheads="1"/>
            </p:cNvSpPr>
            <p:nvPr/>
          </p:nvSpPr>
          <p:spPr bwMode="auto">
            <a:xfrm>
              <a:off x="3768533" y="3240956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4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(</a:t>
              </a: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33%)</a:t>
              </a:r>
            </a:p>
          </p:txBody>
        </p:sp>
        <p:sp>
          <p:nvSpPr>
            <p:cNvPr id="133" name="Rectangle 38"/>
            <p:cNvSpPr>
              <a:spLocks noChangeArrowheads="1"/>
            </p:cNvSpPr>
            <p:nvPr/>
          </p:nvSpPr>
          <p:spPr bwMode="auto">
            <a:xfrm>
              <a:off x="5475956" y="2450036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(52%)</a:t>
              </a:r>
            </a:p>
          </p:txBody>
        </p:sp>
        <p:sp>
          <p:nvSpPr>
            <p:cNvPr id="134" name="Rectangle 38"/>
            <p:cNvSpPr>
              <a:spLocks noChangeArrowheads="1"/>
            </p:cNvSpPr>
            <p:nvPr/>
          </p:nvSpPr>
          <p:spPr bwMode="auto">
            <a:xfrm>
              <a:off x="8581151" y="3451908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4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(</a:t>
              </a: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28%)</a:t>
              </a:r>
            </a:p>
          </p:txBody>
        </p:sp>
        <p:sp>
          <p:nvSpPr>
            <p:cNvPr id="135" name="Rectangle 38"/>
            <p:cNvSpPr>
              <a:spLocks noChangeArrowheads="1"/>
            </p:cNvSpPr>
            <p:nvPr/>
          </p:nvSpPr>
          <p:spPr bwMode="auto">
            <a:xfrm>
              <a:off x="9935940" y="2924494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(41%)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107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73699" y="132711"/>
            <a:ext cx="9956853" cy="6557291"/>
            <a:chOff x="1073699" y="132711"/>
            <a:chExt cx="9956853" cy="6557291"/>
          </a:xfrm>
        </p:grpSpPr>
        <p:grpSp>
          <p:nvGrpSpPr>
            <p:cNvPr id="5" name="Group 4"/>
            <p:cNvGrpSpPr/>
            <p:nvPr/>
          </p:nvGrpSpPr>
          <p:grpSpPr>
            <a:xfrm>
              <a:off x="1693400" y="706757"/>
              <a:ext cx="9194800" cy="3340100"/>
              <a:chOff x="1693400" y="706757"/>
              <a:chExt cx="9194800" cy="3340100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>
                <a:off x="1693400" y="1124269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3400" y="2376805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1693400" y="2794317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1693400" y="4046857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693400" y="3629341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1693400" y="1959293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>
              <a:xfrm>
                <a:off x="1693400" y="3211829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>
                <a:off x="1693400" y="706757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1693400" y="1541781"/>
                <a:ext cx="9194800" cy="0"/>
              </a:xfrm>
              <a:prstGeom prst="line">
                <a:avLst/>
              </a:prstGeom>
              <a:ln w="1270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"/>
            <p:cNvGrpSpPr/>
            <p:nvPr/>
          </p:nvGrpSpPr>
          <p:grpSpPr>
            <a:xfrm>
              <a:off x="3450403" y="5274945"/>
              <a:ext cx="1990133" cy="226437"/>
              <a:chOff x="3450403" y="5274945"/>
              <a:chExt cx="1990133" cy="226437"/>
            </a:xfrm>
          </p:grpSpPr>
          <p:sp>
            <p:nvSpPr>
              <p:cNvPr id="107" name="Rectangle 37"/>
              <p:cNvSpPr>
                <a:spLocks noChangeArrowheads="1"/>
              </p:cNvSpPr>
              <p:nvPr/>
            </p:nvSpPr>
            <p:spPr bwMode="auto">
              <a:xfrm>
                <a:off x="3450403" y="5274945"/>
                <a:ext cx="217765" cy="226437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Rectangle 38"/>
              <p:cNvSpPr>
                <a:spLocks noChangeArrowheads="1"/>
              </p:cNvSpPr>
              <p:nvPr/>
            </p:nvSpPr>
            <p:spPr bwMode="auto">
              <a:xfrm>
                <a:off x="3726925" y="5274945"/>
                <a:ext cx="1713611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sng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&lt;</a:t>
                </a: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5 years (2016-2020)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5944980" y="5274945"/>
              <a:ext cx="2081918" cy="226437"/>
              <a:chOff x="5944980" y="5274945"/>
              <a:chExt cx="2081918" cy="226437"/>
            </a:xfrm>
          </p:grpSpPr>
          <p:sp>
            <p:nvSpPr>
              <p:cNvPr id="105" name="Rectangle 40"/>
              <p:cNvSpPr>
                <a:spLocks noChangeArrowheads="1"/>
              </p:cNvSpPr>
              <p:nvPr/>
            </p:nvSpPr>
            <p:spPr bwMode="auto">
              <a:xfrm>
                <a:off x="5944980" y="5274945"/>
                <a:ext cx="224790" cy="22643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Rectangle 41"/>
              <p:cNvSpPr>
                <a:spLocks noChangeArrowheads="1"/>
              </p:cNvSpPr>
              <p:nvPr/>
            </p:nvSpPr>
            <p:spPr bwMode="auto">
              <a:xfrm>
                <a:off x="6227238" y="5274945"/>
                <a:ext cx="179966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sng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&lt;</a:t>
                </a: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10 years (2011-2015)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514082" y="5274945"/>
              <a:ext cx="2143359" cy="226437"/>
              <a:chOff x="8514082" y="5274945"/>
              <a:chExt cx="2143359" cy="226437"/>
            </a:xfrm>
          </p:grpSpPr>
          <p:sp>
            <p:nvSpPr>
              <p:cNvPr id="103" name="Rectangle 43"/>
              <p:cNvSpPr>
                <a:spLocks noChangeArrowheads="1"/>
              </p:cNvSpPr>
              <p:nvPr/>
            </p:nvSpPr>
            <p:spPr bwMode="auto">
              <a:xfrm>
                <a:off x="8514082" y="5274945"/>
                <a:ext cx="224790" cy="22643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Rectangle 44"/>
              <p:cNvSpPr>
                <a:spLocks noChangeArrowheads="1"/>
              </p:cNvSpPr>
              <p:nvPr/>
            </p:nvSpPr>
            <p:spPr bwMode="auto">
              <a:xfrm>
                <a:off x="8794752" y="5274945"/>
                <a:ext cx="1862689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en-US" sz="1400" dirty="0">
                    <a:solidFill>
                      <a:srgbClr val="595959"/>
                    </a:solidFill>
                  </a:rPr>
                  <a:t> </a:t>
                </a:r>
                <a:r>
                  <a:rPr kumimoji="0" lang="en-US" altLang="en-US" sz="1400" b="0" i="0" u="sng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&lt;</a:t>
                </a: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15 years (2006-2010)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439177" y="5638166"/>
              <a:ext cx="1780139" cy="226437"/>
              <a:chOff x="3439177" y="5638166"/>
              <a:chExt cx="1780139" cy="226437"/>
            </a:xfrm>
          </p:grpSpPr>
          <p:sp>
            <p:nvSpPr>
              <p:cNvPr id="101" name="Rectangle 37"/>
              <p:cNvSpPr>
                <a:spLocks noChangeArrowheads="1"/>
              </p:cNvSpPr>
              <p:nvPr/>
            </p:nvSpPr>
            <p:spPr bwMode="auto">
              <a:xfrm>
                <a:off x="3439177" y="5638166"/>
                <a:ext cx="217765" cy="226437"/>
              </a:xfrm>
              <a:prstGeom prst="rect">
                <a:avLst/>
              </a:prstGeom>
              <a:pattFill prst="diagBrick">
                <a:fgClr>
                  <a:schemeClr val="bg1">
                    <a:lumMod val="85000"/>
                  </a:schemeClr>
                </a:fgClr>
                <a:bgClr>
                  <a:schemeClr val="bg1">
                    <a:lumMod val="50000"/>
                  </a:schemeClr>
                </a:bgClr>
              </a:patt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Rectangle 38"/>
              <p:cNvSpPr>
                <a:spLocks noChangeArrowheads="1"/>
              </p:cNvSpPr>
              <p:nvPr/>
            </p:nvSpPr>
            <p:spPr bwMode="auto">
              <a:xfrm>
                <a:off x="3715699" y="5638166"/>
                <a:ext cx="1503617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Psychiatry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journals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5944984" y="5638166"/>
              <a:ext cx="1669532" cy="226437"/>
              <a:chOff x="5944984" y="5638166"/>
              <a:chExt cx="1669532" cy="226437"/>
            </a:xfrm>
          </p:grpSpPr>
          <p:sp>
            <p:nvSpPr>
              <p:cNvPr id="99" name="Rectangle 37"/>
              <p:cNvSpPr>
                <a:spLocks noChangeArrowheads="1"/>
              </p:cNvSpPr>
              <p:nvPr/>
            </p:nvSpPr>
            <p:spPr bwMode="auto">
              <a:xfrm>
                <a:off x="5944984" y="5638166"/>
                <a:ext cx="217765" cy="226437"/>
              </a:xfrm>
              <a:prstGeom prst="rect">
                <a:avLst/>
              </a:prstGeom>
              <a:pattFill prst="openDmnd">
                <a:fgClr>
                  <a:schemeClr val="bg1">
                    <a:lumMod val="75000"/>
                  </a:schemeClr>
                </a:fgClr>
                <a:bgClr>
                  <a:schemeClr val="bg1">
                    <a:lumMod val="50000"/>
                  </a:schemeClr>
                </a:bgClr>
              </a:patt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Rectangle 38"/>
              <p:cNvSpPr>
                <a:spLocks noChangeArrowheads="1"/>
              </p:cNvSpPr>
              <p:nvPr/>
            </p:nvSpPr>
            <p:spPr bwMode="auto">
              <a:xfrm>
                <a:off x="6221506" y="5638166"/>
                <a:ext cx="139301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Medicine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journals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8519999" y="5638166"/>
              <a:ext cx="1579764" cy="226437"/>
              <a:chOff x="8519999" y="5638166"/>
              <a:chExt cx="1579764" cy="226437"/>
            </a:xfrm>
          </p:grpSpPr>
          <p:sp>
            <p:nvSpPr>
              <p:cNvPr id="97" name="Rectangle 37"/>
              <p:cNvSpPr>
                <a:spLocks noChangeArrowheads="1"/>
              </p:cNvSpPr>
              <p:nvPr/>
            </p:nvSpPr>
            <p:spPr bwMode="auto">
              <a:xfrm>
                <a:off x="8519999" y="5638166"/>
                <a:ext cx="217765" cy="226437"/>
              </a:xfrm>
              <a:prstGeom prst="rect">
                <a:avLst/>
              </a:prstGeom>
              <a:pattFill prst="pct90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 w="1905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Rectangle 38"/>
              <p:cNvSpPr>
                <a:spLocks noChangeArrowheads="1"/>
              </p:cNvSpPr>
              <p:nvPr/>
            </p:nvSpPr>
            <p:spPr bwMode="auto">
              <a:xfrm>
                <a:off x="8796521" y="5638166"/>
                <a:ext cx="1303242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Surgery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journals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073699" y="132711"/>
              <a:ext cx="9956853" cy="6557291"/>
              <a:chOff x="1073699" y="132711"/>
              <a:chExt cx="9956853" cy="6557291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1704975" y="249093"/>
                <a:ext cx="919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Line 13"/>
              <p:cNvSpPr>
                <a:spLocks noChangeShapeType="1"/>
              </p:cNvSpPr>
              <p:nvPr/>
            </p:nvSpPr>
            <p:spPr bwMode="auto">
              <a:xfrm>
                <a:off x="1706563" y="4422578"/>
                <a:ext cx="9194800" cy="0"/>
              </a:xfrm>
              <a:prstGeom prst="line">
                <a:avLst/>
              </a:prstGeom>
              <a:noFill/>
              <a:ln w="19050" cap="flat">
                <a:solidFill>
                  <a:srgbClr val="D9D9D9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Rectangle 14"/>
              <p:cNvSpPr>
                <a:spLocks noChangeArrowheads="1"/>
              </p:cNvSpPr>
              <p:nvPr/>
            </p:nvSpPr>
            <p:spPr bwMode="auto">
              <a:xfrm>
                <a:off x="1570836" y="4308889"/>
                <a:ext cx="81753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15"/>
              <p:cNvSpPr>
                <a:spLocks noChangeArrowheads="1"/>
              </p:cNvSpPr>
              <p:nvPr/>
            </p:nvSpPr>
            <p:spPr bwMode="auto">
              <a:xfrm>
                <a:off x="1489083" y="3891624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10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16"/>
              <p:cNvSpPr>
                <a:spLocks noChangeArrowheads="1"/>
              </p:cNvSpPr>
              <p:nvPr/>
            </p:nvSpPr>
            <p:spPr bwMode="auto">
              <a:xfrm>
                <a:off x="1489083" y="3474358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20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17"/>
              <p:cNvSpPr>
                <a:spLocks noChangeArrowheads="1"/>
              </p:cNvSpPr>
              <p:nvPr/>
            </p:nvSpPr>
            <p:spPr bwMode="auto">
              <a:xfrm>
                <a:off x="1489083" y="3057093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30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18"/>
              <p:cNvSpPr>
                <a:spLocks noChangeArrowheads="1"/>
              </p:cNvSpPr>
              <p:nvPr/>
            </p:nvSpPr>
            <p:spPr bwMode="auto">
              <a:xfrm>
                <a:off x="1489083" y="2636305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40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19"/>
              <p:cNvSpPr>
                <a:spLocks noChangeArrowheads="1"/>
              </p:cNvSpPr>
              <p:nvPr/>
            </p:nvSpPr>
            <p:spPr bwMode="auto">
              <a:xfrm>
                <a:off x="1489083" y="2219040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50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20"/>
              <p:cNvSpPr>
                <a:spLocks noChangeArrowheads="1"/>
              </p:cNvSpPr>
              <p:nvPr/>
            </p:nvSpPr>
            <p:spPr bwMode="auto">
              <a:xfrm>
                <a:off x="1489083" y="1801774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60</a:t>
                </a:r>
                <a:endParaRPr kumimoji="0" lang="en-US" alt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21"/>
              <p:cNvSpPr>
                <a:spLocks noChangeArrowheads="1"/>
              </p:cNvSpPr>
              <p:nvPr/>
            </p:nvSpPr>
            <p:spPr bwMode="auto">
              <a:xfrm>
                <a:off x="1489083" y="1384509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70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Rectangle 22"/>
              <p:cNvSpPr>
                <a:spLocks noChangeArrowheads="1"/>
              </p:cNvSpPr>
              <p:nvPr/>
            </p:nvSpPr>
            <p:spPr bwMode="auto">
              <a:xfrm>
                <a:off x="1489083" y="967242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80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23"/>
              <p:cNvSpPr>
                <a:spLocks noChangeArrowheads="1"/>
              </p:cNvSpPr>
              <p:nvPr/>
            </p:nvSpPr>
            <p:spPr bwMode="auto">
              <a:xfrm>
                <a:off x="1489083" y="549977"/>
                <a:ext cx="1635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90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4"/>
              <p:cNvSpPr>
                <a:spLocks noChangeArrowheads="1"/>
              </p:cNvSpPr>
              <p:nvPr/>
            </p:nvSpPr>
            <p:spPr bwMode="auto">
              <a:xfrm>
                <a:off x="1407329" y="132711"/>
                <a:ext cx="24526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 Narrow" panose="020B0606020202030204" pitchFamily="34" charset="0"/>
                  </a:rPr>
                  <a:t>100</a:t>
                </a:r>
                <a:endParaRPr kumimoji="0" lang="en-US" alt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762760" y="249921"/>
                <a:ext cx="9138603" cy="416669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>
                <a:spLocks noChangeArrowheads="1"/>
              </p:cNvSpPr>
              <p:nvPr/>
            </p:nvSpPr>
            <p:spPr bwMode="auto">
              <a:xfrm rot="16200000">
                <a:off x="-429597" y="2200287"/>
                <a:ext cx="322203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% of cited references in time</a:t>
                </a:r>
                <a:r>
                  <a:rPr kumimoji="0" lang="en-US" altLang="en-US" sz="1400" b="1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category</a:t>
                </a:r>
                <a:endPara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38"/>
              <p:cNvSpPr>
                <a:spLocks noChangeArrowheads="1"/>
              </p:cNvSpPr>
              <p:nvPr/>
            </p:nvSpPr>
            <p:spPr bwMode="auto">
              <a:xfrm>
                <a:off x="1875533" y="5274945"/>
                <a:ext cx="1210203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Time</a:t>
                </a:r>
                <a:r>
                  <a:rPr kumimoji="0" lang="en-US" altLang="en-US" sz="1400" b="1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category</a:t>
                </a:r>
                <a:endPara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38"/>
              <p:cNvSpPr>
                <a:spLocks noChangeArrowheads="1"/>
              </p:cNvSpPr>
              <p:nvPr/>
            </p:nvSpPr>
            <p:spPr bwMode="auto">
              <a:xfrm>
                <a:off x="1875533" y="5656675"/>
                <a:ext cx="1267463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1" i="0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Type of</a:t>
                </a:r>
                <a:r>
                  <a:rPr kumimoji="0" lang="en-US" altLang="en-US" sz="1400" b="1" i="0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journal</a:t>
                </a:r>
                <a:endPara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5"/>
              <p:cNvSpPr>
                <a:spLocks noChangeArrowheads="1"/>
              </p:cNvSpPr>
              <p:nvPr/>
            </p:nvSpPr>
            <p:spPr bwMode="auto">
              <a:xfrm>
                <a:off x="2050581" y="4487640"/>
                <a:ext cx="1078714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JAMA Psychiatry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6"/>
              <p:cNvSpPr>
                <a:spLocks noChangeArrowheads="1"/>
              </p:cNvSpPr>
              <p:nvPr/>
            </p:nvSpPr>
            <p:spPr bwMode="auto">
              <a:xfrm>
                <a:off x="3286299" y="4487639"/>
                <a:ext cx="1393785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American Journal of Psychiatry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4880324" y="4487639"/>
                <a:ext cx="1555244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New England Journal of Medicine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30"/>
              <p:cNvSpPr>
                <a:spLocks noChangeArrowheads="1"/>
              </p:cNvSpPr>
              <p:nvPr/>
            </p:nvSpPr>
            <p:spPr bwMode="auto">
              <a:xfrm>
                <a:off x="6786936" y="4487640"/>
                <a:ext cx="53700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Lancet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8045003" y="4487640"/>
                <a:ext cx="142912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Journal of Orthopedic Research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33"/>
              <p:cNvSpPr>
                <a:spLocks noChangeArrowheads="1"/>
              </p:cNvSpPr>
              <p:nvPr/>
            </p:nvSpPr>
            <p:spPr bwMode="auto">
              <a:xfrm>
                <a:off x="9464507" y="4487639"/>
                <a:ext cx="138522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1" u="none" strike="noStrike" cap="none" normalizeH="0" baseline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Journal of Gastrointestinal</a:t>
                </a:r>
                <a:r>
                  <a:rPr kumimoji="0" lang="en-US" altLang="en-US" sz="1400" b="0" i="1" u="none" strike="noStrike" cap="none" normalizeH="0" dirty="0" smtClean="0">
                    <a:ln>
                      <a:noFill/>
                    </a:ln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 Surgery</a:t>
                </a:r>
                <a:endParaRPr kumimoji="0" lang="en-US" altLang="en-US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38"/>
              <p:cNvSpPr>
                <a:spLocks noChangeArrowheads="1"/>
              </p:cNvSpPr>
              <p:nvPr/>
            </p:nvSpPr>
            <p:spPr bwMode="auto">
              <a:xfrm>
                <a:off x="1762760" y="6043671"/>
                <a:ext cx="926779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Note: Bar segments present proportions of total citations in articles of selected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recent journal issues, with shade intensities reflecting</a:t>
                </a:r>
                <a:r>
                  <a:rPr kumimoji="0" lang="en-US" altLang="en-US" sz="1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categories of publication</a:t>
                </a:r>
                <a:r>
                  <a:rPr kumimoji="0" lang="en-US" altLang="en-US" sz="14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rPr>
                  <a:t> recency and colors representing journal type. </a:t>
                </a:r>
                <a:r>
                  <a:rPr lang="en-US" altLang="en-US" sz="1400" dirty="0" smtClean="0"/>
                  <a:t>Percentages in bold text represent cumulative publication recencies, and percentages in parentheses represent 5-year category recencies. </a:t>
                </a:r>
                <a:endPara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49" name="Group 48"/>
              <p:cNvGrpSpPr/>
              <p:nvPr/>
            </p:nvGrpSpPr>
            <p:grpSpPr>
              <a:xfrm>
                <a:off x="6671171" y="609949"/>
                <a:ext cx="742609" cy="3807222"/>
                <a:chOff x="6671171" y="609949"/>
                <a:chExt cx="742609" cy="3807222"/>
              </a:xfrm>
            </p:grpSpPr>
            <p:sp>
              <p:nvSpPr>
                <p:cNvPr id="90" name="Rectangle 89"/>
                <p:cNvSpPr/>
                <p:nvPr/>
              </p:nvSpPr>
              <p:spPr>
                <a:xfrm>
                  <a:off x="6671304" y="609949"/>
                  <a:ext cx="742077" cy="3806278"/>
                </a:xfrm>
                <a:prstGeom prst="rect">
                  <a:avLst/>
                </a:prstGeom>
                <a:pattFill prst="openDmnd">
                  <a:fgClr>
                    <a:schemeClr val="bg1"/>
                  </a:fgClr>
                  <a:bgClr>
                    <a:schemeClr val="bg1">
                      <a:lumMod val="95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1" name="Rectangle 38"/>
                <p:cNvSpPr>
                  <a:spLocks noChangeArrowheads="1"/>
                </p:cNvSpPr>
                <p:nvPr/>
              </p:nvSpPr>
              <p:spPr bwMode="auto">
                <a:xfrm>
                  <a:off x="6884645" y="620144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90%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92" name="Rectangle 91"/>
                <p:cNvSpPr/>
                <p:nvPr/>
              </p:nvSpPr>
              <p:spPr>
                <a:xfrm>
                  <a:off x="6671171" y="1286641"/>
                  <a:ext cx="742077" cy="3130530"/>
                </a:xfrm>
                <a:prstGeom prst="rect">
                  <a:avLst/>
                </a:prstGeom>
                <a:pattFill prst="openDmnd">
                  <a:fgClr>
                    <a:schemeClr val="bg1"/>
                  </a:fgClr>
                  <a:bgClr>
                    <a:schemeClr val="bg1">
                      <a:lumMod val="75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Rectangle 38"/>
                <p:cNvSpPr>
                  <a:spLocks noChangeArrowheads="1"/>
                </p:cNvSpPr>
                <p:nvPr/>
              </p:nvSpPr>
              <p:spPr bwMode="auto">
                <a:xfrm>
                  <a:off x="6849813" y="1525081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(23%)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6671703" y="2245611"/>
                  <a:ext cx="742077" cy="2171560"/>
                </a:xfrm>
                <a:prstGeom prst="rect">
                  <a:avLst/>
                </a:prstGeom>
                <a:pattFill prst="openDmnd">
                  <a:fgClr>
                    <a:schemeClr val="bg1">
                      <a:lumMod val="75000"/>
                    </a:schemeClr>
                  </a:fgClr>
                  <a:bgClr>
                    <a:schemeClr val="bg1">
                      <a:lumMod val="50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Rectangle 38"/>
                <p:cNvSpPr>
                  <a:spLocks noChangeArrowheads="1"/>
                </p:cNvSpPr>
                <p:nvPr/>
              </p:nvSpPr>
              <p:spPr bwMode="auto">
                <a:xfrm>
                  <a:off x="6884644" y="2253584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51%</a:t>
                  </a:r>
                </a:p>
              </p:txBody>
            </p:sp>
            <p:sp>
              <p:nvSpPr>
                <p:cNvPr id="96" name="Rectangle 38"/>
                <p:cNvSpPr>
                  <a:spLocks noChangeArrowheads="1"/>
                </p:cNvSpPr>
                <p:nvPr/>
              </p:nvSpPr>
              <p:spPr bwMode="auto">
                <a:xfrm>
                  <a:off x="6849813" y="836244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(16%)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>
                <a:off x="2220073" y="826578"/>
                <a:ext cx="744246" cy="3590594"/>
                <a:chOff x="2220073" y="826578"/>
                <a:chExt cx="744246" cy="3590594"/>
              </a:xfrm>
            </p:grpSpPr>
            <p:sp>
              <p:nvSpPr>
                <p:cNvPr id="83" name="Rectangle 82"/>
                <p:cNvSpPr/>
                <p:nvPr/>
              </p:nvSpPr>
              <p:spPr>
                <a:xfrm>
                  <a:off x="2222242" y="826578"/>
                  <a:ext cx="742077" cy="3589649"/>
                </a:xfrm>
                <a:prstGeom prst="rect">
                  <a:avLst/>
                </a:prstGeom>
                <a:pattFill prst="diagBrick">
                  <a:fgClr>
                    <a:schemeClr val="bg1"/>
                  </a:fgClr>
                  <a:bgClr>
                    <a:schemeClr val="bg1">
                      <a:lumMod val="95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4" name="Rectangle 38"/>
                <p:cNvSpPr>
                  <a:spLocks noChangeArrowheads="1"/>
                </p:cNvSpPr>
                <p:nvPr/>
              </p:nvSpPr>
              <p:spPr bwMode="auto">
                <a:xfrm>
                  <a:off x="2437511" y="827607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85%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2220796" y="1241890"/>
                  <a:ext cx="742077" cy="3175282"/>
                </a:xfrm>
                <a:prstGeom prst="rect">
                  <a:avLst/>
                </a:prstGeom>
                <a:pattFill prst="diagBrick">
                  <a:fgClr>
                    <a:schemeClr val="bg1"/>
                  </a:fgClr>
                  <a:bgClr>
                    <a:schemeClr val="bg1">
                      <a:lumMod val="75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406115" y="1468353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(27%)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2220073" y="2368009"/>
                  <a:ext cx="742077" cy="2048217"/>
                </a:xfrm>
                <a:prstGeom prst="rect">
                  <a:avLst/>
                </a:prstGeom>
                <a:pattFill prst="diagBrick">
                  <a:fgClr>
                    <a:schemeClr val="bg1">
                      <a:lumMod val="85000"/>
                    </a:schemeClr>
                  </a:fgClr>
                  <a:bgClr>
                    <a:schemeClr val="bg1">
                      <a:lumMod val="50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8" name="Rectangle 38"/>
                <p:cNvSpPr>
                  <a:spLocks noChangeArrowheads="1"/>
                </p:cNvSpPr>
                <p:nvPr/>
              </p:nvSpPr>
              <p:spPr bwMode="auto">
                <a:xfrm>
                  <a:off x="2437510" y="2381031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48%</a:t>
                  </a:r>
                </a:p>
              </p:txBody>
            </p:sp>
            <p:sp>
              <p:nvSpPr>
                <p:cNvPr id="89" name="Rectangle 38"/>
                <p:cNvSpPr>
                  <a:spLocks noChangeArrowheads="1"/>
                </p:cNvSpPr>
                <p:nvPr/>
              </p:nvSpPr>
              <p:spPr bwMode="auto">
                <a:xfrm>
                  <a:off x="2406115" y="1018507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(10%)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>
                <a:off x="3584150" y="1483054"/>
                <a:ext cx="743039" cy="2934118"/>
                <a:chOff x="3584150" y="1483054"/>
                <a:chExt cx="743039" cy="2934118"/>
              </a:xfrm>
            </p:grpSpPr>
            <p:sp>
              <p:nvSpPr>
                <p:cNvPr id="76" name="Rectangle 75"/>
                <p:cNvSpPr/>
                <p:nvPr/>
              </p:nvSpPr>
              <p:spPr>
                <a:xfrm>
                  <a:off x="3584150" y="1483054"/>
                  <a:ext cx="743039" cy="2933173"/>
                </a:xfrm>
                <a:prstGeom prst="rect">
                  <a:avLst/>
                </a:prstGeom>
                <a:pattFill prst="diagBrick">
                  <a:fgClr>
                    <a:schemeClr val="bg1"/>
                  </a:fgClr>
                  <a:bgClr>
                    <a:schemeClr val="bg1">
                      <a:lumMod val="95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Rectangle 38"/>
                <p:cNvSpPr>
                  <a:spLocks noChangeArrowheads="1"/>
                </p:cNvSpPr>
                <p:nvPr/>
              </p:nvSpPr>
              <p:spPr bwMode="auto">
                <a:xfrm>
                  <a:off x="3803835" y="1495846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69%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3585112" y="2264920"/>
                  <a:ext cx="742077" cy="2152252"/>
                </a:xfrm>
                <a:prstGeom prst="rect">
                  <a:avLst/>
                </a:prstGeom>
                <a:pattFill prst="diagBrick">
                  <a:fgClr>
                    <a:schemeClr val="bg1"/>
                  </a:fgClr>
                  <a:bgClr>
                    <a:schemeClr val="bg1">
                      <a:lumMod val="75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9" name="Rectangle 38"/>
                <p:cNvSpPr>
                  <a:spLocks noChangeArrowheads="1"/>
                </p:cNvSpPr>
                <p:nvPr/>
              </p:nvSpPr>
              <p:spPr bwMode="auto">
                <a:xfrm>
                  <a:off x="3768534" y="2487813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(18%)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3584969" y="3004642"/>
                  <a:ext cx="742219" cy="1410768"/>
                </a:xfrm>
                <a:prstGeom prst="rect">
                  <a:avLst/>
                </a:prstGeom>
                <a:pattFill prst="diagBrick">
                  <a:fgClr>
                    <a:schemeClr val="bg1">
                      <a:lumMod val="85000"/>
                    </a:schemeClr>
                  </a:fgClr>
                  <a:bgClr>
                    <a:schemeClr val="bg1">
                      <a:lumMod val="50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Rectangle 38"/>
                <p:cNvSpPr>
                  <a:spLocks noChangeArrowheads="1"/>
                </p:cNvSpPr>
                <p:nvPr/>
              </p:nvSpPr>
              <p:spPr bwMode="auto">
                <a:xfrm>
                  <a:off x="3803834" y="3014939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33%</a:t>
                  </a:r>
                </a:p>
              </p:txBody>
            </p:sp>
            <p:sp>
              <p:nvSpPr>
                <p:cNvPr id="82" name="Rectangle 38"/>
                <p:cNvSpPr>
                  <a:spLocks noChangeArrowheads="1"/>
                </p:cNvSpPr>
                <p:nvPr/>
              </p:nvSpPr>
              <p:spPr bwMode="auto">
                <a:xfrm>
                  <a:off x="3768534" y="1708871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1400" dirty="0">
                      <a:solidFill>
                        <a:srgbClr val="595959"/>
                      </a:solidFill>
                      <a:latin typeface="Arial Narrow" panose="020B0606020202030204" pitchFamily="34" charset="0"/>
                    </a:rPr>
                    <a:t>(</a:t>
                  </a: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18%)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5307358" y="776775"/>
                <a:ext cx="744367" cy="3640396"/>
                <a:chOff x="5307358" y="776775"/>
                <a:chExt cx="744367" cy="3640396"/>
              </a:xfrm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5309648" y="776775"/>
                  <a:ext cx="742077" cy="3639452"/>
                </a:xfrm>
                <a:prstGeom prst="rect">
                  <a:avLst/>
                </a:prstGeom>
                <a:pattFill prst="openDmnd">
                  <a:fgClr>
                    <a:schemeClr val="bg1">
                      <a:lumMod val="95000"/>
                    </a:schemeClr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0" name="Rectangle 38"/>
                <p:cNvSpPr>
                  <a:spLocks noChangeArrowheads="1"/>
                </p:cNvSpPr>
                <p:nvPr/>
              </p:nvSpPr>
              <p:spPr bwMode="auto">
                <a:xfrm>
                  <a:off x="5518340" y="783315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86%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5307358" y="1325257"/>
                  <a:ext cx="742077" cy="3091914"/>
                </a:xfrm>
                <a:prstGeom prst="rect">
                  <a:avLst/>
                </a:prstGeom>
                <a:pattFill prst="openDmnd">
                  <a:fgClr>
                    <a:schemeClr val="bg1"/>
                  </a:fgClr>
                  <a:bgClr>
                    <a:schemeClr val="bg1">
                      <a:lumMod val="75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2" name="Rectangle 38"/>
                <p:cNvSpPr>
                  <a:spLocks noChangeArrowheads="1"/>
                </p:cNvSpPr>
                <p:nvPr/>
              </p:nvSpPr>
              <p:spPr bwMode="auto">
                <a:xfrm>
                  <a:off x="5490265" y="1540309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(21%)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5309595" y="2207990"/>
                  <a:ext cx="742077" cy="2209181"/>
                </a:xfrm>
                <a:prstGeom prst="rect">
                  <a:avLst/>
                </a:prstGeom>
                <a:pattFill prst="openDmnd">
                  <a:fgClr>
                    <a:schemeClr val="bg1">
                      <a:lumMod val="75000"/>
                    </a:schemeClr>
                  </a:fgClr>
                  <a:bgClr>
                    <a:schemeClr val="bg1">
                      <a:lumMod val="50000"/>
                    </a:schemeClr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Rectangle 38"/>
                <p:cNvSpPr>
                  <a:spLocks noChangeArrowheads="1"/>
                </p:cNvSpPr>
                <p:nvPr/>
              </p:nvSpPr>
              <p:spPr bwMode="auto">
                <a:xfrm>
                  <a:off x="5518339" y="2217238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52%</a:t>
                  </a:r>
                </a:p>
              </p:txBody>
            </p:sp>
            <p:sp>
              <p:nvSpPr>
                <p:cNvPr id="75" name="Rectangle 38"/>
                <p:cNvSpPr>
                  <a:spLocks noChangeArrowheads="1"/>
                </p:cNvSpPr>
                <p:nvPr/>
              </p:nvSpPr>
              <p:spPr bwMode="auto">
                <a:xfrm>
                  <a:off x="5490265" y="993065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(13%)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53" name="Group 52"/>
              <p:cNvGrpSpPr/>
              <p:nvPr/>
            </p:nvGrpSpPr>
            <p:grpSpPr>
              <a:xfrm>
                <a:off x="8401803" y="1489404"/>
                <a:ext cx="742772" cy="2933173"/>
                <a:chOff x="8401803" y="1489404"/>
                <a:chExt cx="742772" cy="2933173"/>
              </a:xfrm>
            </p:grpSpPr>
            <p:sp>
              <p:nvSpPr>
                <p:cNvPr id="62" name="Rectangle 61"/>
                <p:cNvSpPr/>
                <p:nvPr/>
              </p:nvSpPr>
              <p:spPr>
                <a:xfrm>
                  <a:off x="8402498" y="1489404"/>
                  <a:ext cx="742077" cy="2933173"/>
                </a:xfrm>
                <a:prstGeom prst="rect">
                  <a:avLst/>
                </a:prstGeom>
                <a:pattFill prst="pct90">
                  <a:fgClr>
                    <a:schemeClr val="bg1">
                      <a:lumMod val="95000"/>
                    </a:schemeClr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3" name="Rectangle 38"/>
                <p:cNvSpPr>
                  <a:spLocks noChangeArrowheads="1"/>
                </p:cNvSpPr>
                <p:nvPr/>
              </p:nvSpPr>
              <p:spPr bwMode="auto">
                <a:xfrm>
                  <a:off x="8612143" y="1498312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69%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4" name="Rectangle 63"/>
                <p:cNvSpPr/>
                <p:nvPr/>
              </p:nvSpPr>
              <p:spPr>
                <a:xfrm>
                  <a:off x="8401803" y="2214426"/>
                  <a:ext cx="742077" cy="2202745"/>
                </a:xfrm>
                <a:prstGeom prst="rect">
                  <a:avLst/>
                </a:prstGeom>
                <a:pattFill prst="pct90">
                  <a:fgClr>
                    <a:schemeClr val="bg1">
                      <a:lumMod val="75000"/>
                    </a:schemeClr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Rectangle 38"/>
                <p:cNvSpPr>
                  <a:spLocks noChangeArrowheads="1"/>
                </p:cNvSpPr>
                <p:nvPr/>
              </p:nvSpPr>
              <p:spPr bwMode="auto">
                <a:xfrm>
                  <a:off x="8582760" y="2441923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en-US" sz="1400" dirty="0">
                      <a:solidFill>
                        <a:srgbClr val="595959"/>
                      </a:solidFill>
                      <a:latin typeface="Arial Narrow" panose="020B0606020202030204" pitchFamily="34" charset="0"/>
                    </a:rPr>
                    <a:t>(</a:t>
                  </a: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24%)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8402135" y="3220671"/>
                  <a:ext cx="742077" cy="1196499"/>
                </a:xfrm>
                <a:prstGeom prst="rect">
                  <a:avLst/>
                </a:prstGeom>
                <a:pattFill prst="pct90">
                  <a:fgClr>
                    <a:schemeClr val="bg1">
                      <a:lumMod val="50000"/>
                    </a:schemeClr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7" name="Rectangle 38"/>
                <p:cNvSpPr>
                  <a:spLocks noChangeArrowheads="1"/>
                </p:cNvSpPr>
                <p:nvPr/>
              </p:nvSpPr>
              <p:spPr bwMode="auto">
                <a:xfrm>
                  <a:off x="8612142" y="3234701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28%</a:t>
                  </a:r>
                </a:p>
              </p:txBody>
            </p:sp>
            <p:sp>
              <p:nvSpPr>
                <p:cNvPr id="68" name="Rectangle 38"/>
                <p:cNvSpPr>
                  <a:spLocks noChangeArrowheads="1"/>
                </p:cNvSpPr>
                <p:nvPr/>
              </p:nvSpPr>
              <p:spPr bwMode="auto">
                <a:xfrm>
                  <a:off x="8582760" y="1707862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(17%)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  <p:grpSp>
            <p:nvGrpSpPr>
              <p:cNvPr id="54" name="Group 53"/>
              <p:cNvGrpSpPr/>
              <p:nvPr/>
            </p:nvGrpSpPr>
            <p:grpSpPr>
              <a:xfrm>
                <a:off x="9761230" y="665590"/>
                <a:ext cx="742910" cy="3756987"/>
                <a:chOff x="9761230" y="665590"/>
                <a:chExt cx="742910" cy="3756987"/>
              </a:xfrm>
            </p:grpSpPr>
            <p:sp>
              <p:nvSpPr>
                <p:cNvPr id="55" name="Rectangle 54"/>
                <p:cNvSpPr/>
                <p:nvPr/>
              </p:nvSpPr>
              <p:spPr>
                <a:xfrm>
                  <a:off x="9761230" y="665590"/>
                  <a:ext cx="742077" cy="3756987"/>
                </a:xfrm>
                <a:prstGeom prst="rect">
                  <a:avLst/>
                </a:prstGeom>
                <a:pattFill prst="pct90">
                  <a:fgClr>
                    <a:schemeClr val="bg1">
                      <a:lumMod val="95000"/>
                    </a:schemeClr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Rectangle 38"/>
                <p:cNvSpPr>
                  <a:spLocks noChangeArrowheads="1"/>
                </p:cNvSpPr>
                <p:nvPr/>
              </p:nvSpPr>
              <p:spPr bwMode="auto">
                <a:xfrm>
                  <a:off x="9964385" y="673307"/>
                  <a:ext cx="335027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89%</a:t>
                  </a:r>
                  <a:endParaRPr kumimoji="0" lang="en-US" altLang="en-US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9761943" y="1325258"/>
                  <a:ext cx="742077" cy="3091914"/>
                </a:xfrm>
                <a:prstGeom prst="rect">
                  <a:avLst/>
                </a:prstGeom>
                <a:pattFill prst="pct90">
                  <a:fgClr>
                    <a:schemeClr val="bg1">
                      <a:lumMod val="75000"/>
                    </a:schemeClr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8" name="Rectangle 38"/>
                <p:cNvSpPr>
                  <a:spLocks noChangeArrowheads="1"/>
                </p:cNvSpPr>
                <p:nvPr/>
              </p:nvSpPr>
              <p:spPr bwMode="auto">
                <a:xfrm>
                  <a:off x="9935941" y="1552559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(32%)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9762063" y="2676826"/>
                  <a:ext cx="742077" cy="1740345"/>
                </a:xfrm>
                <a:prstGeom prst="rect">
                  <a:avLst/>
                </a:prstGeom>
                <a:pattFill prst="pct90">
                  <a:fgClr>
                    <a:schemeClr val="bg1">
                      <a:lumMod val="50000"/>
                    </a:schemeClr>
                  </a:fgClr>
                  <a:bgClr>
                    <a:schemeClr val="bg1"/>
                  </a:bgClr>
                </a:patt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6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" name="Rectangle 38"/>
                <p:cNvSpPr>
                  <a:spLocks noChangeArrowheads="1"/>
                </p:cNvSpPr>
                <p:nvPr/>
              </p:nvSpPr>
              <p:spPr bwMode="auto">
                <a:xfrm>
                  <a:off x="9964384" y="2692882"/>
                  <a:ext cx="335028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600" b="1" i="0" u="none" strike="noStrike" cap="none" normalizeH="0" baseline="0" dirty="0" smtClean="0">
                      <a:ln>
                        <a:noFill/>
                      </a:ln>
                      <a:solidFill>
                        <a:schemeClr val="bg1"/>
                      </a:solidFill>
                      <a:effectLst/>
                      <a:latin typeface="Arial Narrow" panose="020B0606020202030204" pitchFamily="34" charset="0"/>
                    </a:rPr>
                    <a:t>41%</a:t>
                  </a:r>
                </a:p>
              </p:txBody>
            </p:sp>
            <p:sp>
              <p:nvSpPr>
                <p:cNvPr id="61" name="Rectangle 38"/>
                <p:cNvSpPr>
                  <a:spLocks noChangeArrowheads="1"/>
                </p:cNvSpPr>
                <p:nvPr/>
              </p:nvSpPr>
              <p:spPr bwMode="auto">
                <a:xfrm>
                  <a:off x="9935941" y="889207"/>
                  <a:ext cx="394339" cy="21544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400" i="0" u="none" strike="noStrike" cap="none" normalizeH="0" baseline="0" dirty="0" smtClean="0">
                      <a:ln>
                        <a:noFill/>
                      </a:ln>
                      <a:solidFill>
                        <a:srgbClr val="595959"/>
                      </a:solidFill>
                      <a:effectLst/>
                      <a:latin typeface="Arial Narrow" panose="020B0606020202030204" pitchFamily="34" charset="0"/>
                    </a:rPr>
                    <a:t>(16%)</a:t>
                  </a:r>
                  <a:endParaRPr kumimoji="0" lang="en-US" alt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anose="020B0606020202030204" pitchFamily="34" charset="0"/>
                  </a:endParaRPr>
                </a:p>
              </p:txBody>
            </p:sp>
          </p:grpSp>
        </p:grpSp>
        <p:sp>
          <p:nvSpPr>
            <p:cNvPr id="13" name="Rectangle 38"/>
            <p:cNvSpPr>
              <a:spLocks noChangeArrowheads="1"/>
            </p:cNvSpPr>
            <p:nvPr/>
          </p:nvSpPr>
          <p:spPr bwMode="auto">
            <a:xfrm>
              <a:off x="6884644" y="1299594"/>
              <a:ext cx="3350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74%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4" name="Rectangle 38"/>
            <p:cNvSpPr>
              <a:spLocks noChangeArrowheads="1"/>
            </p:cNvSpPr>
            <p:nvPr/>
          </p:nvSpPr>
          <p:spPr bwMode="auto">
            <a:xfrm>
              <a:off x="2437511" y="1253057"/>
              <a:ext cx="33502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75%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5" name="Rectangle 38"/>
            <p:cNvSpPr>
              <a:spLocks noChangeArrowheads="1"/>
            </p:cNvSpPr>
            <p:nvPr/>
          </p:nvSpPr>
          <p:spPr bwMode="auto">
            <a:xfrm>
              <a:off x="3803835" y="2276896"/>
              <a:ext cx="335027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51%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6" name="Rectangle 38"/>
            <p:cNvSpPr>
              <a:spLocks noChangeArrowheads="1"/>
            </p:cNvSpPr>
            <p:nvPr/>
          </p:nvSpPr>
          <p:spPr bwMode="auto">
            <a:xfrm>
              <a:off x="5518339" y="1335765"/>
              <a:ext cx="3350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 dirty="0" smtClean="0">
                  <a:solidFill>
                    <a:srgbClr val="595959"/>
                  </a:solidFill>
                  <a:latin typeface="Arial Narrow" panose="020B0606020202030204" pitchFamily="34" charset="0"/>
                </a:rPr>
                <a:t>73</a:t>
              </a: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7" name="Rectangle 38"/>
            <p:cNvSpPr>
              <a:spLocks noChangeArrowheads="1"/>
            </p:cNvSpPr>
            <p:nvPr/>
          </p:nvSpPr>
          <p:spPr bwMode="auto">
            <a:xfrm>
              <a:off x="8612142" y="2228562"/>
              <a:ext cx="3350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52%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8" name="Rectangle 38"/>
            <p:cNvSpPr>
              <a:spLocks noChangeArrowheads="1"/>
            </p:cNvSpPr>
            <p:nvPr/>
          </p:nvSpPr>
          <p:spPr bwMode="auto">
            <a:xfrm>
              <a:off x="9964384" y="1340057"/>
              <a:ext cx="335028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Narrow" panose="020B0606020202030204" pitchFamily="34" charset="0"/>
                </a:rPr>
                <a:t>73%</a:t>
              </a:r>
              <a:endPara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  <p:sp>
          <p:nvSpPr>
            <p:cNvPr id="19" name="Rectangle 38"/>
            <p:cNvSpPr>
              <a:spLocks noChangeArrowheads="1"/>
            </p:cNvSpPr>
            <p:nvPr/>
          </p:nvSpPr>
          <p:spPr bwMode="auto">
            <a:xfrm>
              <a:off x="6843462" y="2482933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(51%)</a:t>
              </a:r>
            </a:p>
          </p:txBody>
        </p:sp>
        <p:sp>
          <p:nvSpPr>
            <p:cNvPr id="20" name="Rectangle 38"/>
            <p:cNvSpPr>
              <a:spLocks noChangeArrowheads="1"/>
            </p:cNvSpPr>
            <p:nvPr/>
          </p:nvSpPr>
          <p:spPr bwMode="auto">
            <a:xfrm>
              <a:off x="2406114" y="2609083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(48%)</a:t>
              </a:r>
            </a:p>
          </p:txBody>
        </p:sp>
        <p:sp>
          <p:nvSpPr>
            <p:cNvPr id="21" name="Rectangle 38"/>
            <p:cNvSpPr>
              <a:spLocks noChangeArrowheads="1"/>
            </p:cNvSpPr>
            <p:nvPr/>
          </p:nvSpPr>
          <p:spPr bwMode="auto">
            <a:xfrm>
              <a:off x="3768533" y="3240956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4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(</a:t>
              </a: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33%)</a:t>
              </a:r>
            </a:p>
          </p:txBody>
        </p:sp>
        <p:sp>
          <p:nvSpPr>
            <p:cNvPr id="22" name="Rectangle 38"/>
            <p:cNvSpPr>
              <a:spLocks noChangeArrowheads="1"/>
            </p:cNvSpPr>
            <p:nvPr/>
          </p:nvSpPr>
          <p:spPr bwMode="auto">
            <a:xfrm>
              <a:off x="5475956" y="2450036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(52%)</a:t>
              </a:r>
            </a:p>
          </p:txBody>
        </p:sp>
        <p:sp>
          <p:nvSpPr>
            <p:cNvPr id="23" name="Rectangle 38"/>
            <p:cNvSpPr>
              <a:spLocks noChangeArrowheads="1"/>
            </p:cNvSpPr>
            <p:nvPr/>
          </p:nvSpPr>
          <p:spPr bwMode="auto">
            <a:xfrm>
              <a:off x="8581151" y="3451908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400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(</a:t>
              </a: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28%)</a:t>
              </a:r>
            </a:p>
          </p:txBody>
        </p:sp>
        <p:sp>
          <p:nvSpPr>
            <p:cNvPr id="24" name="Rectangle 38"/>
            <p:cNvSpPr>
              <a:spLocks noChangeArrowheads="1"/>
            </p:cNvSpPr>
            <p:nvPr/>
          </p:nvSpPr>
          <p:spPr bwMode="auto">
            <a:xfrm>
              <a:off x="9935940" y="2924494"/>
              <a:ext cx="394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 Narrow" panose="020B0606020202030204" pitchFamily="34" charset="0"/>
                </a:rPr>
                <a:t>(41%)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1594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414</Words>
  <Application>Microsoft Office PowerPoint</Application>
  <PresentationFormat>Widescreen</PresentationFormat>
  <Paragraphs>126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</vt:vector>
  </TitlesOfParts>
  <Company>UT Southwestern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cnorth</dc:creator>
  <cp:lastModifiedBy>Downs, Dana</cp:lastModifiedBy>
  <cp:revision>46</cp:revision>
  <dcterms:created xsi:type="dcterms:W3CDTF">2021-06-26T18:23:44Z</dcterms:created>
  <dcterms:modified xsi:type="dcterms:W3CDTF">2022-01-11T20:31:38Z</dcterms:modified>
</cp:coreProperties>
</file>