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1" r:id="rId3"/>
    <p:sldId id="292" r:id="rId4"/>
    <p:sldId id="310" r:id="rId5"/>
    <p:sldId id="291" r:id="rId6"/>
    <p:sldId id="301" r:id="rId7"/>
    <p:sldId id="304" r:id="rId8"/>
    <p:sldId id="283" r:id="rId9"/>
    <p:sldId id="302" r:id="rId10"/>
    <p:sldId id="288" r:id="rId11"/>
    <p:sldId id="303" r:id="rId12"/>
    <p:sldId id="282" r:id="rId13"/>
    <p:sldId id="305" r:id="rId14"/>
    <p:sldId id="276" r:id="rId15"/>
    <p:sldId id="306" r:id="rId16"/>
    <p:sldId id="284" r:id="rId17"/>
    <p:sldId id="307" r:id="rId18"/>
    <p:sldId id="281" r:id="rId19"/>
    <p:sldId id="277" r:id="rId20"/>
    <p:sldId id="308" r:id="rId21"/>
    <p:sldId id="286" r:id="rId22"/>
    <p:sldId id="289" r:id="rId23"/>
    <p:sldId id="259" r:id="rId24"/>
    <p:sldId id="275" r:id="rId25"/>
    <p:sldId id="267" r:id="rId26"/>
    <p:sldId id="266" r:id="rId27"/>
    <p:sldId id="312" r:id="rId28"/>
    <p:sldId id="271" r:id="rId29"/>
    <p:sldId id="274" r:id="rId30"/>
    <p:sldId id="294" r:id="rId31"/>
    <p:sldId id="293" r:id="rId32"/>
    <p:sldId id="298" r:id="rId33"/>
    <p:sldId id="309" r:id="rId34"/>
    <p:sldId id="299"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5"/>
  </p:normalViewPr>
  <p:slideViewPr>
    <p:cSldViewPr snapToGrid="0" snapToObjects="1" showGuides="1">
      <p:cViewPr varScale="1">
        <p:scale>
          <a:sx n="128" d="100"/>
          <a:sy n="128" d="100"/>
        </p:scale>
        <p:origin x="48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EA77-373B-9F49-8CB6-884B2BC04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E61A61-8923-4247-94A0-8A71D39BB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89883-FC75-854A-8D79-AEE44E5A5284}"/>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5" name="Footer Placeholder 4">
            <a:extLst>
              <a:ext uri="{FF2B5EF4-FFF2-40B4-BE49-F238E27FC236}">
                <a16:creationId xmlns:a16="http://schemas.microsoft.com/office/drawing/2014/main" id="{5E5CCE4F-3EF1-D84E-A734-4AFD29A68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852C7-AAB0-D647-AB5F-2EDEBEE13ABE}"/>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249214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4CD1-69D9-154E-982E-B5FDB2176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EB314-236F-744F-ADE6-981671EE6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F3C89-E8C6-0042-90B8-89E1728352BA}"/>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5" name="Footer Placeholder 4">
            <a:extLst>
              <a:ext uri="{FF2B5EF4-FFF2-40B4-BE49-F238E27FC236}">
                <a16:creationId xmlns:a16="http://schemas.microsoft.com/office/drawing/2014/main" id="{6A21307F-AB13-6245-8268-9640FB786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719BE-250E-0243-92FE-3EBBA487C46B}"/>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216683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FABBC-4BE9-7342-8E56-0059E31C94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7BA214-B8EC-404E-B822-5DEB774A5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B1E62-C663-2046-98B6-E680D59E69A8}"/>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5" name="Footer Placeholder 4">
            <a:extLst>
              <a:ext uri="{FF2B5EF4-FFF2-40B4-BE49-F238E27FC236}">
                <a16:creationId xmlns:a16="http://schemas.microsoft.com/office/drawing/2014/main" id="{F4E2CCA8-933B-2742-A8E0-F4BC00CAC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FF212-92E6-4F43-89AF-03BCB48DC1CE}"/>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7662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96CB-B9D2-D248-B32B-535043BF9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A13F7-F3BF-A64A-8D63-86502C1CE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7E2F0-09FC-6447-9C48-822EF42E7ADE}"/>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5" name="Footer Placeholder 4">
            <a:extLst>
              <a:ext uri="{FF2B5EF4-FFF2-40B4-BE49-F238E27FC236}">
                <a16:creationId xmlns:a16="http://schemas.microsoft.com/office/drawing/2014/main" id="{F94E3553-714E-7F45-A422-657E8D59C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A1C7-40AF-8E41-A19E-13E045A15E39}"/>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417234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28CC-F513-7642-9E28-CA66CF93F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99A8E-1F88-8B4B-BB67-62F9EA78B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D9A40-A12F-BA48-9B5D-18A45F26BD3A}"/>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5" name="Footer Placeholder 4">
            <a:extLst>
              <a:ext uri="{FF2B5EF4-FFF2-40B4-BE49-F238E27FC236}">
                <a16:creationId xmlns:a16="http://schemas.microsoft.com/office/drawing/2014/main" id="{A6B56D35-367C-D243-B411-451E9C425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480F1-0331-9441-9412-D8109A25B2FE}"/>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313584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E7B7-E552-5540-8CAD-437BF0214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74BA6-217A-AB41-83D6-D7D3ECE23E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7E607E-23AA-D149-8A58-084085418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53511-6299-F147-98BE-310B61445D4A}"/>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6" name="Footer Placeholder 5">
            <a:extLst>
              <a:ext uri="{FF2B5EF4-FFF2-40B4-BE49-F238E27FC236}">
                <a16:creationId xmlns:a16="http://schemas.microsoft.com/office/drawing/2014/main" id="{145758C3-EA8E-C447-91AC-4BF490C9F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CA575-4B4C-0040-9E45-655A8E96516F}"/>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176878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3711-1DA3-464A-8BD4-64230DE3D2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720E2-02BD-1846-973A-7DFE190EE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2BF37-676C-E048-982D-24B2CEBF40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BAB74-D54E-684C-BE5E-67D0A6B65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F228E8-3E69-F142-B8BC-093767F903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7CD2A-A389-C343-8E4E-8156845540FC}"/>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8" name="Footer Placeholder 7">
            <a:extLst>
              <a:ext uri="{FF2B5EF4-FFF2-40B4-BE49-F238E27FC236}">
                <a16:creationId xmlns:a16="http://schemas.microsoft.com/office/drawing/2014/main" id="{BE8918A9-3351-E249-A9AE-CE157A4851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33340-D8EA-A24A-B404-00FC5EA7DE8B}"/>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334260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B54E-D475-6540-AE67-35F6344B43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66AB68-8C0A-8E4F-907A-E282C9B4B5CA}"/>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4" name="Footer Placeholder 3">
            <a:extLst>
              <a:ext uri="{FF2B5EF4-FFF2-40B4-BE49-F238E27FC236}">
                <a16:creationId xmlns:a16="http://schemas.microsoft.com/office/drawing/2014/main" id="{9E7E9D89-D774-4541-BE7D-0E7AD0239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2D57D0-8950-EF41-AEA1-DF75695F545C}"/>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72424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7E6EE-585A-A447-AB3D-AEE75BA78638}"/>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3" name="Footer Placeholder 2">
            <a:extLst>
              <a:ext uri="{FF2B5EF4-FFF2-40B4-BE49-F238E27FC236}">
                <a16:creationId xmlns:a16="http://schemas.microsoft.com/office/drawing/2014/main" id="{4D97839D-4343-C640-A2C4-BC08509B4E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4B169B-386D-F840-8ADC-E1C6ECE8ED3A}"/>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38086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645A-2EE9-FD4D-86C3-E2853B5CA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D0F455-56DA-6746-AEDE-5B83ACCD5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05B1BE-A90F-3148-AE1F-EB8E1ED3A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6AA9B8-D917-7F4D-9873-CE1107080B2D}"/>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6" name="Footer Placeholder 5">
            <a:extLst>
              <a:ext uri="{FF2B5EF4-FFF2-40B4-BE49-F238E27FC236}">
                <a16:creationId xmlns:a16="http://schemas.microsoft.com/office/drawing/2014/main" id="{855A4C86-E930-5440-A35C-FF12426F7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E24E6-304D-B749-A62F-FD2A6AE5CC49}"/>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403310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F471-C735-5D43-B8B3-FCAC7CE4C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635CF-5AAF-1C48-8DB7-23C1E58D5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2DB3F-F055-1D48-A8A4-B89BDE829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E12877-1979-774B-ACBF-1F6BEF1D47F4}"/>
              </a:ext>
            </a:extLst>
          </p:cNvPr>
          <p:cNvSpPr>
            <a:spLocks noGrp="1"/>
          </p:cNvSpPr>
          <p:nvPr>
            <p:ph type="dt" sz="half" idx="10"/>
          </p:nvPr>
        </p:nvSpPr>
        <p:spPr/>
        <p:txBody>
          <a:bodyPr/>
          <a:lstStyle/>
          <a:p>
            <a:fld id="{041BC35A-B690-014D-ADD1-01E44CB86F64}" type="datetimeFigureOut">
              <a:rPr lang="en-US" smtClean="0"/>
              <a:t>7/7/21</a:t>
            </a:fld>
            <a:endParaRPr lang="en-US"/>
          </a:p>
        </p:txBody>
      </p:sp>
      <p:sp>
        <p:nvSpPr>
          <p:cNvPr id="6" name="Footer Placeholder 5">
            <a:extLst>
              <a:ext uri="{FF2B5EF4-FFF2-40B4-BE49-F238E27FC236}">
                <a16:creationId xmlns:a16="http://schemas.microsoft.com/office/drawing/2014/main" id="{2E0C6790-A167-6345-9EE6-FFC47AD5F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7F470-B540-CB4B-A20D-75D848D9250F}"/>
              </a:ext>
            </a:extLst>
          </p:cNvPr>
          <p:cNvSpPr>
            <a:spLocks noGrp="1"/>
          </p:cNvSpPr>
          <p:nvPr>
            <p:ph type="sldNum" sz="quarter" idx="12"/>
          </p:nvPr>
        </p:nvSpPr>
        <p:spPr/>
        <p:txBody>
          <a:bodyPr/>
          <a:lstStyle/>
          <a:p>
            <a:fld id="{D38A55A7-71AA-9145-92BB-166BD743BFD9}" type="slidenum">
              <a:rPr lang="en-US" smtClean="0"/>
              <a:t>‹#›</a:t>
            </a:fld>
            <a:endParaRPr lang="en-US"/>
          </a:p>
        </p:txBody>
      </p:sp>
    </p:spTree>
    <p:extLst>
      <p:ext uri="{BB962C8B-B14F-4D97-AF65-F5344CB8AC3E}">
        <p14:creationId xmlns:p14="http://schemas.microsoft.com/office/powerpoint/2010/main" val="274509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80924-67A2-C742-BDC0-222B9130A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81962-86A9-894A-A3A9-EC569FE39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1D560-BA2D-C94D-931C-57233B8FF1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BC35A-B690-014D-ADD1-01E44CB86F64}" type="datetimeFigureOut">
              <a:rPr lang="en-US" smtClean="0"/>
              <a:t>7/7/21</a:t>
            </a:fld>
            <a:endParaRPr lang="en-US"/>
          </a:p>
        </p:txBody>
      </p:sp>
      <p:sp>
        <p:nvSpPr>
          <p:cNvPr id="5" name="Footer Placeholder 4">
            <a:extLst>
              <a:ext uri="{FF2B5EF4-FFF2-40B4-BE49-F238E27FC236}">
                <a16:creationId xmlns:a16="http://schemas.microsoft.com/office/drawing/2014/main" id="{C4CDCF63-894E-724E-AD77-8CE0FEA49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C58423-EA57-0247-95CC-1CD9C9DF6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A55A7-71AA-9145-92BB-166BD743BFD9}" type="slidenum">
              <a:rPr lang="en-US" smtClean="0"/>
              <a:t>‹#›</a:t>
            </a:fld>
            <a:endParaRPr lang="en-US"/>
          </a:p>
        </p:txBody>
      </p:sp>
    </p:spTree>
    <p:extLst>
      <p:ext uri="{BB962C8B-B14F-4D97-AF65-F5344CB8AC3E}">
        <p14:creationId xmlns:p14="http://schemas.microsoft.com/office/powerpoint/2010/main" val="421106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image" Target="../media/image46.jpeg"/><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tiff"/><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emf"/><Relationship Id="rId7" Type="http://schemas.openxmlformats.org/officeDocument/2006/relationships/image" Target="../media/image80.emf"/><Relationship Id="rId12" Type="http://schemas.openxmlformats.org/officeDocument/2006/relationships/image" Target="../media/image85.png"/><Relationship Id="rId17" Type="http://schemas.openxmlformats.org/officeDocument/2006/relationships/image" Target="../media/image73.jpeg"/><Relationship Id="rId2" Type="http://schemas.openxmlformats.org/officeDocument/2006/relationships/image" Target="../media/image75.jpeg"/><Relationship Id="rId16" Type="http://schemas.openxmlformats.org/officeDocument/2006/relationships/image" Target="../media/image89.tiff"/><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jpeg"/><Relationship Id="rId5" Type="http://schemas.openxmlformats.org/officeDocument/2006/relationships/image" Target="../media/image78.jpg"/><Relationship Id="rId15" Type="http://schemas.openxmlformats.org/officeDocument/2006/relationships/image" Target="../media/image88.gif"/><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04.jpg"/><Relationship Id="rId4" Type="http://schemas.openxmlformats.org/officeDocument/2006/relationships/image" Target="../media/image103.jpeg"/></Relationships>
</file>

<file path=ppt/slides/_rels/slide3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DF5786-69E9-2D42-8A31-1456AEFFEA45}"/>
              </a:ext>
            </a:extLst>
          </p:cNvPr>
          <p:cNvSpPr txBox="1">
            <a:spLocks noChangeArrowheads="1"/>
          </p:cNvSpPr>
          <p:nvPr/>
        </p:nvSpPr>
        <p:spPr bwMode="auto">
          <a:xfrm>
            <a:off x="2519363" y="1296988"/>
            <a:ext cx="7434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2400" dirty="0">
                <a:solidFill>
                  <a:schemeClr val="bg1"/>
                </a:solidFill>
              </a:rPr>
              <a:t>Dear readers,</a:t>
            </a:r>
          </a:p>
          <a:p>
            <a:pPr algn="just">
              <a:buNone/>
            </a:pPr>
            <a:r>
              <a:rPr lang="en-US" sz="2400" dirty="0">
                <a:solidFill>
                  <a:schemeClr val="bg1"/>
                </a:solidFill>
              </a:rPr>
              <a:t> </a:t>
            </a:r>
          </a:p>
          <a:p>
            <a:pPr algn="just">
              <a:buNone/>
            </a:pPr>
            <a:r>
              <a:rPr lang="en-US" sz="2400" dirty="0">
                <a:solidFill>
                  <a:schemeClr val="bg1"/>
                </a:solidFill>
              </a:rPr>
              <a:t>Because of the growing Latin American Radiocarbon community and the need for reaching global standards in their research, we were compelled to establish a specific event that aims to bring together researchers from Latin America and representatives of the Radiocarbon community from all over the world.</a:t>
            </a:r>
          </a:p>
        </p:txBody>
      </p:sp>
    </p:spTree>
    <p:extLst>
      <p:ext uri="{BB962C8B-B14F-4D97-AF65-F5344CB8AC3E}">
        <p14:creationId xmlns:p14="http://schemas.microsoft.com/office/powerpoint/2010/main" val="337064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C954-C66C-724D-AE54-4FEE9AC47A70}"/>
              </a:ext>
            </a:extLst>
          </p:cNvPr>
          <p:cNvSpPr>
            <a:spLocks noGrp="1"/>
          </p:cNvSpPr>
          <p:nvPr>
            <p:ph type="title"/>
          </p:nvPr>
        </p:nvSpPr>
        <p:spPr/>
        <p:txBody>
          <a:bodyPr/>
          <a:lstStyle/>
          <a:p>
            <a:endParaRPr lang="en-US"/>
          </a:p>
        </p:txBody>
      </p:sp>
      <p:pic>
        <p:nvPicPr>
          <p:cNvPr id="5" name="Content Placeholder 4" descr="A person standing in a kitchen&#10;&#10;Description automatically generated">
            <a:extLst>
              <a:ext uri="{FF2B5EF4-FFF2-40B4-BE49-F238E27FC236}">
                <a16:creationId xmlns:a16="http://schemas.microsoft.com/office/drawing/2014/main" id="{2E157341-263E-844F-A770-B67806A0CDA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38006" y="4076377"/>
            <a:ext cx="3737473" cy="2803105"/>
          </a:xfrm>
        </p:spPr>
      </p:pic>
      <p:pic>
        <p:nvPicPr>
          <p:cNvPr id="7" name="Picture 6" descr="A group of people looking at a computer&#10;&#10;Description automatically generated">
            <a:extLst>
              <a:ext uri="{FF2B5EF4-FFF2-40B4-BE49-F238E27FC236}">
                <a16:creationId xmlns:a16="http://schemas.microsoft.com/office/drawing/2014/main" id="{DB21CAF1-60DE-1541-A125-03CD047D34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60935" y="4374356"/>
            <a:ext cx="2838450" cy="2128838"/>
          </a:xfrm>
          <a:prstGeom prst="rect">
            <a:avLst/>
          </a:prstGeom>
        </p:spPr>
      </p:pic>
      <p:pic>
        <p:nvPicPr>
          <p:cNvPr id="9" name="Picture 8" descr="A picture containing person, wall, indoor, man&#10;&#10;Description automatically generated">
            <a:extLst>
              <a:ext uri="{FF2B5EF4-FFF2-40B4-BE49-F238E27FC236}">
                <a16:creationId xmlns:a16="http://schemas.microsoft.com/office/drawing/2014/main" id="{236B61D0-FE26-1D43-BDD4-E7A15978FE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958706" y="3377107"/>
            <a:ext cx="3968325" cy="2976244"/>
          </a:xfrm>
          <a:prstGeom prst="rect">
            <a:avLst/>
          </a:prstGeom>
        </p:spPr>
      </p:pic>
      <p:pic>
        <p:nvPicPr>
          <p:cNvPr id="11" name="Picture 10" descr="A group of people standing in a room&#10;&#10;Description automatically generated">
            <a:extLst>
              <a:ext uri="{FF2B5EF4-FFF2-40B4-BE49-F238E27FC236}">
                <a16:creationId xmlns:a16="http://schemas.microsoft.com/office/drawing/2014/main" id="{1FE6AC80-E3BF-6C4D-8861-DC81F944A7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1484" y="0"/>
            <a:ext cx="2438400" cy="1828800"/>
          </a:xfrm>
          <a:prstGeom prst="rect">
            <a:avLst/>
          </a:prstGeom>
        </p:spPr>
      </p:pic>
      <p:pic>
        <p:nvPicPr>
          <p:cNvPr id="13" name="Picture 12" descr="A group of people preparing food in a kitchen&#10;&#10;Description automatically generated">
            <a:extLst>
              <a:ext uri="{FF2B5EF4-FFF2-40B4-BE49-F238E27FC236}">
                <a16:creationId xmlns:a16="http://schemas.microsoft.com/office/drawing/2014/main" id="{8A63364E-2037-2841-A329-A42811843F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7717" y="-27338"/>
            <a:ext cx="5581600" cy="4186200"/>
          </a:xfrm>
          <a:prstGeom prst="rect">
            <a:avLst/>
          </a:prstGeom>
        </p:spPr>
      </p:pic>
      <p:pic>
        <p:nvPicPr>
          <p:cNvPr id="15" name="Picture 14" descr="A group of people looking at a computer&#10;&#10;Description automatically generated">
            <a:extLst>
              <a:ext uri="{FF2B5EF4-FFF2-40B4-BE49-F238E27FC236}">
                <a16:creationId xmlns:a16="http://schemas.microsoft.com/office/drawing/2014/main" id="{2C178CD2-2A1C-194F-8835-E45F204B72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27338"/>
            <a:ext cx="2868102" cy="2151077"/>
          </a:xfrm>
          <a:prstGeom prst="rect">
            <a:avLst/>
          </a:prstGeom>
        </p:spPr>
      </p:pic>
      <p:pic>
        <p:nvPicPr>
          <p:cNvPr id="17" name="Picture 16" descr="A group of people standing in a room&#10;&#10;Description automatically generated">
            <a:extLst>
              <a:ext uri="{FF2B5EF4-FFF2-40B4-BE49-F238E27FC236}">
                <a16:creationId xmlns:a16="http://schemas.microsoft.com/office/drawing/2014/main" id="{22C4F48F-E86D-3045-BC79-B15EE2244E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30992" y="4028637"/>
            <a:ext cx="3761008" cy="2820756"/>
          </a:xfrm>
          <a:prstGeom prst="rect">
            <a:avLst/>
          </a:prstGeom>
        </p:spPr>
      </p:pic>
      <p:pic>
        <p:nvPicPr>
          <p:cNvPr id="20" name="Content Placeholder 4" descr="A group of people standing in a room&#10;&#10;Description automatically generated">
            <a:extLst>
              <a:ext uri="{FF2B5EF4-FFF2-40B4-BE49-F238E27FC236}">
                <a16:creationId xmlns:a16="http://schemas.microsoft.com/office/drawing/2014/main" id="{C90A3215-6520-CA4C-9698-E06860544E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41369" y="1856137"/>
            <a:ext cx="3044161" cy="2283121"/>
          </a:xfrm>
          <a:prstGeom prst="rect">
            <a:avLst/>
          </a:prstGeom>
        </p:spPr>
      </p:pic>
      <p:pic>
        <p:nvPicPr>
          <p:cNvPr id="21" name="Picture 20" descr="A group of people standing in front of a crowd&#10;&#10;Description automatically generated">
            <a:extLst>
              <a:ext uri="{FF2B5EF4-FFF2-40B4-BE49-F238E27FC236}">
                <a16:creationId xmlns:a16="http://schemas.microsoft.com/office/drawing/2014/main" id="{7E0A5D0E-9AB3-4F43-B45B-462C42B99F3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2123739"/>
            <a:ext cx="2552700" cy="1914526"/>
          </a:xfrm>
          <a:prstGeom prst="rect">
            <a:avLst/>
          </a:prstGeom>
        </p:spPr>
      </p:pic>
      <p:pic>
        <p:nvPicPr>
          <p:cNvPr id="22" name="Picture 21" descr="A group of people standing in a room&#10;&#10;Description automatically generated">
            <a:extLst>
              <a:ext uri="{FF2B5EF4-FFF2-40B4-BE49-F238E27FC236}">
                <a16:creationId xmlns:a16="http://schemas.microsoft.com/office/drawing/2014/main" id="{3ACDF1D1-BAE1-9841-84B3-57D75B20844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35536" y="-27337"/>
            <a:ext cx="2307438" cy="3076584"/>
          </a:xfrm>
          <a:prstGeom prst="rect">
            <a:avLst/>
          </a:prstGeom>
        </p:spPr>
      </p:pic>
    </p:spTree>
    <p:extLst>
      <p:ext uri="{BB962C8B-B14F-4D97-AF65-F5344CB8AC3E}">
        <p14:creationId xmlns:p14="http://schemas.microsoft.com/office/powerpoint/2010/main" val="251674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D0A8-6A3B-D840-90EB-B2E98DBCA7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1677C4-C59E-6743-9429-F556831664B1}"/>
              </a:ext>
            </a:extLst>
          </p:cNvPr>
          <p:cNvSpPr>
            <a:spLocks noGrp="1"/>
          </p:cNvSpPr>
          <p:nvPr>
            <p:ph idx="1"/>
          </p:nvPr>
        </p:nvSpPr>
        <p:spPr/>
        <p:txBody>
          <a:bodyPr/>
          <a:lstStyle/>
          <a:p>
            <a:pPr marL="0" indent="0" algn="ctr">
              <a:buNone/>
            </a:pPr>
            <a:r>
              <a:rPr lang="en-US" b="1" dirty="0">
                <a:solidFill>
                  <a:schemeClr val="bg1"/>
                </a:solidFill>
              </a:rPr>
              <a:t>Mid-Conference Brazilian Lunch</a:t>
            </a:r>
          </a:p>
          <a:p>
            <a:pPr marL="0" indent="0" algn="ctr">
              <a:buNone/>
            </a:pPr>
            <a:r>
              <a:rPr lang="en-US" b="1" dirty="0">
                <a:solidFill>
                  <a:schemeClr val="bg1"/>
                </a:solidFill>
              </a:rPr>
              <a:t> </a:t>
            </a:r>
            <a:endParaRPr lang="en-US" dirty="0">
              <a:solidFill>
                <a:schemeClr val="bg1"/>
              </a:solidFill>
            </a:endParaRPr>
          </a:p>
          <a:p>
            <a:pPr marL="0" indent="0" algn="ctr">
              <a:buNone/>
            </a:pPr>
            <a:r>
              <a:rPr lang="en-US" dirty="0">
                <a:solidFill>
                  <a:schemeClr val="bg1"/>
                </a:solidFill>
              </a:rPr>
              <a:t>A special lunch was held on Wednesday 31 July at </a:t>
            </a:r>
            <a:r>
              <a:rPr lang="en-US" dirty="0" err="1">
                <a:solidFill>
                  <a:schemeClr val="bg1"/>
                </a:solidFill>
              </a:rPr>
              <a:t>À</a:t>
            </a:r>
            <a:r>
              <a:rPr lang="en-US" dirty="0">
                <a:solidFill>
                  <a:schemeClr val="bg1"/>
                </a:solidFill>
              </a:rPr>
              <a:t> </a:t>
            </a:r>
            <a:r>
              <a:rPr lang="en-US" dirty="0" err="1">
                <a:solidFill>
                  <a:schemeClr val="bg1"/>
                </a:solidFill>
              </a:rPr>
              <a:t>Mineira</a:t>
            </a:r>
            <a:r>
              <a:rPr lang="en-US" dirty="0">
                <a:solidFill>
                  <a:schemeClr val="bg1"/>
                </a:solidFill>
              </a:rPr>
              <a:t> restaurant, with typical Brazilian food from the State of Minas Gerais.</a:t>
            </a:r>
            <a:endParaRPr lang="en-US" b="1" dirty="0">
              <a:solidFill>
                <a:schemeClr val="bg1"/>
              </a:solidFill>
            </a:endParaRPr>
          </a:p>
          <a:p>
            <a:pPr marL="0" indent="0" algn="ctr">
              <a:buNone/>
            </a:pPr>
            <a:endParaRPr lang="en-US" dirty="0">
              <a:solidFill>
                <a:schemeClr val="bg1"/>
              </a:solidFill>
            </a:endParaRPr>
          </a:p>
        </p:txBody>
      </p:sp>
    </p:spTree>
    <p:extLst>
      <p:ext uri="{BB962C8B-B14F-4D97-AF65-F5344CB8AC3E}">
        <p14:creationId xmlns:p14="http://schemas.microsoft.com/office/powerpoint/2010/main" val="39211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posing for a photo&#10;&#10;Description automatically generated">
            <a:extLst>
              <a:ext uri="{FF2B5EF4-FFF2-40B4-BE49-F238E27FC236}">
                <a16:creationId xmlns:a16="http://schemas.microsoft.com/office/drawing/2014/main" id="{0EA83DB5-E907-0D4F-BFFE-46D38EEA201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02978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138C-6DB0-824E-BF24-CEBD63C4C954}"/>
              </a:ext>
            </a:extLst>
          </p:cNvPr>
          <p:cNvSpPr>
            <a:spLocks noGrp="1"/>
          </p:cNvSpPr>
          <p:nvPr>
            <p:ph type="title"/>
          </p:nvPr>
        </p:nvSpPr>
        <p:spPr/>
        <p:txBody>
          <a:bodyPr/>
          <a:lstStyle/>
          <a:p>
            <a:pPr algn="ctr"/>
            <a:r>
              <a:rPr lang="en-US" b="1" cap="small" dirty="0" err="1">
                <a:solidFill>
                  <a:schemeClr val="bg1"/>
                </a:solidFill>
              </a:rPr>
              <a:t>Pão</a:t>
            </a:r>
            <a:r>
              <a:rPr lang="en-US" b="1" cap="small" dirty="0">
                <a:solidFill>
                  <a:schemeClr val="bg1"/>
                </a:solidFill>
              </a:rPr>
              <a:t> de </a:t>
            </a:r>
            <a:r>
              <a:rPr lang="en-US" b="1" cap="small" dirty="0" err="1">
                <a:solidFill>
                  <a:schemeClr val="bg1"/>
                </a:solidFill>
              </a:rPr>
              <a:t>Açúcar</a:t>
            </a:r>
            <a:r>
              <a:rPr lang="en-US" b="1" cap="small" dirty="0">
                <a:solidFill>
                  <a:schemeClr val="bg1"/>
                </a:solidFill>
              </a:rPr>
              <a:t> (Sugar Loaf)</a:t>
            </a:r>
            <a:r>
              <a:rPr lang="en-US" dirty="0">
                <a:solidFill>
                  <a:schemeClr val="bg1"/>
                </a:solidFill>
              </a:rPr>
              <a:t> </a:t>
            </a:r>
          </a:p>
        </p:txBody>
      </p:sp>
      <p:sp>
        <p:nvSpPr>
          <p:cNvPr id="3" name="Content Placeholder 2">
            <a:extLst>
              <a:ext uri="{FF2B5EF4-FFF2-40B4-BE49-F238E27FC236}">
                <a16:creationId xmlns:a16="http://schemas.microsoft.com/office/drawing/2014/main" id="{26F8C783-52F3-D448-AA60-3DC9E591493D}"/>
              </a:ext>
            </a:extLst>
          </p:cNvPr>
          <p:cNvSpPr>
            <a:spLocks noGrp="1"/>
          </p:cNvSpPr>
          <p:nvPr>
            <p:ph idx="1"/>
          </p:nvPr>
        </p:nvSpPr>
        <p:spPr/>
        <p:txBody>
          <a:bodyPr/>
          <a:lstStyle/>
          <a:p>
            <a:pPr marL="0" indent="0" algn="ctr">
              <a:buNone/>
            </a:pPr>
            <a:r>
              <a:rPr lang="en-US" dirty="0" err="1">
                <a:solidFill>
                  <a:schemeClr val="bg1"/>
                </a:solidFill>
              </a:rPr>
              <a:t>Pão</a:t>
            </a:r>
            <a:r>
              <a:rPr lang="en-US" dirty="0">
                <a:solidFill>
                  <a:schemeClr val="bg1"/>
                </a:solidFill>
              </a:rPr>
              <a:t> de </a:t>
            </a:r>
            <a:r>
              <a:rPr lang="en-US" dirty="0" err="1">
                <a:solidFill>
                  <a:schemeClr val="bg1"/>
                </a:solidFill>
              </a:rPr>
              <a:t>Açúcar</a:t>
            </a:r>
            <a:r>
              <a:rPr lang="en-US" dirty="0">
                <a:solidFill>
                  <a:schemeClr val="bg1"/>
                </a:solidFill>
              </a:rPr>
              <a:t> (Sugar Loaf) Mountain is a 396 meters </a:t>
            </a:r>
            <a:r>
              <a:rPr lang="en-US" dirty="0" err="1">
                <a:solidFill>
                  <a:schemeClr val="bg1"/>
                </a:solidFill>
              </a:rPr>
              <a:t>a.s.l</a:t>
            </a:r>
            <a:r>
              <a:rPr lang="en-US" dirty="0">
                <a:solidFill>
                  <a:schemeClr val="bg1"/>
                </a:solidFill>
              </a:rPr>
              <a:t>. with a bird’s eye view of Rio de Janeiro from the mouth of Guanabara Bay. More than a million tourists visit </a:t>
            </a:r>
            <a:r>
              <a:rPr lang="en-US" dirty="0" err="1">
                <a:solidFill>
                  <a:schemeClr val="bg1"/>
                </a:solidFill>
              </a:rPr>
              <a:t>Pão</a:t>
            </a:r>
            <a:r>
              <a:rPr lang="en-US" dirty="0">
                <a:solidFill>
                  <a:schemeClr val="bg1"/>
                </a:solidFill>
              </a:rPr>
              <a:t> de </a:t>
            </a:r>
            <a:r>
              <a:rPr lang="en-US" dirty="0" err="1">
                <a:solidFill>
                  <a:schemeClr val="bg1"/>
                </a:solidFill>
              </a:rPr>
              <a:t>Açúcar</a:t>
            </a:r>
            <a:r>
              <a:rPr lang="en-US" dirty="0">
                <a:solidFill>
                  <a:schemeClr val="bg1"/>
                </a:solidFill>
              </a:rPr>
              <a:t> every year. A cable car goes all the way up to the top of </a:t>
            </a:r>
            <a:r>
              <a:rPr lang="en-US" dirty="0" err="1">
                <a:solidFill>
                  <a:schemeClr val="bg1"/>
                </a:solidFill>
              </a:rPr>
              <a:t>Pão</a:t>
            </a:r>
            <a:r>
              <a:rPr lang="en-US" dirty="0">
                <a:solidFill>
                  <a:schemeClr val="bg1"/>
                </a:solidFill>
              </a:rPr>
              <a:t> de </a:t>
            </a:r>
            <a:r>
              <a:rPr lang="en-US" dirty="0" err="1">
                <a:solidFill>
                  <a:schemeClr val="bg1"/>
                </a:solidFill>
              </a:rPr>
              <a:t>Açúcar</a:t>
            </a:r>
            <a:r>
              <a:rPr lang="en-US" dirty="0">
                <a:solidFill>
                  <a:schemeClr val="bg1"/>
                </a:solidFill>
              </a:rPr>
              <a:t> Mountain, for a 360 degree view of Rio de Janeiro, Guanabara Bay, the city of Niteroi and the blue waters of the Atlantic Ocean.</a:t>
            </a:r>
            <a:endParaRPr lang="en-US" b="1" dirty="0">
              <a:solidFill>
                <a:schemeClr val="bg1"/>
              </a:solidFill>
            </a:endParaRPr>
          </a:p>
        </p:txBody>
      </p:sp>
    </p:spTree>
    <p:extLst>
      <p:ext uri="{BB962C8B-B14F-4D97-AF65-F5344CB8AC3E}">
        <p14:creationId xmlns:p14="http://schemas.microsoft.com/office/powerpoint/2010/main" val="130323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8269-1FE8-C341-BD1D-C67A5C9D1CF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5B22090-A2AC-5140-AC26-B399F170AA65}"/>
              </a:ext>
            </a:extLst>
          </p:cNvPr>
          <p:cNvPicPr>
            <a:picLocks noChangeAspect="1"/>
          </p:cNvPicPr>
          <p:nvPr/>
        </p:nvPicPr>
        <p:blipFill>
          <a:blip r:embed="rId2"/>
          <a:stretch>
            <a:fillRect/>
          </a:stretch>
        </p:blipFill>
        <p:spPr>
          <a:xfrm>
            <a:off x="0" y="0"/>
            <a:ext cx="7390086" cy="6858000"/>
          </a:xfrm>
          <a:prstGeom prst="rect">
            <a:avLst/>
          </a:prstGeom>
        </p:spPr>
      </p:pic>
      <p:pic>
        <p:nvPicPr>
          <p:cNvPr id="8" name="Picture 7" descr="A group of people on a bus&#10;&#10;Description automatically generated">
            <a:extLst>
              <a:ext uri="{FF2B5EF4-FFF2-40B4-BE49-F238E27FC236}">
                <a16:creationId xmlns:a16="http://schemas.microsoft.com/office/drawing/2014/main" id="{3338970B-41D5-1F43-8611-BFB19C0226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0600" y="0"/>
            <a:ext cx="4851400" cy="3638550"/>
          </a:xfrm>
          <a:prstGeom prst="rect">
            <a:avLst/>
          </a:prstGeom>
        </p:spPr>
      </p:pic>
      <p:pic>
        <p:nvPicPr>
          <p:cNvPr id="12" name="Content Placeholder 11" descr="A group of people posing for a photo&#10;&#10;Description automatically generated">
            <a:extLst>
              <a:ext uri="{FF2B5EF4-FFF2-40B4-BE49-F238E27FC236}">
                <a16:creationId xmlns:a16="http://schemas.microsoft.com/office/drawing/2014/main" id="{5F90C83A-8FFE-6740-B283-5CB85C4FD9E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7340600" y="3219449"/>
            <a:ext cx="4851399" cy="3638550"/>
          </a:xfrm>
        </p:spPr>
      </p:pic>
    </p:spTree>
    <p:extLst>
      <p:ext uri="{BB962C8B-B14F-4D97-AF65-F5344CB8AC3E}">
        <p14:creationId xmlns:p14="http://schemas.microsoft.com/office/powerpoint/2010/main" val="308807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1329-C0A5-6943-9A2D-EAB1ED76FA17}"/>
              </a:ext>
            </a:extLst>
          </p:cNvPr>
          <p:cNvSpPr>
            <a:spLocks noGrp="1"/>
          </p:cNvSpPr>
          <p:nvPr>
            <p:ph type="title"/>
          </p:nvPr>
        </p:nvSpPr>
        <p:spPr/>
        <p:txBody>
          <a:bodyPr/>
          <a:lstStyle/>
          <a:p>
            <a:pPr algn="ctr"/>
            <a:r>
              <a:rPr lang="en-US" b="1" cap="small" dirty="0" err="1">
                <a:solidFill>
                  <a:schemeClr val="bg1"/>
                </a:solidFill>
              </a:rPr>
              <a:t>Tarioba</a:t>
            </a:r>
            <a:r>
              <a:rPr lang="en-US" b="1" cap="small" dirty="0">
                <a:solidFill>
                  <a:schemeClr val="bg1"/>
                </a:solidFill>
              </a:rPr>
              <a:t> </a:t>
            </a:r>
            <a:r>
              <a:rPr lang="en-US" b="1" cap="small" dirty="0" err="1">
                <a:solidFill>
                  <a:schemeClr val="bg1"/>
                </a:solidFill>
              </a:rPr>
              <a:t>Shellmound</a:t>
            </a:r>
            <a:r>
              <a:rPr lang="en-US" b="1" cap="small" dirty="0">
                <a:solidFill>
                  <a:schemeClr val="bg1"/>
                </a:solidFill>
              </a:rPr>
              <a:t> Museum</a:t>
            </a:r>
            <a:r>
              <a:rPr lang="en-US" dirty="0">
                <a:solidFill>
                  <a:schemeClr val="bg1"/>
                </a:solidFill>
              </a:rPr>
              <a:t> </a:t>
            </a:r>
          </a:p>
        </p:txBody>
      </p:sp>
      <p:sp>
        <p:nvSpPr>
          <p:cNvPr id="3" name="Content Placeholder 2">
            <a:extLst>
              <a:ext uri="{FF2B5EF4-FFF2-40B4-BE49-F238E27FC236}">
                <a16:creationId xmlns:a16="http://schemas.microsoft.com/office/drawing/2014/main" id="{973877E6-6A8C-944D-A1F4-328162C39E58}"/>
              </a:ext>
            </a:extLst>
          </p:cNvPr>
          <p:cNvSpPr>
            <a:spLocks noGrp="1"/>
          </p:cNvSpPr>
          <p:nvPr>
            <p:ph idx="1"/>
          </p:nvPr>
        </p:nvSpPr>
        <p:spPr/>
        <p:txBody>
          <a:bodyPr/>
          <a:lstStyle/>
          <a:p>
            <a:pPr marL="0" indent="0" algn="ctr">
              <a:buNone/>
            </a:pPr>
            <a:r>
              <a:rPr lang="en-US" dirty="0">
                <a:solidFill>
                  <a:schemeClr val="bg1"/>
                </a:solidFill>
              </a:rPr>
              <a:t>One of the few museums of archaeology “in situ” in Brazil, i.e., the material in exhibition is in the same disposition as it was found during the excavations in 1967.</a:t>
            </a:r>
            <a:endParaRPr lang="en-US" b="1" dirty="0">
              <a:solidFill>
                <a:schemeClr val="bg1"/>
              </a:solidFill>
            </a:endParaRPr>
          </a:p>
          <a:p>
            <a:pPr algn="ctr"/>
            <a:r>
              <a:rPr lang="en-US" dirty="0">
                <a:solidFill>
                  <a:schemeClr val="bg1"/>
                </a:solidFill>
              </a:rPr>
              <a:t> </a:t>
            </a:r>
          </a:p>
          <a:p>
            <a:pPr algn="ctr"/>
            <a:endParaRPr lang="en-US" dirty="0">
              <a:solidFill>
                <a:schemeClr val="bg1"/>
              </a:solidFill>
            </a:endParaRPr>
          </a:p>
        </p:txBody>
      </p:sp>
    </p:spTree>
    <p:extLst>
      <p:ext uri="{BB962C8B-B14F-4D97-AF65-F5344CB8AC3E}">
        <p14:creationId xmlns:p14="http://schemas.microsoft.com/office/powerpoint/2010/main" val="426965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ADF1-F527-154C-9664-34CC78F61562}"/>
              </a:ext>
            </a:extLst>
          </p:cNvPr>
          <p:cNvSpPr>
            <a:spLocks noGrp="1"/>
          </p:cNvSpPr>
          <p:nvPr>
            <p:ph type="title"/>
          </p:nvPr>
        </p:nvSpPr>
        <p:spPr/>
        <p:txBody>
          <a:bodyPr/>
          <a:lstStyle/>
          <a:p>
            <a:endParaRPr lang="en-US"/>
          </a:p>
        </p:txBody>
      </p:sp>
      <p:pic>
        <p:nvPicPr>
          <p:cNvPr id="5" name="Content Placeholder 4" descr="A group of people sitting at a bus stop&#10;&#10;Description automatically generated">
            <a:extLst>
              <a:ext uri="{FF2B5EF4-FFF2-40B4-BE49-F238E27FC236}">
                <a16:creationId xmlns:a16="http://schemas.microsoft.com/office/drawing/2014/main" id="{C026AA02-3B1A-8A45-8646-9AA3E8BA61C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047191" y="3452813"/>
            <a:ext cx="4540250" cy="3405187"/>
          </a:xfrm>
        </p:spPr>
      </p:pic>
      <p:pic>
        <p:nvPicPr>
          <p:cNvPr id="9" name="Picture 8" descr="A group of people standing in front of a building&#10;&#10;Description automatically generated">
            <a:extLst>
              <a:ext uri="{FF2B5EF4-FFF2-40B4-BE49-F238E27FC236}">
                <a16:creationId xmlns:a16="http://schemas.microsoft.com/office/drawing/2014/main" id="{F1FA513F-E28F-7142-B4A6-F7469772BFB8}"/>
              </a:ext>
            </a:extLst>
          </p:cNvPr>
          <p:cNvPicPr>
            <a:picLocks noChangeAspect="1"/>
          </p:cNvPicPr>
          <p:nvPr/>
        </p:nvPicPr>
        <p:blipFill>
          <a:blip r:embed="rId3"/>
          <a:stretch>
            <a:fillRect/>
          </a:stretch>
        </p:blipFill>
        <p:spPr>
          <a:xfrm>
            <a:off x="-96309" y="0"/>
            <a:ext cx="5143500" cy="6858000"/>
          </a:xfrm>
          <a:prstGeom prst="rect">
            <a:avLst/>
          </a:prstGeom>
        </p:spPr>
      </p:pic>
      <p:pic>
        <p:nvPicPr>
          <p:cNvPr id="10" name="Content Placeholder 5" descr="A group of people posing for the camera&#10;&#10;Description automatically generated">
            <a:extLst>
              <a:ext uri="{FF2B5EF4-FFF2-40B4-BE49-F238E27FC236}">
                <a16:creationId xmlns:a16="http://schemas.microsoft.com/office/drawing/2014/main" id="{D9711669-CF4B-3840-811C-057E607EE6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5249" y="4274344"/>
            <a:ext cx="3206750" cy="2583656"/>
          </a:xfrm>
          <a:prstGeom prst="rect">
            <a:avLst/>
          </a:prstGeom>
        </p:spPr>
      </p:pic>
      <p:pic>
        <p:nvPicPr>
          <p:cNvPr id="13" name="Picture 12" descr="A group of people standing in front of a store&#10;&#10;Description automatically generated">
            <a:extLst>
              <a:ext uri="{FF2B5EF4-FFF2-40B4-BE49-F238E27FC236}">
                <a16:creationId xmlns:a16="http://schemas.microsoft.com/office/drawing/2014/main" id="{EC8B6A01-265D-6B4C-ADD9-1E112E5603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7191" y="-23813"/>
            <a:ext cx="4070350" cy="3476626"/>
          </a:xfrm>
          <a:prstGeom prst="rect">
            <a:avLst/>
          </a:prstGeom>
        </p:spPr>
      </p:pic>
      <p:pic>
        <p:nvPicPr>
          <p:cNvPr id="7" name="Picture 6" descr="A group of people standing around a table&#10;&#10;Description automatically generated">
            <a:extLst>
              <a:ext uri="{FF2B5EF4-FFF2-40B4-BE49-F238E27FC236}">
                <a16:creationId xmlns:a16="http://schemas.microsoft.com/office/drawing/2014/main" id="{9FDE762B-3768-5C4C-9EE0-FC7A29F8F8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85250" y="0"/>
            <a:ext cx="3206750" cy="4275667"/>
          </a:xfrm>
          <a:prstGeom prst="rect">
            <a:avLst/>
          </a:prstGeom>
        </p:spPr>
      </p:pic>
    </p:spTree>
    <p:extLst>
      <p:ext uri="{BB962C8B-B14F-4D97-AF65-F5344CB8AC3E}">
        <p14:creationId xmlns:p14="http://schemas.microsoft.com/office/powerpoint/2010/main" val="234633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7043-09DA-5443-964A-07574DC9D1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253999-9652-BE40-A2E2-93E51225DA6D}"/>
              </a:ext>
            </a:extLst>
          </p:cNvPr>
          <p:cNvSpPr>
            <a:spLocks noGrp="1"/>
          </p:cNvSpPr>
          <p:nvPr>
            <p:ph idx="1"/>
          </p:nvPr>
        </p:nvSpPr>
        <p:spPr/>
        <p:txBody>
          <a:bodyPr/>
          <a:lstStyle/>
          <a:p>
            <a:pPr marL="0" indent="0" algn="ctr">
              <a:buNone/>
            </a:pPr>
            <a:r>
              <a:rPr lang="en-US" dirty="0">
                <a:solidFill>
                  <a:schemeClr val="bg1"/>
                </a:solidFill>
              </a:rPr>
              <a:t>Only 13 kilometers separate the beauties of </a:t>
            </a:r>
            <a:r>
              <a:rPr lang="en-US" dirty="0" err="1">
                <a:solidFill>
                  <a:schemeClr val="bg1"/>
                </a:solidFill>
              </a:rPr>
              <a:t>Niterói</a:t>
            </a:r>
            <a:r>
              <a:rPr lang="en-US" dirty="0">
                <a:solidFill>
                  <a:schemeClr val="bg1"/>
                </a:solidFill>
              </a:rPr>
              <a:t> from the Wonderful City. A visit would be justified by the beautiful view that one has of the biggest tourist attractions of Rio de Janeiro. However, </a:t>
            </a:r>
            <a:r>
              <a:rPr lang="en-US" dirty="0" err="1">
                <a:solidFill>
                  <a:schemeClr val="bg1"/>
                </a:solidFill>
              </a:rPr>
              <a:t>Niterói</a:t>
            </a:r>
            <a:r>
              <a:rPr lang="en-US" dirty="0">
                <a:solidFill>
                  <a:schemeClr val="bg1"/>
                </a:solidFill>
              </a:rPr>
              <a:t> is much more. The Contemporary Art Museum (MAC), The Niemeyer Path, the Fort’s Complex, the well-known Fish Market, the Fashion Pole, the diversified commerce and the gastronomy of excellence point to </a:t>
            </a:r>
            <a:r>
              <a:rPr lang="en-US" dirty="0" err="1">
                <a:solidFill>
                  <a:schemeClr val="bg1"/>
                </a:solidFill>
              </a:rPr>
              <a:t>Niterói</a:t>
            </a:r>
            <a:r>
              <a:rPr lang="en-US" dirty="0">
                <a:solidFill>
                  <a:schemeClr val="bg1"/>
                </a:solidFill>
              </a:rPr>
              <a:t> as a tourist destination of relevance in the national scenario.</a:t>
            </a:r>
          </a:p>
          <a:p>
            <a:pPr marL="0" indent="0" algn="ctr">
              <a:buNone/>
            </a:pPr>
            <a:r>
              <a:rPr lang="en-US" dirty="0">
                <a:solidFill>
                  <a:schemeClr val="bg1"/>
                </a:solidFill>
              </a:rPr>
              <a:t> </a:t>
            </a:r>
          </a:p>
          <a:p>
            <a:pPr marL="0" indent="0" algn="ctr">
              <a:buNone/>
            </a:pPr>
            <a:endParaRPr lang="en-US" dirty="0">
              <a:solidFill>
                <a:schemeClr val="bg1"/>
              </a:solidFill>
            </a:endParaRPr>
          </a:p>
        </p:txBody>
      </p:sp>
    </p:spTree>
    <p:extLst>
      <p:ext uri="{BB962C8B-B14F-4D97-AF65-F5344CB8AC3E}">
        <p14:creationId xmlns:p14="http://schemas.microsoft.com/office/powerpoint/2010/main" val="250606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0DD9-E9C4-B84C-9DD8-A0865A9DDFE1}"/>
              </a:ext>
            </a:extLst>
          </p:cNvPr>
          <p:cNvSpPr>
            <a:spLocks noGrp="1"/>
          </p:cNvSpPr>
          <p:nvPr>
            <p:ph type="title"/>
          </p:nvPr>
        </p:nvSpPr>
        <p:spPr/>
        <p:txBody>
          <a:bodyPr/>
          <a:lstStyle/>
          <a:p>
            <a:endParaRPr lang="en-US"/>
          </a:p>
        </p:txBody>
      </p:sp>
      <p:pic>
        <p:nvPicPr>
          <p:cNvPr id="9" name="Content Placeholder 8" descr="A group of people standing in front of a crowd posing for the camera&#10;&#10;Description automatically generated">
            <a:extLst>
              <a:ext uri="{FF2B5EF4-FFF2-40B4-BE49-F238E27FC236}">
                <a16:creationId xmlns:a16="http://schemas.microsoft.com/office/drawing/2014/main" id="{E16893ED-2537-684F-A5F0-863305628C7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2826" y="0"/>
            <a:ext cx="12414826" cy="6858000"/>
          </a:xfrm>
        </p:spPr>
      </p:pic>
    </p:spTree>
    <p:extLst>
      <p:ext uri="{BB962C8B-B14F-4D97-AF65-F5344CB8AC3E}">
        <p14:creationId xmlns:p14="http://schemas.microsoft.com/office/powerpoint/2010/main" val="309006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9A1E-3687-C040-BA20-CD7120FFDAFD}"/>
              </a:ext>
            </a:extLst>
          </p:cNvPr>
          <p:cNvSpPr>
            <a:spLocks noGrp="1"/>
          </p:cNvSpPr>
          <p:nvPr>
            <p:ph type="title"/>
          </p:nvPr>
        </p:nvSpPr>
        <p:spPr/>
        <p:txBody>
          <a:bodyPr/>
          <a:lstStyle/>
          <a:p>
            <a:endParaRPr lang="en-US"/>
          </a:p>
        </p:txBody>
      </p:sp>
      <p:pic>
        <p:nvPicPr>
          <p:cNvPr id="5" name="Content Placeholder 4" descr="A group of people standing in front of a crowd posing for the camera&#10;&#10;Description automatically generated">
            <a:extLst>
              <a:ext uri="{FF2B5EF4-FFF2-40B4-BE49-F238E27FC236}">
                <a16:creationId xmlns:a16="http://schemas.microsoft.com/office/drawing/2014/main" id="{F13476C7-4145-914E-A4B6-37A544FDFC94}"/>
              </a:ext>
            </a:extLst>
          </p:cNvPr>
          <p:cNvPicPr>
            <a:picLocks noGrp="1" noChangeAspect="1"/>
          </p:cNvPicPr>
          <p:nvPr>
            <p:ph idx="1"/>
          </p:nvPr>
        </p:nvPicPr>
        <p:blipFill>
          <a:blip r:embed="rId2"/>
          <a:stretch>
            <a:fillRect/>
          </a:stretch>
        </p:blipFill>
        <p:spPr>
          <a:xfrm>
            <a:off x="0" y="-469778"/>
            <a:ext cx="12192000" cy="7327778"/>
          </a:xfrm>
        </p:spPr>
      </p:pic>
      <p:pic>
        <p:nvPicPr>
          <p:cNvPr id="6" name="Picture 5">
            <a:extLst>
              <a:ext uri="{FF2B5EF4-FFF2-40B4-BE49-F238E27FC236}">
                <a16:creationId xmlns:a16="http://schemas.microsoft.com/office/drawing/2014/main" id="{C7BF2B22-7B0D-CA4D-AF83-A832C6037D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9541" y="3776832"/>
            <a:ext cx="357187" cy="497511"/>
          </a:xfrm>
          <a:prstGeom prst="rect">
            <a:avLst/>
          </a:prstGeom>
          <a:effectLst>
            <a:softEdge rad="76200"/>
          </a:effectLst>
        </p:spPr>
      </p:pic>
    </p:spTree>
    <p:extLst>
      <p:ext uri="{BB962C8B-B14F-4D97-AF65-F5344CB8AC3E}">
        <p14:creationId xmlns:p14="http://schemas.microsoft.com/office/powerpoint/2010/main" val="123358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E6067F-56BB-CB41-9800-72D33CBB0C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2798763" y="712788"/>
            <a:ext cx="4773612" cy="4351337"/>
          </a:xfrm>
          <a:prstGeom prst="rect">
            <a:avLst/>
          </a:prstGeom>
          <a:noFill/>
        </p:spPr>
      </p:pic>
      <p:sp>
        <p:nvSpPr>
          <p:cNvPr id="6" name="Title 1">
            <a:extLst>
              <a:ext uri="{FF2B5EF4-FFF2-40B4-BE49-F238E27FC236}">
                <a16:creationId xmlns:a16="http://schemas.microsoft.com/office/drawing/2014/main" id="{8365257C-D9FC-2B46-A697-B460F4CD0D65}"/>
              </a:ext>
            </a:extLst>
          </p:cNvPr>
          <p:cNvSpPr txBox="1">
            <a:spLocks noChangeArrowheads="1"/>
          </p:cNvSpPr>
          <p:nvPr/>
        </p:nvSpPr>
        <p:spPr bwMode="auto">
          <a:xfrm>
            <a:off x="1836160" y="4611688"/>
            <a:ext cx="8928821"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en-US" dirty="0">
                <a:solidFill>
                  <a:schemeClr val="bg1"/>
                </a:solidFill>
              </a:rPr>
              <a:t>The first Latin-American Radiocarbon Conference took place from July 29th and August 2nd in the city of Niteroi, in Rio de Janeiro, Brazil. </a:t>
            </a:r>
            <a:endParaRPr lang="en-US" altLang="en-US" sz="4800" b="1" dirty="0">
              <a:solidFill>
                <a:schemeClr val="bg1"/>
              </a:solidFill>
              <a:latin typeface="Bernard MT Condensed" panose="02050806060905020404" pitchFamily="18" charset="77"/>
              <a:ea typeface="Bernard MT Condensed" panose="02050806060905020404" pitchFamily="18" charset="77"/>
              <a:cs typeface="Bernard MT Condensed" panose="02050806060905020404" pitchFamily="18" charset="77"/>
            </a:endParaRPr>
          </a:p>
        </p:txBody>
      </p:sp>
    </p:spTree>
    <p:extLst>
      <p:ext uri="{BB962C8B-B14F-4D97-AF65-F5344CB8AC3E}">
        <p14:creationId xmlns:p14="http://schemas.microsoft.com/office/powerpoint/2010/main" val="288926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E2E6-8DE8-F94F-B734-A68AC2C2F9FA}"/>
              </a:ext>
            </a:extLst>
          </p:cNvPr>
          <p:cNvSpPr>
            <a:spLocks noGrp="1"/>
          </p:cNvSpPr>
          <p:nvPr>
            <p:ph type="title"/>
          </p:nvPr>
        </p:nvSpPr>
        <p:spPr>
          <a:xfrm>
            <a:off x="990600" y="2766218"/>
            <a:ext cx="10515600" cy="1325563"/>
          </a:xfrm>
        </p:spPr>
        <p:txBody>
          <a:bodyPr>
            <a:noAutofit/>
          </a:bodyPr>
          <a:lstStyle/>
          <a:p>
            <a:pPr algn="ctr"/>
            <a:r>
              <a:rPr lang="en-US" sz="2800" b="1" dirty="0">
                <a:solidFill>
                  <a:schemeClr val="bg1"/>
                </a:solidFill>
                <a:latin typeface="+mn-lt"/>
              </a:rPr>
              <a:t>Conference Dinner</a:t>
            </a:r>
            <a:br>
              <a:rPr lang="en-US" sz="2800" b="1" dirty="0">
                <a:solidFill>
                  <a:schemeClr val="bg1"/>
                </a:solidFill>
                <a:latin typeface="+mn-lt"/>
              </a:rPr>
            </a:br>
            <a:r>
              <a:rPr lang="en-US" sz="2800" b="1" dirty="0">
                <a:solidFill>
                  <a:schemeClr val="bg1"/>
                </a:solidFill>
                <a:latin typeface="+mn-lt"/>
              </a:rPr>
              <a:t> </a:t>
            </a:r>
            <a:br>
              <a:rPr lang="en-US" sz="2800" b="1" dirty="0">
                <a:solidFill>
                  <a:schemeClr val="bg1"/>
                </a:solidFill>
                <a:latin typeface="+mn-lt"/>
              </a:rPr>
            </a:br>
            <a:r>
              <a:rPr lang="en-US" sz="2800" dirty="0">
                <a:solidFill>
                  <a:schemeClr val="bg1"/>
                </a:solidFill>
                <a:latin typeface="+mn-lt"/>
              </a:rPr>
              <a:t>The Conference Dinner took place at the Contemporary Art Museum Bistro on Thursday 1</a:t>
            </a:r>
            <a:r>
              <a:rPr lang="en-US" sz="2800" baseline="30000" dirty="0">
                <a:solidFill>
                  <a:schemeClr val="bg1"/>
                </a:solidFill>
                <a:latin typeface="+mn-lt"/>
              </a:rPr>
              <a:t>st</a:t>
            </a:r>
            <a:r>
              <a:rPr lang="en-US" sz="2800" dirty="0">
                <a:solidFill>
                  <a:schemeClr val="bg1"/>
                </a:solidFill>
                <a:latin typeface="+mn-lt"/>
              </a:rPr>
              <a:t> August at 19:00h. The Museum of Contemporary Art (MAC) opened on September 2, 1996, and is the current symbol of the city of </a:t>
            </a:r>
            <a:r>
              <a:rPr lang="en-US" sz="2800" dirty="0" err="1">
                <a:solidFill>
                  <a:schemeClr val="bg1"/>
                </a:solidFill>
                <a:latin typeface="+mn-lt"/>
              </a:rPr>
              <a:t>Niterói</a:t>
            </a:r>
            <a:r>
              <a:rPr lang="en-US" sz="2800" dirty="0">
                <a:solidFill>
                  <a:schemeClr val="bg1"/>
                </a:solidFill>
                <a:latin typeface="+mn-lt"/>
              </a:rPr>
              <a:t>. The futuristic shape created by Oscar Niemeyer became a landmark of modern architecture, deemed as one of the Seven Wonders of the World in terms of museums by specialized media.</a:t>
            </a:r>
            <a:br>
              <a:rPr lang="en-US" sz="2800" dirty="0">
                <a:solidFill>
                  <a:schemeClr val="bg1"/>
                </a:solidFill>
                <a:latin typeface="+mn-lt"/>
              </a:rPr>
            </a:br>
            <a:r>
              <a:rPr lang="en-US" sz="2800" dirty="0">
                <a:solidFill>
                  <a:schemeClr val="bg1"/>
                </a:solidFill>
                <a:latin typeface="+mn-lt"/>
              </a:rPr>
              <a:t>MAC’s shape resembles a flower, or a spaceship floating on a rock toward the sea, with a 360-degree panoramic view of Guanabara Bay and the cities of Rio de Janeiro and </a:t>
            </a:r>
            <a:r>
              <a:rPr lang="en-US" sz="2800" dirty="0" err="1">
                <a:solidFill>
                  <a:schemeClr val="bg1"/>
                </a:solidFill>
                <a:latin typeface="+mn-lt"/>
              </a:rPr>
              <a:t>Niterói</a:t>
            </a:r>
            <a:r>
              <a:rPr lang="en-US" sz="2800" dirty="0">
                <a:solidFill>
                  <a:schemeClr val="bg1"/>
                </a:solidFill>
                <a:latin typeface="+mn-lt"/>
              </a:rPr>
              <a:t>.</a:t>
            </a:r>
            <a:br>
              <a:rPr lang="en-US" sz="2400" dirty="0">
                <a:solidFill>
                  <a:schemeClr val="bg1"/>
                </a:solidFill>
              </a:rPr>
            </a:br>
            <a:br>
              <a:rPr lang="en-US" sz="2400" b="1" dirty="0">
                <a:solidFill>
                  <a:schemeClr val="bg1"/>
                </a:solidFill>
                <a:latin typeface="+mn-lt"/>
              </a:rPr>
            </a:br>
            <a:endParaRPr lang="en-US" sz="2400" dirty="0">
              <a:solidFill>
                <a:schemeClr val="bg1"/>
              </a:solidFill>
              <a:latin typeface="+mn-lt"/>
            </a:endParaRPr>
          </a:p>
        </p:txBody>
      </p:sp>
    </p:spTree>
    <p:extLst>
      <p:ext uri="{BB962C8B-B14F-4D97-AF65-F5344CB8AC3E}">
        <p14:creationId xmlns:p14="http://schemas.microsoft.com/office/powerpoint/2010/main" val="420853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ADA5-4266-F747-9713-2B0754BF6947}"/>
              </a:ext>
            </a:extLst>
          </p:cNvPr>
          <p:cNvSpPr>
            <a:spLocks noGrp="1"/>
          </p:cNvSpPr>
          <p:nvPr>
            <p:ph type="title"/>
          </p:nvPr>
        </p:nvSpPr>
        <p:spPr/>
        <p:txBody>
          <a:bodyPr/>
          <a:lstStyle/>
          <a:p>
            <a:endParaRPr lang="en-US"/>
          </a:p>
        </p:txBody>
      </p:sp>
      <p:pic>
        <p:nvPicPr>
          <p:cNvPr id="5" name="Content Placeholder 4" descr="A group of people standing in a room&#10;&#10;Description automatically generated">
            <a:extLst>
              <a:ext uri="{FF2B5EF4-FFF2-40B4-BE49-F238E27FC236}">
                <a16:creationId xmlns:a16="http://schemas.microsoft.com/office/drawing/2014/main" id="{4A73D46A-B9B7-014F-B580-97D57844CBC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761972" y="1597949"/>
            <a:ext cx="4575073" cy="3431305"/>
          </a:xfrm>
        </p:spPr>
      </p:pic>
      <p:pic>
        <p:nvPicPr>
          <p:cNvPr id="7" name="Picture 6" descr="A group of people standing in a room&#10;&#10;Description automatically generated">
            <a:extLst>
              <a:ext uri="{FF2B5EF4-FFF2-40B4-BE49-F238E27FC236}">
                <a16:creationId xmlns:a16="http://schemas.microsoft.com/office/drawing/2014/main" id="{6474A0C1-4181-3B45-BD3C-87671D8CC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616700"/>
            <a:ext cx="1680975" cy="2241300"/>
          </a:xfrm>
          <a:prstGeom prst="rect">
            <a:avLst/>
          </a:prstGeom>
        </p:spPr>
      </p:pic>
      <p:pic>
        <p:nvPicPr>
          <p:cNvPr id="9" name="Picture 8" descr="A group of people sitting at a table in a restaurant&#10;&#10;Description automatically generated">
            <a:extLst>
              <a:ext uri="{FF2B5EF4-FFF2-40B4-BE49-F238E27FC236}">
                <a16:creationId xmlns:a16="http://schemas.microsoft.com/office/drawing/2014/main" id="{3430CA48-66CB-3744-B217-6D1116A573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4599" y="3930414"/>
            <a:ext cx="3903448" cy="2927586"/>
          </a:xfrm>
          <a:prstGeom prst="rect">
            <a:avLst/>
          </a:prstGeom>
        </p:spPr>
      </p:pic>
      <p:pic>
        <p:nvPicPr>
          <p:cNvPr id="11" name="Picture 10" descr="A person sitting at a table&#10;&#10;Description automatically generated">
            <a:extLst>
              <a:ext uri="{FF2B5EF4-FFF2-40B4-BE49-F238E27FC236}">
                <a16:creationId xmlns:a16="http://schemas.microsoft.com/office/drawing/2014/main" id="{AA327386-730C-0442-B2BE-1C84E096FF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118" y="2727324"/>
            <a:ext cx="2696219" cy="2022164"/>
          </a:xfrm>
          <a:prstGeom prst="rect">
            <a:avLst/>
          </a:prstGeom>
        </p:spPr>
      </p:pic>
      <p:pic>
        <p:nvPicPr>
          <p:cNvPr id="13" name="Picture 12" descr="A group of people standing in a room&#10;&#10;Description automatically generated">
            <a:extLst>
              <a:ext uri="{FF2B5EF4-FFF2-40B4-BE49-F238E27FC236}">
                <a16:creationId xmlns:a16="http://schemas.microsoft.com/office/drawing/2014/main" id="{2DBF0F05-7BC9-5940-9FCD-3039F12DA8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9778" y="2146455"/>
            <a:ext cx="1907814" cy="2543752"/>
          </a:xfrm>
          <a:prstGeom prst="rect">
            <a:avLst/>
          </a:prstGeom>
        </p:spPr>
      </p:pic>
      <p:pic>
        <p:nvPicPr>
          <p:cNvPr id="15" name="Picture 14" descr="A group of people standing in a room&#10;&#10;Description automatically generated">
            <a:extLst>
              <a:ext uri="{FF2B5EF4-FFF2-40B4-BE49-F238E27FC236}">
                <a16:creationId xmlns:a16="http://schemas.microsoft.com/office/drawing/2014/main" id="{167208EB-478C-1F48-B4B9-5B2DAFB486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000" y="2724151"/>
            <a:ext cx="1538012" cy="2050682"/>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id="{20DDD5D1-63D8-6F4E-A6ED-8E1ABC88DEF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54259" y="3947025"/>
            <a:ext cx="2183231" cy="2910975"/>
          </a:xfrm>
          <a:prstGeom prst="rect">
            <a:avLst/>
          </a:prstGeom>
        </p:spPr>
      </p:pic>
      <p:pic>
        <p:nvPicPr>
          <p:cNvPr id="19" name="Picture 18" descr="A group of people posing for the camera&#10;&#10;Description automatically generated">
            <a:extLst>
              <a:ext uri="{FF2B5EF4-FFF2-40B4-BE49-F238E27FC236}">
                <a16:creationId xmlns:a16="http://schemas.microsoft.com/office/drawing/2014/main" id="{866A6A63-A534-914C-B204-005ECB7B00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68032" y="2724150"/>
            <a:ext cx="1578767" cy="2105023"/>
          </a:xfrm>
          <a:prstGeom prst="rect">
            <a:avLst/>
          </a:prstGeom>
        </p:spPr>
      </p:pic>
      <p:pic>
        <p:nvPicPr>
          <p:cNvPr id="21" name="Picture 20" descr="A group of people posing for the camera&#10;&#10;Description automatically generated">
            <a:extLst>
              <a:ext uri="{FF2B5EF4-FFF2-40B4-BE49-F238E27FC236}">
                <a16:creationId xmlns:a16="http://schemas.microsoft.com/office/drawing/2014/main" id="{C08AB4BB-1E98-C140-9F58-12622B8F19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24600" y="-12774"/>
            <a:ext cx="2930942" cy="2198207"/>
          </a:xfrm>
          <a:prstGeom prst="rect">
            <a:avLst/>
          </a:prstGeom>
        </p:spPr>
      </p:pic>
      <p:pic>
        <p:nvPicPr>
          <p:cNvPr id="23" name="Picture 22" descr="A group of people posing for the camera&#10;&#10;Description automatically generated">
            <a:extLst>
              <a:ext uri="{FF2B5EF4-FFF2-40B4-BE49-F238E27FC236}">
                <a16:creationId xmlns:a16="http://schemas.microsoft.com/office/drawing/2014/main" id="{9B643DF8-B1B1-F84B-86E1-06413A932F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53492" y="-28214"/>
            <a:ext cx="1671108" cy="2228144"/>
          </a:xfrm>
          <a:prstGeom prst="rect">
            <a:avLst/>
          </a:prstGeom>
        </p:spPr>
      </p:pic>
      <p:pic>
        <p:nvPicPr>
          <p:cNvPr id="25" name="Picture 24" descr="A group of people sitting at a table in a restaurant&#10;&#10;Description automatically generated">
            <a:extLst>
              <a:ext uri="{FF2B5EF4-FFF2-40B4-BE49-F238E27FC236}">
                <a16:creationId xmlns:a16="http://schemas.microsoft.com/office/drawing/2014/main" id="{8C182683-319B-354C-8742-B49D71F12FD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9600"/>
            <a:ext cx="3645000" cy="2733750"/>
          </a:xfrm>
          <a:prstGeom prst="rect">
            <a:avLst/>
          </a:prstGeom>
        </p:spPr>
      </p:pic>
      <p:pic>
        <p:nvPicPr>
          <p:cNvPr id="27" name="Picture 26" descr="A group of people posing for the camera&#10;&#10;Description automatically generated">
            <a:extLst>
              <a:ext uri="{FF2B5EF4-FFF2-40B4-BE49-F238E27FC236}">
                <a16:creationId xmlns:a16="http://schemas.microsoft.com/office/drawing/2014/main" id="{E75F59A9-66C7-E04C-8FD0-BDBA62CEAD4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86648" y="0"/>
            <a:ext cx="2333270" cy="3111027"/>
          </a:xfrm>
          <a:prstGeom prst="rect">
            <a:avLst/>
          </a:prstGeom>
        </p:spPr>
      </p:pic>
      <p:pic>
        <p:nvPicPr>
          <p:cNvPr id="29" name="Picture 28" descr="A person standing in a room&#10;&#10;Description automatically generated">
            <a:extLst>
              <a:ext uri="{FF2B5EF4-FFF2-40B4-BE49-F238E27FC236}">
                <a16:creationId xmlns:a16="http://schemas.microsoft.com/office/drawing/2014/main" id="{2EF864CC-DC94-8C4B-BA7A-D2625764541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867906" y="3759208"/>
            <a:ext cx="2324094" cy="3098792"/>
          </a:xfrm>
          <a:prstGeom prst="rect">
            <a:avLst/>
          </a:prstGeom>
        </p:spPr>
      </p:pic>
      <p:pic>
        <p:nvPicPr>
          <p:cNvPr id="31" name="Picture 30" descr="A group of people sitting at a table&#10;&#10;Description automatically generated">
            <a:extLst>
              <a:ext uri="{FF2B5EF4-FFF2-40B4-BE49-F238E27FC236}">
                <a16:creationId xmlns:a16="http://schemas.microsoft.com/office/drawing/2014/main" id="{6E771BCC-8FC9-3F44-9DEA-0FDADF9B720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890661" y="4569323"/>
            <a:ext cx="3074038" cy="2305529"/>
          </a:xfrm>
          <a:prstGeom prst="rect">
            <a:avLst/>
          </a:prstGeom>
        </p:spPr>
      </p:pic>
      <p:pic>
        <p:nvPicPr>
          <p:cNvPr id="33" name="Picture 32" descr="A group of people sitting at a table posing for the camera&#10;&#10;Description automatically generated">
            <a:extLst>
              <a:ext uri="{FF2B5EF4-FFF2-40B4-BE49-F238E27FC236}">
                <a16:creationId xmlns:a16="http://schemas.microsoft.com/office/drawing/2014/main" id="{769EB63F-9E00-694A-82A6-11EE445E388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60679" y="-12774"/>
            <a:ext cx="2147631" cy="1610723"/>
          </a:xfrm>
          <a:prstGeom prst="rect">
            <a:avLst/>
          </a:prstGeom>
        </p:spPr>
      </p:pic>
      <p:pic>
        <p:nvPicPr>
          <p:cNvPr id="34" name="Content Placeholder 4" descr="A group of people sitting at a table&#10;&#10;Description automatically generated">
            <a:extLst>
              <a:ext uri="{FF2B5EF4-FFF2-40B4-BE49-F238E27FC236}">
                <a16:creationId xmlns:a16="http://schemas.microsoft.com/office/drawing/2014/main" id="{6788B215-EAA6-8A44-93AA-DCA56744892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855542" y="2511205"/>
            <a:ext cx="2324094" cy="1306227"/>
          </a:xfrm>
          <a:prstGeom prst="rect">
            <a:avLst/>
          </a:prstGeom>
        </p:spPr>
      </p:pic>
      <p:pic>
        <p:nvPicPr>
          <p:cNvPr id="38" name="Picture 37" descr="A couple of people posing for the camera&#10;&#10;Description automatically generated">
            <a:extLst>
              <a:ext uri="{FF2B5EF4-FFF2-40B4-BE49-F238E27FC236}">
                <a16:creationId xmlns:a16="http://schemas.microsoft.com/office/drawing/2014/main" id="{8BB6F987-1D93-E94F-A046-86B517D4A63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311228" y="942943"/>
            <a:ext cx="1101038" cy="1468051"/>
          </a:xfrm>
          <a:prstGeom prst="rect">
            <a:avLst/>
          </a:prstGeom>
        </p:spPr>
      </p:pic>
    </p:spTree>
    <p:extLst>
      <p:ext uri="{BB962C8B-B14F-4D97-AF65-F5344CB8AC3E}">
        <p14:creationId xmlns:p14="http://schemas.microsoft.com/office/powerpoint/2010/main" val="2631843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5B91-CCDE-2F4E-8BEE-D0303023B543}"/>
              </a:ext>
            </a:extLst>
          </p:cNvPr>
          <p:cNvSpPr>
            <a:spLocks noGrp="1"/>
          </p:cNvSpPr>
          <p:nvPr>
            <p:ph type="title"/>
          </p:nvPr>
        </p:nvSpPr>
        <p:spPr/>
        <p:txBody>
          <a:bodyPr/>
          <a:lstStyle/>
          <a:p>
            <a:endParaRPr lang="en-US"/>
          </a:p>
        </p:txBody>
      </p:sp>
      <p:pic>
        <p:nvPicPr>
          <p:cNvPr id="27" name="Picture 26" descr="A group of people in a room&#10;&#10;Description automatically generated">
            <a:extLst>
              <a:ext uri="{FF2B5EF4-FFF2-40B4-BE49-F238E27FC236}">
                <a16:creationId xmlns:a16="http://schemas.microsoft.com/office/drawing/2014/main" id="{08211360-8B43-474C-86B6-7CA85C2594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08000" y="3404807"/>
            <a:ext cx="4064002" cy="3048002"/>
          </a:xfrm>
          <a:prstGeom prst="rect">
            <a:avLst/>
          </a:prstGeom>
        </p:spPr>
      </p:pic>
      <p:pic>
        <p:nvPicPr>
          <p:cNvPr id="29" name="Picture 28" descr="A group of people standing in a room&#10;&#10;Description automatically generated">
            <a:extLst>
              <a:ext uri="{FF2B5EF4-FFF2-40B4-BE49-F238E27FC236}">
                <a16:creationId xmlns:a16="http://schemas.microsoft.com/office/drawing/2014/main" id="{28DEAFDB-57AE-C044-A890-80568D87B8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2" y="0"/>
            <a:ext cx="9143998" cy="6857999"/>
          </a:xfrm>
          <a:prstGeom prst="rect">
            <a:avLst/>
          </a:prstGeom>
        </p:spPr>
      </p:pic>
      <p:pic>
        <p:nvPicPr>
          <p:cNvPr id="33" name="Picture 32" descr="A group of people standing in a room&#10;&#10;Description automatically generated">
            <a:extLst>
              <a:ext uri="{FF2B5EF4-FFF2-40B4-BE49-F238E27FC236}">
                <a16:creationId xmlns:a16="http://schemas.microsoft.com/office/drawing/2014/main" id="{92E0D331-5223-AA43-8B3E-67F0179881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381500" cy="3286125"/>
          </a:xfrm>
          <a:prstGeom prst="rect">
            <a:avLst/>
          </a:prstGeom>
        </p:spPr>
      </p:pic>
    </p:spTree>
    <p:extLst>
      <p:ext uri="{BB962C8B-B14F-4D97-AF65-F5344CB8AC3E}">
        <p14:creationId xmlns:p14="http://schemas.microsoft.com/office/powerpoint/2010/main" val="308367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BA8B-536C-B04A-834E-C2C92F1857A5}"/>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2F471639-51F4-3D45-A21E-F7ED623392AF}"/>
              </a:ext>
            </a:extLst>
          </p:cNvPr>
          <p:cNvSpPr txBox="1">
            <a:spLocks noChangeArrowheads="1"/>
          </p:cNvSpPr>
          <p:nvPr/>
        </p:nvSpPr>
        <p:spPr bwMode="auto">
          <a:xfrm>
            <a:off x="2528888" y="-265112"/>
            <a:ext cx="7434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dirty="0">
                <a:solidFill>
                  <a:schemeClr val="bg1"/>
                </a:solidFill>
                <a:latin typeface="+mn-lt"/>
                <a:ea typeface="Bernard MT Condensed" panose="02050806060905020404" pitchFamily="18" charset="77"/>
                <a:cs typeface="Bernard MT Condensed" panose="02050806060905020404" pitchFamily="18" charset="77"/>
              </a:rPr>
              <a:t>Thank you volunteers!!</a:t>
            </a:r>
          </a:p>
        </p:txBody>
      </p:sp>
      <p:pic>
        <p:nvPicPr>
          <p:cNvPr id="5" name="Content Placeholder 4" descr="A group of people posing for the camera&#10;&#10;Description automatically generated">
            <a:extLst>
              <a:ext uri="{FF2B5EF4-FFF2-40B4-BE49-F238E27FC236}">
                <a16:creationId xmlns:a16="http://schemas.microsoft.com/office/drawing/2014/main" id="{B6A11E3E-1E56-0244-8E84-29BC1F276E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pic>
        <p:nvPicPr>
          <p:cNvPr id="6" name="Picture 5" descr="A group of people posing for the camera&#10;&#10;Description automatically generated">
            <a:extLst>
              <a:ext uri="{FF2B5EF4-FFF2-40B4-BE49-F238E27FC236}">
                <a16:creationId xmlns:a16="http://schemas.microsoft.com/office/drawing/2014/main" id="{FF865F5D-A28F-6540-B308-1F91CF2D5F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18" y="4305300"/>
            <a:ext cx="3473478" cy="2605108"/>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A97E3144-1BB9-BA4B-88AC-02D4A38B02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870" y="1379535"/>
            <a:ext cx="3754969" cy="2816227"/>
          </a:xfrm>
          <a:prstGeom prst="rect">
            <a:avLst/>
          </a:prstGeom>
        </p:spPr>
      </p:pic>
      <p:pic>
        <p:nvPicPr>
          <p:cNvPr id="8" name="Picture 7" descr="A group of people posing for the camera&#10;&#10;Description automatically generated">
            <a:extLst>
              <a:ext uri="{FF2B5EF4-FFF2-40B4-BE49-F238E27FC236}">
                <a16:creationId xmlns:a16="http://schemas.microsoft.com/office/drawing/2014/main" id="{8CE63004-47C9-4F48-8FAC-DBEF8ABB02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2924" y="4001294"/>
            <a:ext cx="4609076" cy="2808424"/>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4116F882-C584-3947-A00A-FCC26876ED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294703"/>
            <a:ext cx="3562417" cy="2191447"/>
          </a:xfrm>
          <a:prstGeom prst="rect">
            <a:avLst/>
          </a:prstGeom>
        </p:spPr>
      </p:pic>
    </p:spTree>
    <p:extLst>
      <p:ext uri="{BB962C8B-B14F-4D97-AF65-F5344CB8AC3E}">
        <p14:creationId xmlns:p14="http://schemas.microsoft.com/office/powerpoint/2010/main" val="167292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m 3">
            <a:extLst>
              <a:ext uri="{FF2B5EF4-FFF2-40B4-BE49-F238E27FC236}">
                <a16:creationId xmlns:a16="http://schemas.microsoft.com/office/drawing/2014/main" id="{6D14CC98-7858-9247-8801-0EB508461A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900" y="4004310"/>
            <a:ext cx="1904261" cy="271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a:extLst>
              <a:ext uri="{FF2B5EF4-FFF2-40B4-BE49-F238E27FC236}">
                <a16:creationId xmlns:a16="http://schemas.microsoft.com/office/drawing/2014/main" id="{FE3ADD5B-92C3-BB4E-BB3A-2AF78C2C88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36125" y="4816475"/>
            <a:ext cx="23399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itle 1">
            <a:extLst>
              <a:ext uri="{FF2B5EF4-FFF2-40B4-BE49-F238E27FC236}">
                <a16:creationId xmlns:a16="http://schemas.microsoft.com/office/drawing/2014/main" id="{B43AAC04-7C87-3549-A8E2-90AE5D796B90}"/>
              </a:ext>
            </a:extLst>
          </p:cNvPr>
          <p:cNvSpPr txBox="1">
            <a:spLocks noChangeArrowheads="1"/>
          </p:cNvSpPr>
          <p:nvPr/>
        </p:nvSpPr>
        <p:spPr bwMode="auto">
          <a:xfrm>
            <a:off x="2087563" y="463550"/>
            <a:ext cx="7432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dirty="0">
                <a:solidFill>
                  <a:schemeClr val="bg1"/>
                </a:solidFill>
                <a:latin typeface="+mn-lt"/>
                <a:ea typeface="Bernard MT Condensed" panose="02050806060905020404" pitchFamily="18" charset="77"/>
                <a:cs typeface="Bernard MT Condensed" panose="02050806060905020404" pitchFamily="18" charset="77"/>
              </a:rPr>
              <a:t>We thank the support of UFF </a:t>
            </a:r>
          </a:p>
        </p:txBody>
      </p:sp>
      <p:pic>
        <p:nvPicPr>
          <p:cNvPr id="22533" name="Picture 5">
            <a:extLst>
              <a:ext uri="{FF2B5EF4-FFF2-40B4-BE49-F238E27FC236}">
                <a16:creationId xmlns:a16="http://schemas.microsoft.com/office/drawing/2014/main" id="{26EB26D8-7CF4-2845-A236-8055B7338D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188" y="136525"/>
            <a:ext cx="13731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E429D16-C5B8-F54A-95E3-1D75C9C489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71800" y="1797874"/>
            <a:ext cx="6015038" cy="4923601"/>
          </a:xfrm>
          <a:prstGeom prst="rect">
            <a:avLst/>
          </a:prstGeom>
        </p:spPr>
      </p:pic>
    </p:spTree>
    <p:extLst>
      <p:ext uri="{BB962C8B-B14F-4D97-AF65-F5344CB8AC3E}">
        <p14:creationId xmlns:p14="http://schemas.microsoft.com/office/powerpoint/2010/main" val="75374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a:extLst>
              <a:ext uri="{FF2B5EF4-FFF2-40B4-BE49-F238E27FC236}">
                <a16:creationId xmlns:a16="http://schemas.microsoft.com/office/drawing/2014/main" id="{F3DECA97-DFD4-9F43-AE28-8DC9C2D646A4}"/>
              </a:ext>
            </a:extLst>
          </p:cNvPr>
          <p:cNvSpPr>
            <a:spLocks noChangeArrowheads="1"/>
          </p:cNvSpPr>
          <p:nvPr/>
        </p:nvSpPr>
        <p:spPr bwMode="auto">
          <a:xfrm>
            <a:off x="4127500" y="876300"/>
            <a:ext cx="3937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PT" altLang="en-US" b="1" dirty="0">
                <a:solidFill>
                  <a:schemeClr val="bg1"/>
                </a:solidFill>
                <a:cs typeface="Times New Roman" panose="02020603050405020304" pitchFamily="18" charset="0"/>
              </a:rPr>
              <a:t>ORGANIZING COMMITTE</a:t>
            </a:r>
          </a:p>
          <a:p>
            <a:pPr algn="ctr" eaLnBrk="1" hangingPunct="1">
              <a:lnSpc>
                <a:spcPct val="100000"/>
              </a:lnSpc>
              <a:spcBef>
                <a:spcPct val="0"/>
              </a:spcBef>
              <a:buFontTx/>
              <a:buNone/>
            </a:pPr>
            <a:endParaRPr lang="pt-PT" altLang="en-US" sz="1400" b="1"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Kita Macario – UFF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Corina Solis – UNAM – </a:t>
            </a:r>
            <a:r>
              <a:rPr lang="pt-PT" altLang="en-US" sz="1800" dirty="0" err="1">
                <a:solidFill>
                  <a:schemeClr val="bg1"/>
                </a:solidFill>
                <a:cs typeface="Times New Roman" panose="02020603050405020304" pitchFamily="18" charset="0"/>
              </a:rPr>
              <a:t>Mexico</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Carla Carvalho – UFF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Fabiana Oliveira – UFF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err="1">
                <a:solidFill>
                  <a:schemeClr val="bg1"/>
                </a:solidFill>
                <a:cs typeface="Times New Roman" panose="02020603050405020304" pitchFamily="18" charset="0"/>
              </a:rPr>
              <a:t>Maikel</a:t>
            </a:r>
            <a:r>
              <a:rPr lang="pt-PT" altLang="en-US" sz="1800" dirty="0">
                <a:solidFill>
                  <a:schemeClr val="bg1"/>
                </a:solidFill>
                <a:cs typeface="Times New Roman" panose="02020603050405020304" pitchFamily="18" charset="0"/>
              </a:rPr>
              <a:t> Diaz – UH – Cuba</a:t>
            </a: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Luiz Carlos </a:t>
            </a:r>
            <a:r>
              <a:rPr lang="pt-PT" altLang="en-US" sz="1800" dirty="0" err="1">
                <a:solidFill>
                  <a:schemeClr val="bg1"/>
                </a:solidFill>
                <a:cs typeface="Times New Roman" panose="02020603050405020304" pitchFamily="18" charset="0"/>
              </a:rPr>
              <a:t>Pessenda</a:t>
            </a:r>
            <a:r>
              <a:rPr lang="pt-PT" altLang="en-US" sz="1800" dirty="0">
                <a:solidFill>
                  <a:schemeClr val="bg1"/>
                </a:solidFill>
                <a:cs typeface="Times New Roman" panose="02020603050405020304" pitchFamily="18" charset="0"/>
              </a:rPr>
              <a:t> – USP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Marcelo Cohen – UFPA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Carlos </a:t>
            </a:r>
            <a:r>
              <a:rPr lang="pt-PT" altLang="en-US" sz="1800" dirty="0" err="1">
                <a:solidFill>
                  <a:schemeClr val="bg1"/>
                </a:solidFill>
                <a:cs typeface="Times New Roman" panose="02020603050405020304" pitchFamily="18" charset="0"/>
              </a:rPr>
              <a:t>Appoloni</a:t>
            </a:r>
            <a:r>
              <a:rPr lang="pt-PT" altLang="en-US" sz="1800" dirty="0">
                <a:solidFill>
                  <a:schemeClr val="bg1"/>
                </a:solidFill>
                <a:cs typeface="Times New Roman" panose="02020603050405020304" pitchFamily="18" charset="0"/>
              </a:rPr>
              <a:t> – UEL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Maria </a:t>
            </a:r>
            <a:r>
              <a:rPr lang="pt-PT" altLang="en-US" sz="1800" dirty="0" err="1">
                <a:solidFill>
                  <a:schemeClr val="bg1"/>
                </a:solidFill>
                <a:cs typeface="Times New Roman" panose="02020603050405020304" pitchFamily="18" charset="0"/>
              </a:rPr>
              <a:t>Zucchi</a:t>
            </a:r>
            <a:r>
              <a:rPr lang="pt-PT" altLang="en-US" sz="1800" dirty="0">
                <a:solidFill>
                  <a:schemeClr val="bg1"/>
                </a:solidFill>
                <a:cs typeface="Times New Roman" panose="02020603050405020304" pitchFamily="18" charset="0"/>
              </a:rPr>
              <a:t> – UFBA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err="1">
                <a:solidFill>
                  <a:schemeClr val="bg1"/>
                </a:solidFill>
                <a:cs typeface="Times New Roman" panose="02020603050405020304" pitchFamily="18" charset="0"/>
              </a:rPr>
              <a:t>Andres</a:t>
            </a:r>
            <a:r>
              <a:rPr lang="pt-PT" altLang="en-US" sz="1800" dirty="0">
                <a:solidFill>
                  <a:schemeClr val="bg1"/>
                </a:solidFill>
                <a:cs typeface="Times New Roman" panose="02020603050405020304" pitchFamily="18" charset="0"/>
              </a:rPr>
              <a:t> </a:t>
            </a:r>
            <a:r>
              <a:rPr lang="pt-PT" altLang="en-US" sz="1800" dirty="0" err="1">
                <a:solidFill>
                  <a:schemeClr val="bg1"/>
                </a:solidFill>
                <a:cs typeface="Times New Roman" panose="02020603050405020304" pitchFamily="18" charset="0"/>
              </a:rPr>
              <a:t>Arazi</a:t>
            </a:r>
            <a:r>
              <a:rPr lang="pt-PT" altLang="en-US" sz="1800" dirty="0">
                <a:solidFill>
                  <a:schemeClr val="bg1"/>
                </a:solidFill>
                <a:cs typeface="Times New Roman" panose="02020603050405020304" pitchFamily="18" charset="0"/>
              </a:rPr>
              <a:t> – CNEA – Argentina</a:t>
            </a: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Timothy </a:t>
            </a:r>
            <a:r>
              <a:rPr lang="pt-PT" altLang="en-US" sz="1800" dirty="0" err="1">
                <a:solidFill>
                  <a:schemeClr val="bg1"/>
                </a:solidFill>
                <a:cs typeface="Times New Roman" panose="02020603050405020304" pitchFamily="18" charset="0"/>
              </a:rPr>
              <a:t>Jull</a:t>
            </a:r>
            <a:r>
              <a:rPr lang="pt-PT" altLang="en-US" sz="1800" dirty="0">
                <a:solidFill>
                  <a:schemeClr val="bg1"/>
                </a:solidFill>
                <a:cs typeface="Times New Roman" panose="02020603050405020304" pitchFamily="18" charset="0"/>
              </a:rPr>
              <a:t> – Arizona </a:t>
            </a:r>
            <a:r>
              <a:rPr lang="pt-PT" altLang="en-US" sz="1800" dirty="0" err="1">
                <a:solidFill>
                  <a:schemeClr val="bg1"/>
                </a:solidFill>
                <a:cs typeface="Times New Roman" panose="02020603050405020304" pitchFamily="18" charset="0"/>
              </a:rPr>
              <a:t>University</a:t>
            </a:r>
            <a:r>
              <a:rPr lang="pt-PT" altLang="en-US" sz="1800" dirty="0">
                <a:solidFill>
                  <a:schemeClr val="bg1"/>
                </a:solidFill>
                <a:cs typeface="Times New Roman" panose="02020603050405020304" pitchFamily="18" charset="0"/>
              </a:rPr>
              <a:t> – USA</a:t>
            </a: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Roberto </a:t>
            </a:r>
            <a:r>
              <a:rPr lang="pt-PT" altLang="en-US" sz="1800" dirty="0" err="1">
                <a:solidFill>
                  <a:schemeClr val="bg1"/>
                </a:solidFill>
                <a:cs typeface="Times New Roman" panose="02020603050405020304" pitchFamily="18" charset="0"/>
              </a:rPr>
              <a:t>Meigikos</a:t>
            </a:r>
            <a:r>
              <a:rPr lang="pt-PT" altLang="en-US" sz="1800" dirty="0">
                <a:solidFill>
                  <a:schemeClr val="bg1"/>
                </a:solidFill>
                <a:cs typeface="Times New Roman" panose="02020603050405020304" pitchFamily="18" charset="0"/>
              </a:rPr>
              <a:t> – UFF – </a:t>
            </a:r>
            <a:r>
              <a:rPr lang="pt-PT" altLang="en-US" sz="1800" dirty="0" err="1">
                <a:solidFill>
                  <a:schemeClr val="bg1"/>
                </a:solidFill>
                <a:cs typeface="Times New Roman" panose="02020603050405020304" pitchFamily="18" charset="0"/>
              </a:rPr>
              <a:t>Brazil</a:t>
            </a:r>
            <a:r>
              <a:rPr lang="pt-PT" altLang="en-US" sz="1800" dirty="0">
                <a:solidFill>
                  <a:schemeClr val="bg1"/>
                </a:solidFill>
                <a:cs typeface="Times New Roman" panose="02020603050405020304" pitchFamily="18" charset="0"/>
              </a:rPr>
              <a:t> </a:t>
            </a: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Ingrid Chanca – MPI-BGC/UFF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Eduardo Alves – Oxford/UFF – </a:t>
            </a:r>
            <a:r>
              <a:rPr lang="pt-PT" altLang="en-US" sz="1800" dirty="0" err="1">
                <a:solidFill>
                  <a:schemeClr val="bg1"/>
                </a:solidFill>
                <a:cs typeface="Times New Roman" panose="02020603050405020304" pitchFamily="18" charset="0"/>
              </a:rPr>
              <a:t>Brazil</a:t>
            </a:r>
            <a:endParaRPr lang="pt-PT" altLang="en-US" sz="18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800" dirty="0">
                <a:solidFill>
                  <a:schemeClr val="bg1"/>
                </a:solidFill>
                <a:cs typeface="Times New Roman" panose="02020603050405020304" pitchFamily="18" charset="0"/>
              </a:rPr>
              <a:t>(</a:t>
            </a:r>
            <a:r>
              <a:rPr lang="pt-PT" altLang="en-US" sz="1800" dirty="0" err="1">
                <a:solidFill>
                  <a:schemeClr val="bg1"/>
                </a:solidFill>
                <a:cs typeface="Times New Roman" panose="02020603050405020304" pitchFamily="18" charset="0"/>
              </a:rPr>
              <a:t>guest</a:t>
            </a:r>
            <a:r>
              <a:rPr lang="pt-PT" altLang="en-US" sz="1800" dirty="0">
                <a:solidFill>
                  <a:schemeClr val="bg1"/>
                </a:solidFill>
                <a:cs typeface="Times New Roman" panose="02020603050405020304" pitchFamily="18" charset="0"/>
              </a:rPr>
              <a:t> </a:t>
            </a:r>
            <a:r>
              <a:rPr lang="pt-PT" altLang="en-US" sz="1800" dirty="0" err="1">
                <a:solidFill>
                  <a:schemeClr val="bg1"/>
                </a:solidFill>
                <a:cs typeface="Times New Roman" panose="02020603050405020304" pitchFamily="18" charset="0"/>
              </a:rPr>
              <a:t>member</a:t>
            </a:r>
            <a:r>
              <a:rPr lang="pt-PT" altLang="en-US" sz="1800" dirty="0">
                <a:solidFill>
                  <a:schemeClr val="bg1"/>
                </a:solidFill>
                <a:cs typeface="Times New Roman" panose="02020603050405020304" pitchFamily="18" charset="0"/>
              </a:rPr>
              <a:t>: </a:t>
            </a:r>
            <a:r>
              <a:rPr lang="pt-PT" altLang="en-US" sz="1800" dirty="0" err="1">
                <a:solidFill>
                  <a:schemeClr val="bg1"/>
                </a:solidFill>
                <a:cs typeface="Times New Roman" panose="02020603050405020304" pitchFamily="18" charset="0"/>
              </a:rPr>
              <a:t>Giovanna</a:t>
            </a:r>
            <a:r>
              <a:rPr lang="pt-PT" altLang="en-US" sz="1800" dirty="0">
                <a:solidFill>
                  <a:schemeClr val="bg1"/>
                </a:solidFill>
                <a:cs typeface="Times New Roman" panose="02020603050405020304" pitchFamily="18" charset="0"/>
              </a:rPr>
              <a:t> </a:t>
            </a:r>
            <a:r>
              <a:rPr lang="pt-PT" altLang="en-US" sz="1800" dirty="0" err="1">
                <a:solidFill>
                  <a:schemeClr val="bg1"/>
                </a:solidFill>
                <a:cs typeface="Times New Roman" panose="02020603050405020304" pitchFamily="18" charset="0"/>
              </a:rPr>
              <a:t>Damasio</a:t>
            </a:r>
            <a:r>
              <a:rPr lang="pt-PT" altLang="en-US" sz="1800" dirty="0">
                <a:solidFill>
                  <a:schemeClr val="bg1"/>
                </a:solidFill>
                <a:cs typeface="Times New Roman" panose="02020603050405020304" pitchFamily="18" charset="0"/>
              </a:rPr>
              <a:t>)</a:t>
            </a:r>
          </a:p>
        </p:txBody>
      </p:sp>
      <p:pic>
        <p:nvPicPr>
          <p:cNvPr id="16386" name="Picture 5">
            <a:extLst>
              <a:ext uri="{FF2B5EF4-FFF2-40B4-BE49-F238E27FC236}">
                <a16:creationId xmlns:a16="http://schemas.microsoft.com/office/drawing/2014/main" id="{CC996931-2024-3545-8CF6-A193E991794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188" y="136525"/>
            <a:ext cx="13731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00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E7390739-44EE-7B4D-BC94-725DEEA4916E}"/>
              </a:ext>
            </a:extLst>
          </p:cNvPr>
          <p:cNvSpPr>
            <a:spLocks noChangeArrowheads="1"/>
          </p:cNvSpPr>
          <p:nvPr/>
        </p:nvSpPr>
        <p:spPr bwMode="auto">
          <a:xfrm>
            <a:off x="2619375" y="257175"/>
            <a:ext cx="679132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PT" altLang="en-US" b="1" dirty="0">
                <a:solidFill>
                  <a:schemeClr val="bg1"/>
                </a:solidFill>
                <a:cs typeface="Times New Roman" panose="02020603050405020304" pitchFamily="18" charset="0"/>
              </a:rPr>
              <a:t>SCIENTIFIC COMMITTE</a:t>
            </a:r>
          </a:p>
          <a:p>
            <a:pPr algn="ctr" eaLnBrk="1" hangingPunct="1">
              <a:lnSpc>
                <a:spcPct val="100000"/>
              </a:lnSpc>
              <a:spcBef>
                <a:spcPct val="0"/>
              </a:spcBef>
              <a:buFontTx/>
              <a:buNone/>
            </a:pPr>
            <a:endParaRPr lang="pt-PT" altLang="en-US" sz="1400" b="1"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Kita Macario – </a:t>
            </a:r>
            <a:r>
              <a:rPr lang="pt-BR" altLang="en-US" sz="1600" dirty="0">
                <a:solidFill>
                  <a:schemeClr val="bg1"/>
                </a:solidFill>
                <a:cs typeface="Times New Roman" panose="02020603050405020304" pitchFamily="18" charset="0"/>
              </a:rPr>
              <a:t>UFF </a:t>
            </a:r>
            <a:r>
              <a:rPr lang="mr-IN" altLang="en-US" sz="1600" dirty="0">
                <a:solidFill>
                  <a:schemeClr val="bg1"/>
                </a:solidFill>
                <a:ea typeface="Times New Roman" panose="02020603050405020304" pitchFamily="18" charset="0"/>
              </a:rPr>
              <a:t>–</a:t>
            </a:r>
            <a:r>
              <a:rPr lang="pt-BR" altLang="en-US" sz="1600" dirty="0">
                <a:solidFill>
                  <a:schemeClr val="bg1"/>
                </a:solidFill>
                <a:cs typeface="Times New Roman" panose="02020603050405020304" pitchFamily="18" charset="0"/>
              </a:rPr>
              <a:t> </a:t>
            </a:r>
            <a:r>
              <a:rPr lang="pt-BR" altLang="en-US" sz="1600" dirty="0" err="1">
                <a:solidFill>
                  <a:schemeClr val="bg1"/>
                </a:solidFill>
                <a:cs typeface="Times New Roman" panose="02020603050405020304" pitchFamily="18" charset="0"/>
              </a:rPr>
              <a:t>Brazil</a:t>
            </a:r>
            <a:r>
              <a:rPr lang="pt-BR" altLang="en-US" sz="1600" dirty="0">
                <a:solidFill>
                  <a:schemeClr val="bg1"/>
                </a:solidFill>
                <a:cs typeface="Times New Roman" panose="02020603050405020304" pitchFamily="18" charset="0"/>
              </a:rPr>
              <a:t> </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Corina Solis – UNAM– </a:t>
            </a:r>
            <a:r>
              <a:rPr lang="pt-PT" altLang="en-US" sz="1600" dirty="0" err="1">
                <a:solidFill>
                  <a:schemeClr val="bg1"/>
                </a:solidFill>
                <a:cs typeface="Times New Roman" panose="02020603050405020304" pitchFamily="18" charset="0"/>
              </a:rPr>
              <a:t>Mexico</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Carla Carvalho – </a:t>
            </a:r>
            <a:r>
              <a:rPr lang="pt-BR" altLang="en-US" sz="1600" dirty="0">
                <a:solidFill>
                  <a:schemeClr val="bg1"/>
                </a:solidFill>
                <a:cs typeface="Times New Roman" panose="02020603050405020304" pitchFamily="18" charset="0"/>
              </a:rPr>
              <a:t>UFF</a:t>
            </a:r>
            <a:r>
              <a:rPr lang="mr-IN" altLang="en-US" sz="1600" dirty="0">
                <a:solidFill>
                  <a:schemeClr val="bg1"/>
                </a:solidFill>
              </a:rPr>
              <a:t>–</a:t>
            </a:r>
            <a:r>
              <a:rPr lang="pt-BR" altLang="en-US" sz="1600" dirty="0">
                <a:solidFill>
                  <a:schemeClr val="bg1"/>
                </a:solidFill>
                <a:cs typeface="Times New Roman" panose="02020603050405020304" pitchFamily="18" charset="0"/>
              </a:rPr>
              <a:t> </a:t>
            </a:r>
            <a:r>
              <a:rPr lang="pt-BR" altLang="en-US" sz="1600" dirty="0" err="1">
                <a:solidFill>
                  <a:schemeClr val="bg1"/>
                </a:solidFill>
                <a:cs typeface="Times New Roman" panose="02020603050405020304" pitchFamily="18" charset="0"/>
              </a:rPr>
              <a:t>Brazil</a:t>
            </a:r>
            <a:r>
              <a:rPr lang="pt-BR" altLang="en-US" sz="1600" dirty="0">
                <a:solidFill>
                  <a:schemeClr val="bg1"/>
                </a:solidFill>
                <a:cs typeface="Times New Roman" panose="02020603050405020304" pitchFamily="18" charset="0"/>
              </a:rPr>
              <a:t> </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Maikel</a:t>
            </a:r>
            <a:r>
              <a:rPr lang="pt-PT" altLang="en-US" sz="1600" dirty="0">
                <a:solidFill>
                  <a:schemeClr val="bg1"/>
                </a:solidFill>
                <a:cs typeface="Times New Roman" panose="02020603050405020304" pitchFamily="18" charset="0"/>
              </a:rPr>
              <a:t> Diaz - UH - Cuba</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Luiz Carlos </a:t>
            </a:r>
            <a:r>
              <a:rPr lang="pt-PT" altLang="en-US" sz="1600" dirty="0" err="1">
                <a:solidFill>
                  <a:schemeClr val="bg1"/>
                </a:solidFill>
                <a:cs typeface="Times New Roman" panose="02020603050405020304" pitchFamily="18" charset="0"/>
              </a:rPr>
              <a:t>Pessenda</a:t>
            </a:r>
            <a:r>
              <a:rPr lang="pt-PT" altLang="en-US" sz="1600" dirty="0">
                <a:solidFill>
                  <a:schemeClr val="bg1"/>
                </a:solidFill>
                <a:cs typeface="Times New Roman" panose="02020603050405020304" pitchFamily="18" charset="0"/>
              </a:rPr>
              <a:t> – </a:t>
            </a:r>
            <a:r>
              <a:rPr lang="pt-BR" altLang="en-US" sz="1600" dirty="0">
                <a:solidFill>
                  <a:schemeClr val="bg1"/>
                </a:solidFill>
                <a:cs typeface="Times New Roman" panose="02020603050405020304" pitchFamily="18" charset="0"/>
              </a:rPr>
              <a:t>USP</a:t>
            </a:r>
            <a:r>
              <a:rPr lang="mr-IN" altLang="en-US" sz="1600" dirty="0">
                <a:solidFill>
                  <a:schemeClr val="bg1"/>
                </a:solidFill>
              </a:rPr>
              <a:t>–</a:t>
            </a:r>
            <a:r>
              <a:rPr lang="pt-BR" altLang="en-US" sz="1600" dirty="0">
                <a:solidFill>
                  <a:schemeClr val="bg1"/>
                </a:solidFill>
                <a:cs typeface="Times New Roman" panose="02020603050405020304" pitchFamily="18" charset="0"/>
              </a:rPr>
              <a:t> </a:t>
            </a:r>
            <a:r>
              <a:rPr lang="pt-BR" altLang="en-US" sz="1600" dirty="0" err="1">
                <a:solidFill>
                  <a:schemeClr val="bg1"/>
                </a:solidFill>
                <a:cs typeface="Times New Roman" panose="02020603050405020304" pitchFamily="18" charset="0"/>
              </a:rPr>
              <a:t>Brazil</a:t>
            </a:r>
            <a:r>
              <a:rPr lang="pt-BR" altLang="en-US" sz="1600" dirty="0">
                <a:solidFill>
                  <a:schemeClr val="bg1"/>
                </a:solidFill>
                <a:cs typeface="Times New Roman" panose="02020603050405020304" pitchFamily="18" charset="0"/>
              </a:rPr>
              <a:t> </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Marcelo Cohen – </a:t>
            </a:r>
            <a:r>
              <a:rPr lang="pt-BR" altLang="en-US" sz="1600" dirty="0">
                <a:solidFill>
                  <a:schemeClr val="bg1"/>
                </a:solidFill>
                <a:cs typeface="Times New Roman" panose="02020603050405020304" pitchFamily="18" charset="0"/>
              </a:rPr>
              <a:t>UFPA</a:t>
            </a:r>
            <a:r>
              <a:rPr lang="mr-IN" altLang="en-US" sz="1600" dirty="0">
                <a:solidFill>
                  <a:schemeClr val="bg1"/>
                </a:solidFill>
              </a:rPr>
              <a:t>–</a:t>
            </a:r>
            <a:r>
              <a:rPr lang="pt-BR" altLang="en-US" sz="1600" dirty="0">
                <a:solidFill>
                  <a:schemeClr val="bg1"/>
                </a:solidFill>
                <a:cs typeface="Times New Roman" panose="02020603050405020304" pitchFamily="18" charset="0"/>
              </a:rPr>
              <a:t> </a:t>
            </a:r>
            <a:r>
              <a:rPr lang="pt-BR" altLang="en-US" sz="1600" dirty="0" err="1">
                <a:solidFill>
                  <a:schemeClr val="bg1"/>
                </a:solidFill>
                <a:cs typeface="Times New Roman" panose="02020603050405020304" pitchFamily="18" charset="0"/>
              </a:rPr>
              <a:t>Brazil</a:t>
            </a:r>
            <a:r>
              <a:rPr lang="pt-BR" altLang="en-US" sz="1600" dirty="0">
                <a:solidFill>
                  <a:schemeClr val="bg1"/>
                </a:solidFill>
                <a:cs typeface="Times New Roman" panose="02020603050405020304" pitchFamily="18" charset="0"/>
              </a:rPr>
              <a:t> </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Carlos </a:t>
            </a:r>
            <a:r>
              <a:rPr lang="pt-PT" altLang="en-US" sz="1600" dirty="0" err="1">
                <a:solidFill>
                  <a:schemeClr val="bg1"/>
                </a:solidFill>
                <a:cs typeface="Times New Roman" panose="02020603050405020304" pitchFamily="18" charset="0"/>
              </a:rPr>
              <a:t>Appoloni</a:t>
            </a:r>
            <a:r>
              <a:rPr lang="pt-PT" altLang="en-US" sz="1600" dirty="0">
                <a:solidFill>
                  <a:schemeClr val="bg1"/>
                </a:solidFill>
                <a:cs typeface="Times New Roman" panose="02020603050405020304" pitchFamily="18" charset="0"/>
              </a:rPr>
              <a:t> – </a:t>
            </a:r>
            <a:r>
              <a:rPr lang="pt-BR" altLang="en-US" sz="1600" dirty="0">
                <a:solidFill>
                  <a:schemeClr val="bg1"/>
                </a:solidFill>
                <a:cs typeface="Times New Roman" panose="02020603050405020304" pitchFamily="18" charset="0"/>
              </a:rPr>
              <a:t>UEL</a:t>
            </a:r>
            <a:r>
              <a:rPr lang="mr-IN" altLang="en-US" sz="1600" dirty="0">
                <a:solidFill>
                  <a:schemeClr val="bg1"/>
                </a:solidFill>
              </a:rPr>
              <a:t>–</a:t>
            </a:r>
            <a:r>
              <a:rPr lang="pt-BR" altLang="en-US" sz="1600" dirty="0">
                <a:solidFill>
                  <a:schemeClr val="bg1"/>
                </a:solidFill>
                <a:cs typeface="Times New Roman" panose="02020603050405020304" pitchFamily="18" charset="0"/>
              </a:rPr>
              <a:t> </a:t>
            </a:r>
            <a:r>
              <a:rPr lang="pt-BR" altLang="en-US" sz="1600" dirty="0" err="1">
                <a:solidFill>
                  <a:schemeClr val="bg1"/>
                </a:solidFill>
                <a:cs typeface="Times New Roman" panose="02020603050405020304" pitchFamily="18" charset="0"/>
              </a:rPr>
              <a:t>Brazil</a:t>
            </a:r>
            <a:r>
              <a:rPr lang="pt-BR" altLang="en-US" sz="1600" dirty="0">
                <a:solidFill>
                  <a:schemeClr val="bg1"/>
                </a:solidFill>
                <a:cs typeface="Times New Roman" panose="02020603050405020304" pitchFamily="18" charset="0"/>
              </a:rPr>
              <a:t> </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Maria </a:t>
            </a:r>
            <a:r>
              <a:rPr lang="pt-PT" altLang="en-US" sz="1600" dirty="0" err="1">
                <a:solidFill>
                  <a:schemeClr val="bg1"/>
                </a:solidFill>
                <a:cs typeface="Times New Roman" panose="02020603050405020304" pitchFamily="18" charset="0"/>
              </a:rPr>
              <a:t>Zucchi</a:t>
            </a:r>
            <a:r>
              <a:rPr lang="pt-PT" altLang="en-US" sz="1600" dirty="0">
                <a:solidFill>
                  <a:schemeClr val="bg1"/>
                </a:solidFill>
                <a:cs typeface="Times New Roman" panose="02020603050405020304" pitchFamily="18" charset="0"/>
              </a:rPr>
              <a:t> - </a:t>
            </a:r>
            <a:r>
              <a:rPr lang="pt-BR" altLang="en-US" sz="1600" dirty="0">
                <a:solidFill>
                  <a:schemeClr val="bg1"/>
                </a:solidFill>
                <a:cs typeface="Times New Roman" panose="02020603050405020304" pitchFamily="18" charset="0"/>
              </a:rPr>
              <a:t>UFBA</a:t>
            </a:r>
            <a:r>
              <a:rPr lang="mr-IN" altLang="en-US" sz="1600" dirty="0">
                <a:solidFill>
                  <a:schemeClr val="bg1"/>
                </a:solidFill>
              </a:rPr>
              <a:t>–</a:t>
            </a:r>
            <a:r>
              <a:rPr lang="pt-BR" altLang="en-US" sz="1600" dirty="0">
                <a:solidFill>
                  <a:schemeClr val="bg1"/>
                </a:solidFill>
                <a:cs typeface="Times New Roman" panose="02020603050405020304" pitchFamily="18" charset="0"/>
              </a:rPr>
              <a:t> </a:t>
            </a:r>
            <a:r>
              <a:rPr lang="pt-BR" altLang="en-US" sz="1600" dirty="0" err="1">
                <a:solidFill>
                  <a:schemeClr val="bg1"/>
                </a:solidFill>
                <a:cs typeface="Times New Roman" panose="02020603050405020304" pitchFamily="18" charset="0"/>
              </a:rPr>
              <a:t>Brazil</a:t>
            </a:r>
            <a:r>
              <a:rPr lang="pt-BR" altLang="en-US" sz="1600" dirty="0">
                <a:solidFill>
                  <a:schemeClr val="bg1"/>
                </a:solidFill>
                <a:cs typeface="Times New Roman" panose="02020603050405020304" pitchFamily="18" charset="0"/>
              </a:rPr>
              <a:t> </a:t>
            </a:r>
            <a:endParaRPr lang="en-US"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Andres</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Arazi</a:t>
            </a:r>
            <a:r>
              <a:rPr lang="pt-PT" altLang="en-US" sz="1600" dirty="0">
                <a:solidFill>
                  <a:schemeClr val="bg1"/>
                </a:solidFill>
                <a:cs typeface="Times New Roman" panose="02020603050405020304" pitchFamily="18" charset="0"/>
              </a:rPr>
              <a:t> – CNEA </a:t>
            </a:r>
            <a:r>
              <a:rPr lang="mr-IN" altLang="en-US" sz="1600" dirty="0">
                <a:solidFill>
                  <a:schemeClr val="bg1"/>
                </a:solidFill>
              </a:rPr>
              <a:t>–</a:t>
            </a:r>
            <a:r>
              <a:rPr lang="pt-PT" altLang="en-US" sz="1600" dirty="0">
                <a:solidFill>
                  <a:schemeClr val="bg1"/>
                </a:solidFill>
                <a:cs typeface="Times New Roman" panose="02020603050405020304" pitchFamily="18" charset="0"/>
              </a:rPr>
              <a:t> Argentina</a:t>
            </a: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Carlos </a:t>
            </a:r>
            <a:r>
              <a:rPr lang="pt-PT" altLang="en-US" sz="1600" dirty="0" err="1">
                <a:solidFill>
                  <a:schemeClr val="bg1"/>
                </a:solidFill>
                <a:cs typeface="Times New Roman" panose="02020603050405020304" pitchFamily="18" charset="0"/>
              </a:rPr>
              <a:t>Sierra</a:t>
            </a:r>
            <a:r>
              <a:rPr lang="pt-PT" altLang="en-US" sz="1600" dirty="0">
                <a:solidFill>
                  <a:schemeClr val="bg1"/>
                </a:solidFill>
                <a:cs typeface="Times New Roman" panose="02020603050405020304" pitchFamily="18" charset="0"/>
              </a:rPr>
              <a:t> – Max </a:t>
            </a:r>
            <a:r>
              <a:rPr lang="pt-PT" altLang="en-US" sz="1600" dirty="0" err="1">
                <a:solidFill>
                  <a:schemeClr val="bg1"/>
                </a:solidFill>
                <a:cs typeface="Times New Roman" panose="02020603050405020304" pitchFamily="18" charset="0"/>
              </a:rPr>
              <a:t>Planck</a:t>
            </a:r>
            <a:r>
              <a:rPr lang="pt-PT" altLang="en-US" sz="1600" dirty="0">
                <a:solidFill>
                  <a:schemeClr val="bg1"/>
                </a:solidFill>
                <a:cs typeface="Times New Roman" panose="02020603050405020304" pitchFamily="18" charset="0"/>
              </a:rPr>
              <a:t> – </a:t>
            </a:r>
            <a:r>
              <a:rPr lang="pt-PT" altLang="en-US" sz="1600" dirty="0" err="1">
                <a:solidFill>
                  <a:schemeClr val="bg1"/>
                </a:solidFill>
                <a:cs typeface="Times New Roman" panose="02020603050405020304" pitchFamily="18" charset="0"/>
              </a:rPr>
              <a:t>Germany</a:t>
            </a:r>
            <a:endParaRPr lang="pt-PT"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Timothy </a:t>
            </a:r>
            <a:r>
              <a:rPr lang="pt-PT" altLang="en-US" sz="1600" dirty="0" err="1">
                <a:solidFill>
                  <a:schemeClr val="bg1"/>
                </a:solidFill>
                <a:cs typeface="Times New Roman" panose="02020603050405020304" pitchFamily="18" charset="0"/>
              </a:rPr>
              <a:t>Jull</a:t>
            </a:r>
            <a:r>
              <a:rPr lang="pt-PT" altLang="en-US" sz="1600" dirty="0">
                <a:solidFill>
                  <a:schemeClr val="bg1"/>
                </a:solidFill>
                <a:cs typeface="Times New Roman" panose="02020603050405020304" pitchFamily="18" charset="0"/>
              </a:rPr>
              <a:t> – Arizona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 USA</a:t>
            </a: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Thomas </a:t>
            </a:r>
            <a:r>
              <a:rPr lang="pt-PT" altLang="en-US" sz="1600" dirty="0" err="1">
                <a:solidFill>
                  <a:schemeClr val="bg1"/>
                </a:solidFill>
                <a:cs typeface="Times New Roman" panose="02020603050405020304" pitchFamily="18" charset="0"/>
              </a:rPr>
              <a:t>Higham</a:t>
            </a:r>
            <a:r>
              <a:rPr lang="pt-PT" altLang="en-US" sz="1600" dirty="0">
                <a:solidFill>
                  <a:schemeClr val="bg1"/>
                </a:solidFill>
                <a:cs typeface="Times New Roman" panose="02020603050405020304" pitchFamily="18" charset="0"/>
              </a:rPr>
              <a:t> – Oxford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 UK</a:t>
            </a: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Evelyn</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Keaveney</a:t>
            </a:r>
            <a:r>
              <a:rPr lang="pt-PT" altLang="en-US" sz="1600" dirty="0">
                <a:solidFill>
                  <a:schemeClr val="bg1"/>
                </a:solidFill>
                <a:cs typeface="Times New Roman" panose="02020603050405020304" pitchFamily="18" charset="0"/>
              </a:rPr>
              <a:t> – </a:t>
            </a:r>
            <a:r>
              <a:rPr lang="pt-PT" altLang="en-US" sz="1600" dirty="0" err="1">
                <a:solidFill>
                  <a:schemeClr val="bg1"/>
                </a:solidFill>
                <a:cs typeface="Times New Roman" panose="02020603050405020304" pitchFamily="18" charset="0"/>
              </a:rPr>
              <a:t>Queens</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of</a:t>
            </a:r>
            <a:r>
              <a:rPr lang="pt-PT" altLang="en-US" sz="1600" dirty="0">
                <a:solidFill>
                  <a:schemeClr val="bg1"/>
                </a:solidFill>
                <a:cs typeface="Times New Roman" panose="02020603050405020304" pitchFamily="18" charset="0"/>
              </a:rPr>
              <a:t> Belfast – UK</a:t>
            </a: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Walter </a:t>
            </a:r>
            <a:r>
              <a:rPr lang="pt-PT" altLang="en-US" sz="1600" dirty="0" err="1">
                <a:solidFill>
                  <a:schemeClr val="bg1"/>
                </a:solidFill>
                <a:cs typeface="Times New Roman" panose="02020603050405020304" pitchFamily="18" charset="0"/>
              </a:rPr>
              <a:t>Kutschera</a:t>
            </a:r>
            <a:r>
              <a:rPr lang="pt-PT" altLang="en-US" sz="1600" dirty="0">
                <a:solidFill>
                  <a:schemeClr val="bg1"/>
                </a:solidFill>
                <a:cs typeface="Times New Roman" panose="02020603050405020304" pitchFamily="18" charset="0"/>
              </a:rPr>
              <a:t> – </a:t>
            </a:r>
            <a:r>
              <a:rPr lang="pt-PT" altLang="en-US" sz="1600" dirty="0" err="1">
                <a:solidFill>
                  <a:schemeClr val="bg1"/>
                </a:solidFill>
                <a:cs typeface="Times New Roman" panose="02020603050405020304" pitchFamily="18" charset="0"/>
              </a:rPr>
              <a:t>Vienna</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 </a:t>
            </a:r>
            <a:r>
              <a:rPr lang="pt-PT" altLang="en-US" sz="1600" dirty="0" err="1">
                <a:solidFill>
                  <a:schemeClr val="bg1"/>
                </a:solidFill>
                <a:cs typeface="Times New Roman" panose="02020603050405020304" pitchFamily="18" charset="0"/>
              </a:rPr>
              <a:t>Austria</a:t>
            </a:r>
            <a:endParaRPr lang="pt-PT"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Guaciara</a:t>
            </a:r>
            <a:r>
              <a:rPr lang="pt-PT" altLang="en-US" sz="1600" dirty="0">
                <a:solidFill>
                  <a:schemeClr val="bg1"/>
                </a:solidFill>
                <a:cs typeface="Times New Roman" panose="02020603050405020304" pitchFamily="18" charset="0"/>
              </a:rPr>
              <a:t> Santos –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of</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California</a:t>
            </a:r>
            <a:r>
              <a:rPr lang="pt-PT" altLang="en-US" sz="1600" dirty="0">
                <a:solidFill>
                  <a:schemeClr val="bg1"/>
                </a:solidFill>
                <a:cs typeface="Times New Roman" panose="02020603050405020304" pitchFamily="18" charset="0"/>
              </a:rPr>
              <a:t> - USA</a:t>
            </a: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Cristine</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Hatte</a:t>
            </a:r>
            <a:r>
              <a:rPr lang="pt-PT" altLang="en-US" sz="1600" dirty="0">
                <a:solidFill>
                  <a:schemeClr val="bg1"/>
                </a:solidFill>
                <a:cs typeface="Times New Roman" panose="02020603050405020304" pitchFamily="18" charset="0"/>
              </a:rPr>
              <a:t> - </a:t>
            </a:r>
            <a:r>
              <a:rPr lang="pt-PT" altLang="en-US" sz="1600" dirty="0" err="1">
                <a:solidFill>
                  <a:schemeClr val="bg1"/>
                </a:solidFill>
                <a:cs typeface="Times New Roman" panose="02020603050405020304" pitchFamily="18" charset="0"/>
              </a:rPr>
              <a:t>Gif</a:t>
            </a:r>
            <a:r>
              <a:rPr lang="pt-PT" altLang="en-US" sz="1600" dirty="0">
                <a:solidFill>
                  <a:schemeClr val="bg1"/>
                </a:solidFill>
                <a:cs typeface="Times New Roman" panose="02020603050405020304" pitchFamily="18" charset="0"/>
              </a:rPr>
              <a:t>-</a:t>
            </a:r>
            <a:r>
              <a:rPr lang="pt-PT" altLang="en-US" sz="1600" dirty="0" err="1">
                <a:solidFill>
                  <a:schemeClr val="bg1"/>
                </a:solidFill>
                <a:cs typeface="Times New Roman" panose="02020603050405020304" pitchFamily="18" charset="0"/>
              </a:rPr>
              <a:t>sur</a:t>
            </a:r>
            <a:r>
              <a:rPr lang="pt-PT" altLang="en-US" sz="1600" dirty="0">
                <a:solidFill>
                  <a:schemeClr val="bg1"/>
                </a:solidFill>
                <a:cs typeface="Times New Roman" panose="02020603050405020304" pitchFamily="18" charset="0"/>
              </a:rPr>
              <a:t>-Yvette – France</a:t>
            </a: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Stewart</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Fallon</a:t>
            </a:r>
            <a:r>
              <a:rPr lang="pt-PT" altLang="en-US" sz="1600" dirty="0">
                <a:solidFill>
                  <a:schemeClr val="bg1"/>
                </a:solidFill>
                <a:cs typeface="Times New Roman" panose="02020603050405020304" pitchFamily="18" charset="0"/>
              </a:rPr>
              <a:t> - ANU– </a:t>
            </a:r>
            <a:r>
              <a:rPr lang="pt-PT" altLang="en-US" sz="1600" dirty="0" err="1">
                <a:solidFill>
                  <a:schemeClr val="bg1"/>
                </a:solidFill>
                <a:cs typeface="Times New Roman" panose="02020603050405020304" pitchFamily="18" charset="0"/>
              </a:rPr>
              <a:t>Australia</a:t>
            </a:r>
            <a:endParaRPr lang="pt-PT"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Philippa</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Ascough</a:t>
            </a:r>
            <a:r>
              <a:rPr lang="pt-PT" altLang="en-US" sz="1600" dirty="0">
                <a:solidFill>
                  <a:schemeClr val="bg1"/>
                </a:solidFill>
                <a:cs typeface="Times New Roman" panose="02020603050405020304" pitchFamily="18" charset="0"/>
              </a:rPr>
              <a:t> –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of</a:t>
            </a:r>
            <a:r>
              <a:rPr lang="pt-PT" altLang="en-US" sz="1600" dirty="0">
                <a:solidFill>
                  <a:schemeClr val="bg1"/>
                </a:solidFill>
                <a:cs typeface="Times New Roman" panose="02020603050405020304" pitchFamily="18" charset="0"/>
              </a:rPr>
              <a:t> Glasgow – UK</a:t>
            </a: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Quan</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Hua</a:t>
            </a:r>
            <a:r>
              <a:rPr lang="pt-PT" altLang="en-US" sz="1600" dirty="0">
                <a:solidFill>
                  <a:schemeClr val="bg1"/>
                </a:solidFill>
                <a:cs typeface="Times New Roman" panose="02020603050405020304" pitchFamily="18" charset="0"/>
              </a:rPr>
              <a:t> - ANSTO- </a:t>
            </a:r>
            <a:r>
              <a:rPr lang="pt-PT" altLang="en-US" sz="1600" dirty="0" err="1">
                <a:solidFill>
                  <a:schemeClr val="bg1"/>
                </a:solidFill>
                <a:cs typeface="Times New Roman" panose="02020603050405020304" pitchFamily="18" charset="0"/>
              </a:rPr>
              <a:t>Australia</a:t>
            </a:r>
            <a:endParaRPr lang="pt-PT"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Ricardo Fernandes – Max </a:t>
            </a:r>
            <a:r>
              <a:rPr lang="pt-PT" altLang="en-US" sz="1600" dirty="0" err="1">
                <a:solidFill>
                  <a:schemeClr val="bg1"/>
                </a:solidFill>
                <a:cs typeface="Times New Roman" panose="02020603050405020304" pitchFamily="18" charset="0"/>
              </a:rPr>
              <a:t>Planck</a:t>
            </a:r>
            <a:r>
              <a:rPr lang="pt-PT" altLang="en-US" sz="1600" dirty="0">
                <a:solidFill>
                  <a:schemeClr val="bg1"/>
                </a:solidFill>
                <a:cs typeface="Times New Roman" panose="02020603050405020304" pitchFamily="18" charset="0"/>
              </a:rPr>
              <a:t> </a:t>
            </a:r>
            <a:r>
              <a:rPr lang="mr-IN" altLang="en-US" sz="1600" dirty="0">
                <a:solidFill>
                  <a:schemeClr val="bg1"/>
                </a:solidFill>
              </a:rPr>
              <a:t>–</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Germany</a:t>
            </a:r>
            <a:endParaRPr lang="pt-PT"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err="1">
                <a:solidFill>
                  <a:schemeClr val="bg1"/>
                </a:solidFill>
                <a:cs typeface="Times New Roman" panose="02020603050405020304" pitchFamily="18" charset="0"/>
              </a:rPr>
              <a:t>Jesper</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Olsen</a:t>
            </a:r>
            <a:r>
              <a:rPr lang="pt-PT" altLang="en-US" sz="1600" dirty="0">
                <a:solidFill>
                  <a:schemeClr val="bg1"/>
                </a:solidFill>
                <a:cs typeface="Times New Roman" panose="02020603050405020304" pitchFamily="18" charset="0"/>
              </a:rPr>
              <a:t> </a:t>
            </a:r>
            <a:r>
              <a:rPr lang="mr-IN" altLang="en-US" sz="1600" dirty="0">
                <a:solidFill>
                  <a:schemeClr val="bg1"/>
                </a:solidFill>
              </a:rPr>
              <a:t>–</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Aarhus</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a:t>
            </a:r>
            <a:r>
              <a:rPr lang="mr-IN" altLang="en-US" sz="1600" dirty="0">
                <a:solidFill>
                  <a:schemeClr val="bg1"/>
                </a:solidFill>
              </a:rPr>
              <a:t>–</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Denmark</a:t>
            </a:r>
            <a:r>
              <a:rPr lang="pt-PT" altLang="en-US" sz="1600" dirty="0">
                <a:solidFill>
                  <a:schemeClr val="bg1"/>
                </a:solidFill>
                <a:cs typeface="Times New Roman" panose="02020603050405020304" pitchFamily="18" charset="0"/>
              </a:rPr>
              <a:t> </a:t>
            </a: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Mike </a:t>
            </a:r>
            <a:r>
              <a:rPr lang="pt-PT" altLang="en-US" sz="1600" dirty="0" err="1">
                <a:solidFill>
                  <a:schemeClr val="bg1"/>
                </a:solidFill>
                <a:cs typeface="Times New Roman" panose="02020603050405020304" pitchFamily="18" charset="0"/>
              </a:rPr>
              <a:t>Dee</a:t>
            </a:r>
            <a:r>
              <a:rPr lang="pt-PT" altLang="en-US" sz="1600" dirty="0">
                <a:solidFill>
                  <a:schemeClr val="bg1"/>
                </a:solidFill>
                <a:cs typeface="Times New Roman" panose="02020603050405020304" pitchFamily="18" charset="0"/>
              </a:rPr>
              <a:t> </a:t>
            </a:r>
            <a:r>
              <a:rPr lang="mr-IN" altLang="en-US" sz="1600" dirty="0">
                <a:solidFill>
                  <a:schemeClr val="bg1"/>
                </a:solidFill>
              </a:rPr>
              <a:t>–</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University</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of</a:t>
            </a:r>
            <a:r>
              <a:rPr lang="pt-PT" altLang="en-US" sz="1600" dirty="0">
                <a:solidFill>
                  <a:schemeClr val="bg1"/>
                </a:solidFill>
                <a:cs typeface="Times New Roman" panose="02020603050405020304" pitchFamily="18" charset="0"/>
              </a:rPr>
              <a:t> Groningen </a:t>
            </a:r>
            <a:r>
              <a:rPr lang="mr-IN" altLang="en-US" sz="1600" dirty="0">
                <a:solidFill>
                  <a:schemeClr val="bg1"/>
                </a:solidFill>
              </a:rPr>
              <a:t>–</a:t>
            </a:r>
            <a:r>
              <a:rPr lang="pt-PT" altLang="en-US" sz="1600" dirty="0">
                <a:solidFill>
                  <a:schemeClr val="bg1"/>
                </a:solidFill>
                <a:cs typeface="Times New Roman" panose="02020603050405020304" pitchFamily="18" charset="0"/>
              </a:rPr>
              <a:t> </a:t>
            </a:r>
            <a:r>
              <a:rPr lang="pt-PT" altLang="en-US" sz="1600" dirty="0" err="1">
                <a:solidFill>
                  <a:schemeClr val="bg1"/>
                </a:solidFill>
                <a:cs typeface="Times New Roman" panose="02020603050405020304" pitchFamily="18" charset="0"/>
              </a:rPr>
              <a:t>Netherlands</a:t>
            </a:r>
            <a:endParaRPr lang="pt-PT" altLang="en-US" sz="1600" dirty="0">
              <a:solidFill>
                <a:schemeClr val="bg1"/>
              </a:solidFill>
              <a:cs typeface="Times New Roman" panose="02020603050405020304" pitchFamily="18" charset="0"/>
            </a:endParaRPr>
          </a:p>
          <a:p>
            <a:pPr algn="ctr" eaLnBrk="1" hangingPunct="1">
              <a:lnSpc>
                <a:spcPct val="100000"/>
              </a:lnSpc>
              <a:spcBef>
                <a:spcPct val="0"/>
              </a:spcBef>
              <a:buFontTx/>
              <a:buNone/>
            </a:pPr>
            <a:r>
              <a:rPr lang="pt-PT" altLang="en-US" sz="1600" dirty="0">
                <a:solidFill>
                  <a:schemeClr val="bg1"/>
                </a:solidFill>
                <a:cs typeface="Times New Roman" panose="02020603050405020304" pitchFamily="18" charset="0"/>
              </a:rPr>
              <a:t>Fidel </a:t>
            </a:r>
            <a:r>
              <a:rPr lang="pt-PT" altLang="en-US" sz="1600" dirty="0" err="1">
                <a:solidFill>
                  <a:schemeClr val="bg1"/>
                </a:solidFill>
                <a:cs typeface="Times New Roman" panose="02020603050405020304" pitchFamily="18" charset="0"/>
              </a:rPr>
              <a:t>Roig</a:t>
            </a:r>
            <a:r>
              <a:rPr lang="pt-PT" altLang="en-US" sz="1600" dirty="0">
                <a:solidFill>
                  <a:schemeClr val="bg1"/>
                </a:solidFill>
                <a:cs typeface="Times New Roman" panose="02020603050405020304" pitchFamily="18" charset="0"/>
              </a:rPr>
              <a:t> </a:t>
            </a:r>
            <a:r>
              <a:rPr lang="mr-IN" altLang="en-US" sz="1600" dirty="0">
                <a:solidFill>
                  <a:schemeClr val="bg1"/>
                </a:solidFill>
              </a:rPr>
              <a:t>–</a:t>
            </a:r>
            <a:r>
              <a:rPr lang="pt-PT" altLang="en-US" sz="1600" dirty="0">
                <a:solidFill>
                  <a:schemeClr val="bg1"/>
                </a:solidFill>
                <a:cs typeface="Times New Roman" panose="02020603050405020304" pitchFamily="18" charset="0"/>
              </a:rPr>
              <a:t> CONICET- Argentina </a:t>
            </a:r>
          </a:p>
          <a:p>
            <a:pPr algn="just" eaLnBrk="1" hangingPunct="1">
              <a:lnSpc>
                <a:spcPct val="100000"/>
              </a:lnSpc>
              <a:spcBef>
                <a:spcPct val="0"/>
              </a:spcBef>
              <a:buFontTx/>
              <a:buNone/>
            </a:pPr>
            <a:r>
              <a:rPr lang="pt-PT" altLang="en-US" sz="1600" dirty="0">
                <a:solidFill>
                  <a:schemeClr val="bg1"/>
                </a:solidFill>
                <a:cs typeface="Times New Roman" panose="02020603050405020304" pitchFamily="18" charset="0"/>
              </a:rPr>
              <a:t> </a:t>
            </a:r>
          </a:p>
          <a:p>
            <a:pPr algn="just" eaLnBrk="1" hangingPunct="1">
              <a:lnSpc>
                <a:spcPct val="100000"/>
              </a:lnSpc>
              <a:spcBef>
                <a:spcPct val="0"/>
              </a:spcBef>
              <a:buFontTx/>
              <a:buNone/>
            </a:pPr>
            <a:endParaRPr lang="en-US" altLang="en-US" sz="1400" b="1" dirty="0">
              <a:cs typeface="Times New Roman" panose="02020603050405020304" pitchFamily="18" charset="0"/>
            </a:endParaRPr>
          </a:p>
        </p:txBody>
      </p:sp>
      <p:pic>
        <p:nvPicPr>
          <p:cNvPr id="17410" name="Picture 5">
            <a:extLst>
              <a:ext uri="{FF2B5EF4-FFF2-40B4-BE49-F238E27FC236}">
                <a16:creationId xmlns:a16="http://schemas.microsoft.com/office/drawing/2014/main" id="{29D26671-0303-474E-9ED3-86CF1F992D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188" y="136525"/>
            <a:ext cx="13731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06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D9F6-0804-FD42-9B7D-1894A53B09CC}"/>
              </a:ext>
            </a:extLst>
          </p:cNvPr>
          <p:cNvSpPr>
            <a:spLocks noGrp="1"/>
          </p:cNvSpPr>
          <p:nvPr>
            <p:ph type="title"/>
          </p:nvPr>
        </p:nvSpPr>
        <p:spPr/>
        <p:txBody>
          <a:bodyPr/>
          <a:lstStyle/>
          <a:p>
            <a:pPr algn="ctr"/>
            <a:r>
              <a:rPr lang="en-US" dirty="0">
                <a:solidFill>
                  <a:schemeClr val="bg1"/>
                </a:solidFill>
              </a:rPr>
              <a:t>Special thanks</a:t>
            </a:r>
          </a:p>
        </p:txBody>
      </p:sp>
      <p:sp>
        <p:nvSpPr>
          <p:cNvPr id="3" name="Content Placeholder 2">
            <a:extLst>
              <a:ext uri="{FF2B5EF4-FFF2-40B4-BE49-F238E27FC236}">
                <a16:creationId xmlns:a16="http://schemas.microsoft.com/office/drawing/2014/main" id="{37A48EBA-FE43-6242-AA93-527B25C29871}"/>
              </a:ext>
            </a:extLst>
          </p:cNvPr>
          <p:cNvSpPr>
            <a:spLocks noGrp="1"/>
          </p:cNvSpPr>
          <p:nvPr>
            <p:ph idx="1"/>
          </p:nvPr>
        </p:nvSpPr>
        <p:spPr/>
        <p:txBody>
          <a:bodyPr/>
          <a:lstStyle/>
          <a:p>
            <a:r>
              <a:rPr lang="en-US" dirty="0">
                <a:solidFill>
                  <a:schemeClr val="bg1"/>
                </a:solidFill>
              </a:rPr>
              <a:t>Photos by Bruna Vitorino</a:t>
            </a:r>
          </a:p>
          <a:p>
            <a:r>
              <a:rPr lang="en-US" dirty="0" err="1">
                <a:solidFill>
                  <a:schemeClr val="bg1"/>
                </a:solidFill>
              </a:rPr>
              <a:t>CLARa</a:t>
            </a:r>
            <a:r>
              <a:rPr lang="en-US" dirty="0">
                <a:solidFill>
                  <a:schemeClr val="bg1"/>
                </a:solidFill>
              </a:rPr>
              <a:t> LOGO by Stephany </a:t>
            </a:r>
            <a:r>
              <a:rPr lang="en-US" dirty="0" err="1">
                <a:solidFill>
                  <a:schemeClr val="bg1"/>
                </a:solidFill>
              </a:rPr>
              <a:t>Chanca</a:t>
            </a:r>
            <a:endParaRPr lang="en-US" dirty="0">
              <a:solidFill>
                <a:schemeClr val="bg1"/>
              </a:solidFill>
            </a:endParaRPr>
          </a:p>
          <a:p>
            <a:r>
              <a:rPr lang="en-US" dirty="0">
                <a:solidFill>
                  <a:schemeClr val="bg1"/>
                </a:solidFill>
              </a:rPr>
              <a:t>Event coordinator Alessandra </a:t>
            </a:r>
            <a:r>
              <a:rPr lang="en-US" dirty="0" err="1">
                <a:solidFill>
                  <a:schemeClr val="bg1"/>
                </a:solidFill>
              </a:rPr>
              <a:t>Leitão</a:t>
            </a:r>
            <a:r>
              <a:rPr lang="en-US" dirty="0">
                <a:solidFill>
                  <a:schemeClr val="bg1"/>
                </a:solidFill>
              </a:rPr>
              <a:t> from </a:t>
            </a:r>
            <a:r>
              <a:rPr lang="en-US" dirty="0" err="1">
                <a:solidFill>
                  <a:schemeClr val="bg1"/>
                </a:solidFill>
              </a:rPr>
              <a:t>Creacteve</a:t>
            </a:r>
            <a:endParaRPr lang="en-US" dirty="0">
              <a:solidFill>
                <a:schemeClr val="bg1"/>
              </a:solidFill>
            </a:endParaRPr>
          </a:p>
          <a:p>
            <a:r>
              <a:rPr lang="en-US" dirty="0">
                <a:solidFill>
                  <a:schemeClr val="bg1"/>
                </a:solidFill>
              </a:rPr>
              <a:t>Guest member of organizing committee: Giovanna Damasio</a:t>
            </a:r>
          </a:p>
          <a:p>
            <a:r>
              <a:rPr lang="en-US" dirty="0">
                <a:solidFill>
                  <a:schemeClr val="bg1"/>
                </a:solidFill>
              </a:rPr>
              <a:t>All volunteers!!</a:t>
            </a:r>
          </a:p>
        </p:txBody>
      </p:sp>
    </p:spTree>
    <p:extLst>
      <p:ext uri="{BB962C8B-B14F-4D97-AF65-F5344CB8AC3E}">
        <p14:creationId xmlns:p14="http://schemas.microsoft.com/office/powerpoint/2010/main" val="332854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9">
            <a:extLst>
              <a:ext uri="{FF2B5EF4-FFF2-40B4-BE49-F238E27FC236}">
                <a16:creationId xmlns:a16="http://schemas.microsoft.com/office/drawing/2014/main" id="{5E9FEC07-E9BE-CE44-9BA8-DF093CEEF6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2575" y="3090863"/>
            <a:ext cx="9048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10">
            <a:extLst>
              <a:ext uri="{FF2B5EF4-FFF2-40B4-BE49-F238E27FC236}">
                <a16:creationId xmlns:a16="http://schemas.microsoft.com/office/drawing/2014/main" id="{140A1CDB-8556-1240-B988-292092DE0F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625" y="2444750"/>
            <a:ext cx="16906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1" descr="A close up of a sign&#10;&#10;Description automatically generated">
            <a:extLst>
              <a:ext uri="{FF2B5EF4-FFF2-40B4-BE49-F238E27FC236}">
                <a16:creationId xmlns:a16="http://schemas.microsoft.com/office/drawing/2014/main" id="{07DF2575-837D-EA40-98AF-6734F1AA8B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2100" y="3671888"/>
            <a:ext cx="15636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A close up of a sign&#10;&#10;Description automatically generated">
            <a:extLst>
              <a:ext uri="{FF2B5EF4-FFF2-40B4-BE49-F238E27FC236}">
                <a16:creationId xmlns:a16="http://schemas.microsoft.com/office/drawing/2014/main" id="{7A97303A-475E-2747-A3A0-1866DE67629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96250" y="4621213"/>
            <a:ext cx="14255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a:extLst>
              <a:ext uri="{FF2B5EF4-FFF2-40B4-BE49-F238E27FC236}">
                <a16:creationId xmlns:a16="http://schemas.microsoft.com/office/drawing/2014/main" id="{85D81001-9D8C-174A-B2F0-5AE307C1CF2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33950" y="2973388"/>
            <a:ext cx="21224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a:extLst>
              <a:ext uri="{FF2B5EF4-FFF2-40B4-BE49-F238E27FC236}">
                <a16:creationId xmlns:a16="http://schemas.microsoft.com/office/drawing/2014/main" id="{A40FE0BE-5CA9-EE4F-AC7E-39501BFC94F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r="78709"/>
          <a:stretch>
            <a:fillRect/>
          </a:stretch>
        </p:blipFill>
        <p:spPr bwMode="auto">
          <a:xfrm>
            <a:off x="10283825" y="5227638"/>
            <a:ext cx="13303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a:extLst>
              <a:ext uri="{FF2B5EF4-FFF2-40B4-BE49-F238E27FC236}">
                <a16:creationId xmlns:a16="http://schemas.microsoft.com/office/drawing/2014/main" id="{8A018F99-D1F2-1340-8D20-B08DFF81ABF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53025" y="4162425"/>
            <a:ext cx="1997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6" descr="A close up of a sign&#10;&#10;Description automatically generated">
            <a:extLst>
              <a:ext uri="{FF2B5EF4-FFF2-40B4-BE49-F238E27FC236}">
                <a16:creationId xmlns:a16="http://schemas.microsoft.com/office/drawing/2014/main" id="{C99BCCE4-7693-8341-B8B6-5E6F455E7ED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429875" y="310515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7" descr="A picture containing object&#10;&#10;Description automatically generated">
            <a:extLst>
              <a:ext uri="{FF2B5EF4-FFF2-40B4-BE49-F238E27FC236}">
                <a16:creationId xmlns:a16="http://schemas.microsoft.com/office/drawing/2014/main" id="{AFEA258D-9052-EB4C-AE43-D0041FFACDB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48113" y="5632450"/>
            <a:ext cx="2203450" cy="936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0" name="Picture 18">
            <a:extLst>
              <a:ext uri="{FF2B5EF4-FFF2-40B4-BE49-F238E27FC236}">
                <a16:creationId xmlns:a16="http://schemas.microsoft.com/office/drawing/2014/main" id="{98213D04-7DF5-764F-9E77-C2A11D1409E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36738" y="4621213"/>
            <a:ext cx="19907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9" descr="A close up of a logo&#10;&#10;Description automatically generated">
            <a:extLst>
              <a:ext uri="{FF2B5EF4-FFF2-40B4-BE49-F238E27FC236}">
                <a16:creationId xmlns:a16="http://schemas.microsoft.com/office/drawing/2014/main" id="{DC11D37C-2400-F948-804A-94AE6165667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040813" y="1382713"/>
            <a:ext cx="212248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0" descr="A close up of a sign&#10;&#10;Description automatically generated">
            <a:extLst>
              <a:ext uri="{FF2B5EF4-FFF2-40B4-BE49-F238E27FC236}">
                <a16:creationId xmlns:a16="http://schemas.microsoft.com/office/drawing/2014/main" id="{5ACB4208-3513-4641-AC01-286E9D1509F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806700" y="2281238"/>
            <a:ext cx="18224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1">
            <a:extLst>
              <a:ext uri="{FF2B5EF4-FFF2-40B4-BE49-F238E27FC236}">
                <a16:creationId xmlns:a16="http://schemas.microsoft.com/office/drawing/2014/main" id="{D4A2CC89-110A-6045-9371-1C7A8384918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216025" y="5937250"/>
            <a:ext cx="22558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2">
            <a:extLst>
              <a:ext uri="{FF2B5EF4-FFF2-40B4-BE49-F238E27FC236}">
                <a16:creationId xmlns:a16="http://schemas.microsoft.com/office/drawing/2014/main" id="{67AB89AA-C476-0B45-8D39-A8A5265A42C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526338" y="2597150"/>
            <a:ext cx="11382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3">
            <a:extLst>
              <a:ext uri="{FF2B5EF4-FFF2-40B4-BE49-F238E27FC236}">
                <a16:creationId xmlns:a16="http://schemas.microsoft.com/office/drawing/2014/main" id="{9CA06E6A-1DCD-324C-91E3-8C410092911F}"/>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33363" y="4391025"/>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itle 1">
            <a:extLst>
              <a:ext uri="{FF2B5EF4-FFF2-40B4-BE49-F238E27FC236}">
                <a16:creationId xmlns:a16="http://schemas.microsoft.com/office/drawing/2014/main" id="{51C34C29-A377-CD47-9BE6-6815C19D6669}"/>
              </a:ext>
            </a:extLst>
          </p:cNvPr>
          <p:cNvSpPr txBox="1">
            <a:spLocks noChangeArrowheads="1"/>
          </p:cNvSpPr>
          <p:nvPr/>
        </p:nvSpPr>
        <p:spPr bwMode="auto">
          <a:xfrm>
            <a:off x="1443038" y="515938"/>
            <a:ext cx="9305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000" dirty="0">
                <a:solidFill>
                  <a:schemeClr val="bg1"/>
                </a:solidFill>
                <a:latin typeface="+mn-lt"/>
                <a:ea typeface="Bernard MT Condensed" panose="02050806060905020404" pitchFamily="18" charset="77"/>
                <a:cs typeface="Bernard MT Condensed" panose="02050806060905020404" pitchFamily="18" charset="77"/>
              </a:rPr>
              <a:t>We thank the support of our sponsors </a:t>
            </a:r>
          </a:p>
        </p:txBody>
      </p:sp>
      <p:pic>
        <p:nvPicPr>
          <p:cNvPr id="20497" name="Picture 5">
            <a:extLst>
              <a:ext uri="{FF2B5EF4-FFF2-40B4-BE49-F238E27FC236}">
                <a16:creationId xmlns:a16="http://schemas.microsoft.com/office/drawing/2014/main" id="{6CF4C29C-3818-4C4A-A825-1612D64C1235}"/>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3188" y="136525"/>
            <a:ext cx="13731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757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EEE5FD4-3E85-4843-9DB8-AF514BACBF83}"/>
              </a:ext>
            </a:extLst>
          </p:cNvPr>
          <p:cNvSpPr txBox="1">
            <a:spLocks noChangeArrowheads="1"/>
          </p:cNvSpPr>
          <p:nvPr/>
        </p:nvSpPr>
        <p:spPr bwMode="auto">
          <a:xfrm>
            <a:off x="2871757" y="487362"/>
            <a:ext cx="568021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dirty="0">
                <a:solidFill>
                  <a:schemeClr val="bg1"/>
                </a:solidFill>
                <a:latin typeface="+mn-lt"/>
                <a:ea typeface="Bernard MT Condensed" panose="02050806060905020404" pitchFamily="18" charset="77"/>
                <a:cs typeface="Bernard MT Condensed" panose="02050806060905020404" pitchFamily="18" charset="77"/>
              </a:rPr>
              <a:t>We dedicate the 1</a:t>
            </a:r>
            <a:r>
              <a:rPr lang="en-US" altLang="en-US" sz="3200" baseline="30000" dirty="0">
                <a:solidFill>
                  <a:schemeClr val="bg1"/>
                </a:solidFill>
                <a:latin typeface="+mn-lt"/>
                <a:ea typeface="Bernard MT Condensed" panose="02050806060905020404" pitchFamily="18" charset="77"/>
                <a:cs typeface="Bernard MT Condensed" panose="02050806060905020404" pitchFamily="18" charset="77"/>
              </a:rPr>
              <a:t>st</a:t>
            </a:r>
            <a:r>
              <a:rPr lang="en-US" altLang="en-US" sz="3200" dirty="0">
                <a:solidFill>
                  <a:schemeClr val="bg1"/>
                </a:solidFill>
                <a:latin typeface="+mn-lt"/>
                <a:ea typeface="Bernard MT Condensed" panose="02050806060905020404" pitchFamily="18" charset="77"/>
                <a:cs typeface="Bernard MT Condensed" panose="02050806060905020404" pitchFamily="18" charset="77"/>
              </a:rPr>
              <a:t> CLARA to Prof. Paulo Gomes (1950-2016)</a:t>
            </a:r>
          </a:p>
        </p:txBody>
      </p:sp>
      <p:pic>
        <p:nvPicPr>
          <p:cNvPr id="21507" name="Picture 5">
            <a:extLst>
              <a:ext uri="{FF2B5EF4-FFF2-40B4-BE49-F238E27FC236}">
                <a16:creationId xmlns:a16="http://schemas.microsoft.com/office/drawing/2014/main" id="{EBE19BDF-C6CE-8D41-A470-14BEC5AFE37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188" y="136525"/>
            <a:ext cx="13731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5.jpeg">
            <a:extLst>
              <a:ext uri="{FF2B5EF4-FFF2-40B4-BE49-F238E27FC236}">
                <a16:creationId xmlns:a16="http://schemas.microsoft.com/office/drawing/2014/main" id="{317657C3-338C-0D40-B154-536161C0CB04}"/>
              </a:ext>
            </a:extLst>
          </p:cNvPr>
          <p:cNvPicPr/>
          <p:nvPr/>
        </p:nvPicPr>
        <p:blipFill>
          <a:blip r:embed="rId3" cstate="screen">
            <a:extLst>
              <a:ext uri="{28A0092B-C50C-407E-A947-70E740481C1C}">
                <a14:useLocalDpi xmlns:a14="http://schemas.microsoft.com/office/drawing/2010/main"/>
              </a:ext>
            </a:extLst>
          </a:blip>
          <a:stretch>
            <a:fillRect/>
          </a:stretch>
        </p:blipFill>
        <p:spPr>
          <a:xfrm>
            <a:off x="223249" y="1656300"/>
            <a:ext cx="5297017" cy="340676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974FF7D7-741B-944D-8561-C4E94C125358}"/>
              </a:ext>
            </a:extLst>
          </p:cNvPr>
          <p:cNvSpPr/>
          <p:nvPr/>
        </p:nvSpPr>
        <p:spPr>
          <a:xfrm>
            <a:off x="6096000" y="2343218"/>
            <a:ext cx="6096000" cy="2615781"/>
          </a:xfrm>
          <a:prstGeom prst="rect">
            <a:avLst/>
          </a:prstGeom>
        </p:spPr>
        <p:txBody>
          <a:bodyPr>
            <a:spAutoFit/>
          </a:bodyPr>
          <a:lstStyle/>
          <a:p>
            <a:pPr marL="90170" marR="615950" indent="-90170" algn="ctr">
              <a:lnSpc>
                <a:spcPct val="115000"/>
              </a:lnSpc>
              <a:spcBef>
                <a:spcPts val="330"/>
              </a:spcBef>
              <a:spcAft>
                <a:spcPts val="0"/>
              </a:spcAft>
              <a:tabLst>
                <a:tab pos="1620520" algn="l"/>
              </a:tabLst>
            </a:pPr>
            <a:r>
              <a:rPr lang="en-US" sz="2400" dirty="0">
                <a:solidFill>
                  <a:schemeClr val="bg1"/>
                </a:solidFill>
                <a:ea typeface="Arial" panose="020B0604020202020204" pitchFamily="34" charset="0"/>
                <a:cs typeface="Al Tarikh" pitchFamily="2" charset="-78"/>
              </a:rPr>
              <a:t>Professors Paulo Gomes and Carla Carvalho, NEC experts Mike Mores and Kenny Kearney with</a:t>
            </a:r>
          </a:p>
          <a:p>
            <a:pPr marL="90170" marR="615950" indent="-90170" algn="ctr">
              <a:lnSpc>
                <a:spcPct val="115000"/>
              </a:lnSpc>
              <a:spcAft>
                <a:spcPts val="0"/>
              </a:spcAft>
              <a:tabLst>
                <a:tab pos="1620520" algn="l"/>
              </a:tabLst>
            </a:pPr>
            <a:r>
              <a:rPr lang="en-US" sz="2400" dirty="0">
                <a:solidFill>
                  <a:schemeClr val="bg1"/>
                </a:solidFill>
                <a:ea typeface="Arial" panose="020B0604020202020204" pitchFamily="34" charset="0"/>
                <a:cs typeface="Al Tarikh" pitchFamily="2" charset="-78"/>
              </a:rPr>
              <a:t>Fabiana Oliveira, </a:t>
            </a:r>
            <a:r>
              <a:rPr lang="en-US" sz="2400" dirty="0" err="1">
                <a:solidFill>
                  <a:schemeClr val="bg1"/>
                </a:solidFill>
                <a:ea typeface="Arial" panose="020B0604020202020204" pitchFamily="34" charset="0"/>
                <a:cs typeface="Al Tarikh" pitchFamily="2" charset="-78"/>
              </a:rPr>
              <a:t>Maikel</a:t>
            </a:r>
            <a:r>
              <a:rPr lang="en-US" sz="2400" dirty="0">
                <a:solidFill>
                  <a:schemeClr val="bg1"/>
                </a:solidFill>
                <a:ea typeface="Arial" panose="020B0604020202020204" pitchFamily="34" charset="0"/>
                <a:cs typeface="Al Tarikh" pitchFamily="2" charset="-78"/>
              </a:rPr>
              <a:t> Diaz and Eduardo Alves (by then students beginning to work with AMS).</a:t>
            </a:r>
            <a:endParaRPr lang="en-US" sz="2400" dirty="0">
              <a:solidFill>
                <a:schemeClr val="bg1"/>
              </a:solidFill>
              <a:effectLst/>
              <a:ea typeface="Arial" panose="020B0604020202020204" pitchFamily="34" charset="0"/>
              <a:cs typeface="Al Tarikh" pitchFamily="2" charset="-78"/>
            </a:endParaRPr>
          </a:p>
        </p:txBody>
      </p:sp>
    </p:spTree>
    <p:extLst>
      <p:ext uri="{BB962C8B-B14F-4D97-AF65-F5344CB8AC3E}">
        <p14:creationId xmlns:p14="http://schemas.microsoft.com/office/powerpoint/2010/main" val="112904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itting in front of a crowd&#10;&#10;Description automatically generated">
            <a:extLst>
              <a:ext uri="{FF2B5EF4-FFF2-40B4-BE49-F238E27FC236}">
                <a16:creationId xmlns:a16="http://schemas.microsoft.com/office/drawing/2014/main" id="{D943CD6E-44FB-CB45-9BB8-0DDF86D3780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90216" y="2232818"/>
            <a:ext cx="5801784" cy="4351338"/>
          </a:xfrm>
        </p:spPr>
      </p:pic>
      <p:pic>
        <p:nvPicPr>
          <p:cNvPr id="10" name="Picture 9" descr="A group of people posing for the camera&#10;&#10;Description automatically generated">
            <a:extLst>
              <a:ext uri="{FF2B5EF4-FFF2-40B4-BE49-F238E27FC236}">
                <a16:creationId xmlns:a16="http://schemas.microsoft.com/office/drawing/2014/main" id="{FC3499D2-C0AD-B24F-A0D4-3681E868F562}"/>
              </a:ext>
            </a:extLst>
          </p:cNvPr>
          <p:cNvPicPr>
            <a:picLocks noChangeAspect="1"/>
          </p:cNvPicPr>
          <p:nvPr/>
        </p:nvPicPr>
        <p:blipFill>
          <a:blip r:embed="rId3"/>
          <a:stretch>
            <a:fillRect/>
          </a:stretch>
        </p:blipFill>
        <p:spPr>
          <a:xfrm>
            <a:off x="-29634" y="2038350"/>
            <a:ext cx="6426200" cy="4819650"/>
          </a:xfrm>
          <a:prstGeom prst="rect">
            <a:avLst/>
          </a:prstGeom>
        </p:spPr>
      </p:pic>
    </p:spTree>
    <p:extLst>
      <p:ext uri="{BB962C8B-B14F-4D97-AF65-F5344CB8AC3E}">
        <p14:creationId xmlns:p14="http://schemas.microsoft.com/office/powerpoint/2010/main" val="149070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358E-3D2B-BC45-B1A7-D20274B52CC1}"/>
              </a:ext>
            </a:extLst>
          </p:cNvPr>
          <p:cNvSpPr>
            <a:spLocks noGrp="1"/>
          </p:cNvSpPr>
          <p:nvPr>
            <p:ph type="title"/>
          </p:nvPr>
        </p:nvSpPr>
        <p:spPr/>
        <p:txBody>
          <a:bodyPr/>
          <a:lstStyle/>
          <a:p>
            <a:endParaRPr lang="en-US" dirty="0"/>
          </a:p>
        </p:txBody>
      </p:sp>
      <p:pic>
        <p:nvPicPr>
          <p:cNvPr id="15" name="Picture 14" descr="A screenshot of a cell phone&#10;&#10;Description automatically generated">
            <a:extLst>
              <a:ext uri="{FF2B5EF4-FFF2-40B4-BE49-F238E27FC236}">
                <a16:creationId xmlns:a16="http://schemas.microsoft.com/office/drawing/2014/main" id="{D0019230-937C-D44F-8C34-0C2801E452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76886" y="2091980"/>
            <a:ext cx="4500563" cy="3472244"/>
          </a:xfrm>
          <a:prstGeom prst="rect">
            <a:avLst/>
          </a:prstGeom>
        </p:spPr>
      </p:pic>
      <p:pic>
        <p:nvPicPr>
          <p:cNvPr id="26" name="Picture 25">
            <a:extLst>
              <a:ext uri="{FF2B5EF4-FFF2-40B4-BE49-F238E27FC236}">
                <a16:creationId xmlns:a16="http://schemas.microsoft.com/office/drawing/2014/main" id="{8A0B06AF-0098-644E-8BF1-33E38F038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11302" y="1482160"/>
            <a:ext cx="6908801" cy="3886200"/>
          </a:xfrm>
          <a:prstGeom prst="rect">
            <a:avLst/>
          </a:prstGeom>
        </p:spPr>
      </p:pic>
      <p:sp>
        <p:nvSpPr>
          <p:cNvPr id="7" name="Title 1">
            <a:extLst>
              <a:ext uri="{FF2B5EF4-FFF2-40B4-BE49-F238E27FC236}">
                <a16:creationId xmlns:a16="http://schemas.microsoft.com/office/drawing/2014/main" id="{A0656EE2-BF35-F046-9BBA-39C7A92AC846}"/>
              </a:ext>
            </a:extLst>
          </p:cNvPr>
          <p:cNvSpPr txBox="1">
            <a:spLocks noChangeArrowheads="1"/>
          </p:cNvSpPr>
          <p:nvPr/>
        </p:nvSpPr>
        <p:spPr bwMode="auto">
          <a:xfrm>
            <a:off x="3720379" y="-116911"/>
            <a:ext cx="7434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dirty="0">
                <a:solidFill>
                  <a:schemeClr val="bg1"/>
                </a:solidFill>
                <a:latin typeface="+mn-lt"/>
                <a:ea typeface="Bernard MT Condensed" panose="02050806060905020404" pitchFamily="18" charset="77"/>
                <a:cs typeface="Bernard MT Condensed" panose="02050806060905020404" pitchFamily="18" charset="77"/>
              </a:rPr>
              <a:t>Students award: best poster presentation</a:t>
            </a:r>
          </a:p>
        </p:txBody>
      </p:sp>
    </p:spTree>
    <p:extLst>
      <p:ext uri="{BB962C8B-B14F-4D97-AF65-F5344CB8AC3E}">
        <p14:creationId xmlns:p14="http://schemas.microsoft.com/office/powerpoint/2010/main" val="14769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358E-3D2B-BC45-B1A7-D20274B52CC1}"/>
              </a:ext>
            </a:extLst>
          </p:cNvPr>
          <p:cNvSpPr>
            <a:spLocks noGrp="1"/>
          </p:cNvSpPr>
          <p:nvPr>
            <p:ph type="title"/>
          </p:nvPr>
        </p:nvSpPr>
        <p:spPr/>
        <p:txBody>
          <a:bodyPr/>
          <a:lstStyle/>
          <a:p>
            <a:endParaRPr lang="en-US" dirty="0"/>
          </a:p>
        </p:txBody>
      </p:sp>
      <p:pic>
        <p:nvPicPr>
          <p:cNvPr id="11" name="Content Placeholder 10" descr="A screenshot of a cell phone&#10;&#10;Description automatically generated">
            <a:extLst>
              <a:ext uri="{FF2B5EF4-FFF2-40B4-BE49-F238E27FC236}">
                <a16:creationId xmlns:a16="http://schemas.microsoft.com/office/drawing/2014/main" id="{0F345D57-0AA4-904B-934B-50BDCECAF8D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0038" y="1733549"/>
            <a:ext cx="4362450" cy="3390901"/>
          </a:xfrm>
        </p:spPr>
      </p:pic>
      <p:pic>
        <p:nvPicPr>
          <p:cNvPr id="17" name="Picture 16" descr="A screen shot of a computer&#10;&#10;Description automatically generated">
            <a:extLst>
              <a:ext uri="{FF2B5EF4-FFF2-40B4-BE49-F238E27FC236}">
                <a16:creationId xmlns:a16="http://schemas.microsoft.com/office/drawing/2014/main" id="{95C44BE9-2012-9840-900A-665F627A24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9939" y="1426452"/>
            <a:ext cx="7242061" cy="5431547"/>
          </a:xfrm>
          <a:prstGeom prst="rect">
            <a:avLst/>
          </a:prstGeom>
        </p:spPr>
      </p:pic>
      <p:sp>
        <p:nvSpPr>
          <p:cNvPr id="6" name="Title 1">
            <a:extLst>
              <a:ext uri="{FF2B5EF4-FFF2-40B4-BE49-F238E27FC236}">
                <a16:creationId xmlns:a16="http://schemas.microsoft.com/office/drawing/2014/main" id="{87481C8B-DA39-D448-975D-7E69C40685D7}"/>
              </a:ext>
            </a:extLst>
          </p:cNvPr>
          <p:cNvSpPr txBox="1">
            <a:spLocks noChangeArrowheads="1"/>
          </p:cNvSpPr>
          <p:nvPr/>
        </p:nvSpPr>
        <p:spPr bwMode="auto">
          <a:xfrm>
            <a:off x="2528888" y="-265112"/>
            <a:ext cx="7434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dirty="0">
                <a:solidFill>
                  <a:schemeClr val="bg1"/>
                </a:solidFill>
                <a:latin typeface="+mn-lt"/>
                <a:ea typeface="Bernard MT Condensed" panose="02050806060905020404" pitchFamily="18" charset="77"/>
                <a:cs typeface="Bernard MT Condensed" panose="02050806060905020404" pitchFamily="18" charset="77"/>
              </a:rPr>
              <a:t>Students award: best oral presentation</a:t>
            </a:r>
          </a:p>
        </p:txBody>
      </p:sp>
    </p:spTree>
    <p:extLst>
      <p:ext uri="{BB962C8B-B14F-4D97-AF65-F5344CB8AC3E}">
        <p14:creationId xmlns:p14="http://schemas.microsoft.com/office/powerpoint/2010/main" val="160863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3186-98F2-3C43-A39F-CEC3556FD6E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1697EE-2FFF-7245-A16B-E6DE8DAE539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26210" y="-25615"/>
            <a:ext cx="3886681" cy="2901752"/>
          </a:xfrm>
        </p:spPr>
      </p:pic>
      <p:pic>
        <p:nvPicPr>
          <p:cNvPr id="9" name="Picture 8">
            <a:extLst>
              <a:ext uri="{FF2B5EF4-FFF2-40B4-BE49-F238E27FC236}">
                <a16:creationId xmlns:a16="http://schemas.microsoft.com/office/drawing/2014/main" id="{CB82982D-5B44-4F4A-A7B0-303C966169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5170" y="2832323"/>
            <a:ext cx="5367721" cy="4007479"/>
          </a:xfrm>
          <a:prstGeom prst="rect">
            <a:avLst/>
          </a:prstGeom>
        </p:spPr>
      </p:pic>
      <p:pic>
        <p:nvPicPr>
          <p:cNvPr id="13" name="Picture 12">
            <a:extLst>
              <a:ext uri="{FF2B5EF4-FFF2-40B4-BE49-F238E27FC236}">
                <a16:creationId xmlns:a16="http://schemas.microsoft.com/office/drawing/2014/main" id="{42E6A78F-5F60-5F4F-A248-39D2C07558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6899" y="18198"/>
            <a:ext cx="3769311" cy="2814125"/>
          </a:xfrm>
          <a:prstGeom prst="rect">
            <a:avLst/>
          </a:prstGeom>
        </p:spPr>
      </p:pic>
      <p:pic>
        <p:nvPicPr>
          <p:cNvPr id="15" name="Picture 14">
            <a:extLst>
              <a:ext uri="{FF2B5EF4-FFF2-40B4-BE49-F238E27FC236}">
                <a16:creationId xmlns:a16="http://schemas.microsoft.com/office/drawing/2014/main" id="{C9E651ED-CC73-8340-BF9C-7EA8229BEE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892" y="2823816"/>
            <a:ext cx="4839935" cy="4015986"/>
          </a:xfrm>
          <a:prstGeom prst="rect">
            <a:avLst/>
          </a:prstGeom>
        </p:spPr>
      </p:pic>
      <p:pic>
        <p:nvPicPr>
          <p:cNvPr id="23" name="Picture 22">
            <a:extLst>
              <a:ext uri="{FF2B5EF4-FFF2-40B4-BE49-F238E27FC236}">
                <a16:creationId xmlns:a16="http://schemas.microsoft.com/office/drawing/2014/main" id="{C1468380-0191-3746-8934-F7FFFE20AF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891" y="9691"/>
            <a:ext cx="5358468" cy="2814125"/>
          </a:xfrm>
          <a:prstGeom prst="rect">
            <a:avLst/>
          </a:prstGeom>
        </p:spPr>
      </p:pic>
      <p:pic>
        <p:nvPicPr>
          <p:cNvPr id="24" name="Picture 23">
            <a:extLst>
              <a:ext uri="{FF2B5EF4-FFF2-40B4-BE49-F238E27FC236}">
                <a16:creationId xmlns:a16="http://schemas.microsoft.com/office/drawing/2014/main" id="{5A55F2F6-2722-2B49-A852-7719344F2F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58489" y="2823816"/>
            <a:ext cx="5367721" cy="4007479"/>
          </a:xfrm>
          <a:prstGeom prst="rect">
            <a:avLst/>
          </a:prstGeom>
        </p:spPr>
      </p:pic>
    </p:spTree>
    <p:extLst>
      <p:ext uri="{BB962C8B-B14F-4D97-AF65-F5344CB8AC3E}">
        <p14:creationId xmlns:p14="http://schemas.microsoft.com/office/powerpoint/2010/main" val="1141192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898A-E63F-A246-804C-93B3008411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0B4DD6-FBB6-614B-B46F-3E157D1BEB04}"/>
              </a:ext>
            </a:extLst>
          </p:cNvPr>
          <p:cNvSpPr>
            <a:spLocks noGrp="1"/>
          </p:cNvSpPr>
          <p:nvPr>
            <p:ph idx="1"/>
          </p:nvPr>
        </p:nvSpPr>
        <p:spPr/>
        <p:txBody>
          <a:bodyPr/>
          <a:lstStyle/>
          <a:p>
            <a:pPr marL="0" indent="0" algn="ctr">
              <a:buNone/>
            </a:pPr>
            <a:r>
              <a:rPr lang="en-US" dirty="0">
                <a:solidFill>
                  <a:schemeClr val="bg1"/>
                </a:solidFill>
              </a:rPr>
              <a:t>We hope to see you all at the 2nd Latin American Radiocarbon Conference (CLARA) 2023, which will be organized by the AMS Laboratory (LEMA) of the Institute of Physics of the National Autonomous University of Mexico, in the mythical Historical Center of Mexico City.</a:t>
            </a:r>
          </a:p>
          <a:p>
            <a:pPr marL="0" indent="0" algn="ctr">
              <a:buNone/>
            </a:pPr>
            <a:endParaRPr lang="en-US" dirty="0">
              <a:solidFill>
                <a:schemeClr val="bg1"/>
              </a:solidFill>
            </a:endParaRPr>
          </a:p>
        </p:txBody>
      </p:sp>
    </p:spTree>
    <p:extLst>
      <p:ext uri="{BB962C8B-B14F-4D97-AF65-F5344CB8AC3E}">
        <p14:creationId xmlns:p14="http://schemas.microsoft.com/office/powerpoint/2010/main" val="1897587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1F8DB7-9E47-4F4C-963F-495050A092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9129" y="0"/>
            <a:ext cx="4489551" cy="3351848"/>
          </a:xfrm>
          <a:prstGeom prst="rect">
            <a:avLst/>
          </a:prstGeom>
        </p:spPr>
      </p:pic>
      <p:pic>
        <p:nvPicPr>
          <p:cNvPr id="17" name="Picture 16">
            <a:extLst>
              <a:ext uri="{FF2B5EF4-FFF2-40B4-BE49-F238E27FC236}">
                <a16:creationId xmlns:a16="http://schemas.microsoft.com/office/drawing/2014/main" id="{59A2F256-A1E2-7443-9C74-42D6B3D05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469130" cy="3351848"/>
          </a:xfrm>
          <a:prstGeom prst="rect">
            <a:avLst/>
          </a:prstGeom>
        </p:spPr>
      </p:pic>
      <p:pic>
        <p:nvPicPr>
          <p:cNvPr id="19" name="Picture 18">
            <a:extLst>
              <a:ext uri="{FF2B5EF4-FFF2-40B4-BE49-F238E27FC236}">
                <a16:creationId xmlns:a16="http://schemas.microsoft.com/office/drawing/2014/main" id="{F5975FD7-E79A-2840-BE72-E614C387C1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18910" y="0"/>
            <a:ext cx="3233320" cy="3429000"/>
          </a:xfrm>
          <a:prstGeom prst="rect">
            <a:avLst/>
          </a:prstGeom>
        </p:spPr>
      </p:pic>
      <p:pic>
        <p:nvPicPr>
          <p:cNvPr id="21" name="Picture 20">
            <a:extLst>
              <a:ext uri="{FF2B5EF4-FFF2-40B4-BE49-F238E27FC236}">
                <a16:creationId xmlns:a16="http://schemas.microsoft.com/office/drawing/2014/main" id="{DD0D06A2-6196-6642-A081-CEC612B09CAB}"/>
              </a:ext>
            </a:extLst>
          </p:cNvPr>
          <p:cNvPicPr>
            <a:picLocks noChangeAspect="1"/>
          </p:cNvPicPr>
          <p:nvPr/>
        </p:nvPicPr>
        <p:blipFill>
          <a:blip r:embed="rId5"/>
          <a:stretch>
            <a:fillRect/>
          </a:stretch>
        </p:blipFill>
        <p:spPr>
          <a:xfrm>
            <a:off x="0" y="3351849"/>
            <a:ext cx="12192000" cy="3506152"/>
          </a:xfrm>
          <a:prstGeom prst="rect">
            <a:avLst/>
          </a:prstGeom>
        </p:spPr>
      </p:pic>
    </p:spTree>
    <p:extLst>
      <p:ext uri="{BB962C8B-B14F-4D97-AF65-F5344CB8AC3E}">
        <p14:creationId xmlns:p14="http://schemas.microsoft.com/office/powerpoint/2010/main" val="3476060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1639-004D-7546-B76A-2409A4D055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12C2ED-3CD1-AC4F-BE7F-E685486755A0}"/>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7E1B02BC-F33E-784A-8682-E06B35E686D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01"/>
          <a:stretch/>
        </p:blipFill>
        <p:spPr>
          <a:xfrm>
            <a:off x="2729123" y="1027906"/>
            <a:ext cx="6533853" cy="4351337"/>
          </a:xfrm>
          <a:prstGeom prst="rect">
            <a:avLst/>
          </a:prstGeom>
          <a:noFill/>
        </p:spPr>
      </p:pic>
      <p:sp>
        <p:nvSpPr>
          <p:cNvPr id="5" name="Title 1">
            <a:extLst>
              <a:ext uri="{FF2B5EF4-FFF2-40B4-BE49-F238E27FC236}">
                <a16:creationId xmlns:a16="http://schemas.microsoft.com/office/drawing/2014/main" id="{F5E2F07A-1A62-034F-B8EB-E74C049509FA}"/>
              </a:ext>
            </a:extLst>
          </p:cNvPr>
          <p:cNvSpPr txBox="1">
            <a:spLocks noChangeArrowheads="1"/>
          </p:cNvSpPr>
          <p:nvPr/>
        </p:nvSpPr>
        <p:spPr bwMode="auto">
          <a:xfrm>
            <a:off x="2729123" y="-558801"/>
            <a:ext cx="7434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FFFF00"/>
                </a:solidFill>
                <a:latin typeface="Bernard MT Condensed" panose="02050806060905020404" pitchFamily="18" charset="77"/>
                <a:ea typeface="Bernard MT Condensed" panose="02050806060905020404" pitchFamily="18" charset="77"/>
                <a:cs typeface="Bernard MT Condensed" panose="02050806060905020404" pitchFamily="18" charset="77"/>
              </a:rPr>
              <a:t>See you in Mexico</a:t>
            </a:r>
          </a:p>
        </p:txBody>
      </p:sp>
      <p:sp>
        <p:nvSpPr>
          <p:cNvPr id="6" name="Title 1">
            <a:extLst>
              <a:ext uri="{FF2B5EF4-FFF2-40B4-BE49-F238E27FC236}">
                <a16:creationId xmlns:a16="http://schemas.microsoft.com/office/drawing/2014/main" id="{C878685D-20D3-7546-812D-249CA53AB4DF}"/>
              </a:ext>
            </a:extLst>
          </p:cNvPr>
          <p:cNvSpPr txBox="1">
            <a:spLocks noChangeArrowheads="1"/>
          </p:cNvSpPr>
          <p:nvPr/>
        </p:nvSpPr>
        <p:spPr bwMode="auto">
          <a:xfrm>
            <a:off x="2461556" y="4802186"/>
            <a:ext cx="7434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FFFF00"/>
                </a:solidFill>
                <a:latin typeface="Bernard MT Condensed" panose="02050806060905020404" pitchFamily="18" charset="77"/>
                <a:ea typeface="Bernard MT Condensed" panose="02050806060905020404" pitchFamily="18" charset="77"/>
                <a:cs typeface="Bernard MT Condensed" panose="02050806060905020404" pitchFamily="18" charset="77"/>
              </a:rPr>
              <a:t>CLARA 2023!!</a:t>
            </a:r>
          </a:p>
        </p:txBody>
      </p:sp>
    </p:spTree>
    <p:extLst>
      <p:ext uri="{BB962C8B-B14F-4D97-AF65-F5344CB8AC3E}">
        <p14:creationId xmlns:p14="http://schemas.microsoft.com/office/powerpoint/2010/main" val="58413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DE26-D42A-C34E-85FD-021C5422E4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2FB63E-568F-CE4F-9F54-3B47462BB078}"/>
              </a:ext>
            </a:extLst>
          </p:cNvPr>
          <p:cNvSpPr>
            <a:spLocks noGrp="1"/>
          </p:cNvSpPr>
          <p:nvPr>
            <p:ph idx="1"/>
          </p:nvPr>
        </p:nvSpPr>
        <p:spPr/>
        <p:txBody>
          <a:bodyPr/>
          <a:lstStyle/>
          <a:p>
            <a:pPr marL="0" indent="0" algn="ctr">
              <a:buNone/>
            </a:pPr>
            <a:r>
              <a:rPr lang="en-US" dirty="0">
                <a:solidFill>
                  <a:schemeClr val="bg1"/>
                </a:solidFill>
              </a:rPr>
              <a:t>The event was extremely successful, fulfilling all its objectives. Researchers from several countries in the world were present, such as Belgium, Austria, Polonia, United States, Australia, amongst others. From Latin America there were researchers from Argentina, Chile, Colombia, Mexico and Brazil.  In five days of activities, including talks, poster presentations, visit to the Physics Institute laboratories, excursions to the Sugar Loaf and to an archaeological site museum in the city of Rio das </a:t>
            </a:r>
            <a:r>
              <a:rPr lang="en-US" dirty="0" err="1">
                <a:solidFill>
                  <a:schemeClr val="bg1"/>
                </a:solidFill>
              </a:rPr>
              <a:t>Ostras</a:t>
            </a:r>
            <a:r>
              <a:rPr lang="en-US" dirty="0">
                <a:solidFill>
                  <a:schemeClr val="bg1"/>
                </a:solidFill>
              </a:rPr>
              <a:t>, ending in a workshop. </a:t>
            </a:r>
          </a:p>
          <a:p>
            <a:pPr marL="0" indent="0" algn="ctr">
              <a:buNone/>
            </a:pPr>
            <a:endParaRPr lang="en-US" dirty="0">
              <a:solidFill>
                <a:schemeClr val="bg1"/>
              </a:solidFill>
            </a:endParaRPr>
          </a:p>
        </p:txBody>
      </p:sp>
    </p:spTree>
    <p:extLst>
      <p:ext uri="{BB962C8B-B14F-4D97-AF65-F5344CB8AC3E}">
        <p14:creationId xmlns:p14="http://schemas.microsoft.com/office/powerpoint/2010/main" val="23101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D3E2-6C80-1D4D-919F-DD854A18CA84}"/>
              </a:ext>
            </a:extLst>
          </p:cNvPr>
          <p:cNvSpPr>
            <a:spLocks noGrp="1"/>
          </p:cNvSpPr>
          <p:nvPr>
            <p:ph type="title"/>
          </p:nvPr>
        </p:nvSpPr>
        <p:spPr/>
        <p:txBody>
          <a:bodyPr/>
          <a:lstStyle/>
          <a:p>
            <a:endParaRPr lang="en-US"/>
          </a:p>
        </p:txBody>
      </p:sp>
      <p:pic>
        <p:nvPicPr>
          <p:cNvPr id="9" name="Content Placeholder 8" descr="A picture containing person, indoor, man, wall&#10;&#10;Description automatically generated">
            <a:extLst>
              <a:ext uri="{FF2B5EF4-FFF2-40B4-BE49-F238E27FC236}">
                <a16:creationId xmlns:a16="http://schemas.microsoft.com/office/drawing/2014/main" id="{A0C964C1-6F07-3E4F-A024-BD0F7B6B419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3919538" y="2777827"/>
            <a:ext cx="4352925" cy="2448520"/>
          </a:xfrm>
        </p:spPr>
      </p:pic>
      <p:pic>
        <p:nvPicPr>
          <p:cNvPr id="4" name="Picture 3" descr="A person sitting at a desk&#10;&#10;Description automatically generated">
            <a:extLst>
              <a:ext uri="{FF2B5EF4-FFF2-40B4-BE49-F238E27FC236}">
                <a16:creationId xmlns:a16="http://schemas.microsoft.com/office/drawing/2014/main" id="{35367F51-19CC-6B4F-A715-599CD4B54C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913556" y="3702846"/>
            <a:ext cx="4038598" cy="2271711"/>
          </a:xfrm>
          <a:prstGeom prst="rect">
            <a:avLst/>
          </a:prstGeom>
        </p:spPr>
      </p:pic>
      <p:pic>
        <p:nvPicPr>
          <p:cNvPr id="5" name="Picture 4" descr="A picture containing indoor, window&#10;&#10;Description automatically generated">
            <a:extLst>
              <a:ext uri="{FF2B5EF4-FFF2-40B4-BE49-F238E27FC236}">
                <a16:creationId xmlns:a16="http://schemas.microsoft.com/office/drawing/2014/main" id="{970DB41A-6CCD-4C48-B1A3-96F7CFE22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9036846" y="3702845"/>
            <a:ext cx="4038598" cy="2271711"/>
          </a:xfrm>
          <a:prstGeom prst="rect">
            <a:avLst/>
          </a:prstGeom>
        </p:spPr>
      </p:pic>
      <p:pic>
        <p:nvPicPr>
          <p:cNvPr id="6" name="Picture 5" descr="A picture containing person, indoor, table, man&#10;&#10;Description automatically generated">
            <a:extLst>
              <a:ext uri="{FF2B5EF4-FFF2-40B4-BE49-F238E27FC236}">
                <a16:creationId xmlns:a16="http://schemas.microsoft.com/office/drawing/2014/main" id="{A798D277-7985-CD4B-8257-A5B452B1AA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641845" y="3702845"/>
            <a:ext cx="4038598" cy="2271711"/>
          </a:xfrm>
          <a:prstGeom prst="rect">
            <a:avLst/>
          </a:prstGeom>
        </p:spPr>
      </p:pic>
      <p:pic>
        <p:nvPicPr>
          <p:cNvPr id="7" name="Picture 6" descr="A group of people sitting around a long table&#10;&#10;Description automatically generated">
            <a:extLst>
              <a:ext uri="{FF2B5EF4-FFF2-40B4-BE49-F238E27FC236}">
                <a16:creationId xmlns:a16="http://schemas.microsoft.com/office/drawing/2014/main" id="{23DE6858-1322-8842-A98C-849EBA5068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714034"/>
            <a:ext cx="5525288" cy="4143966"/>
          </a:xfrm>
          <a:prstGeom prst="rect">
            <a:avLst/>
          </a:prstGeom>
        </p:spPr>
      </p:pic>
      <p:pic>
        <p:nvPicPr>
          <p:cNvPr id="11" name="Picture 10" descr="A person sitting at a desk&#10;&#10;Description automatically generated">
            <a:extLst>
              <a:ext uri="{FF2B5EF4-FFF2-40B4-BE49-F238E27FC236}">
                <a16:creationId xmlns:a16="http://schemas.microsoft.com/office/drawing/2014/main" id="{EE1D86BF-1D7D-6649-B7CB-D2DA837F57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0003160" y="607322"/>
            <a:ext cx="2776327" cy="1561684"/>
          </a:xfrm>
          <a:prstGeom prst="rect">
            <a:avLst/>
          </a:prstGeom>
        </p:spPr>
      </p:pic>
      <p:pic>
        <p:nvPicPr>
          <p:cNvPr id="13" name="Picture 12" descr="A picture containing person, indoor&#10;&#10;Description automatically generated">
            <a:extLst>
              <a:ext uri="{FF2B5EF4-FFF2-40B4-BE49-F238E27FC236}">
                <a16:creationId xmlns:a16="http://schemas.microsoft.com/office/drawing/2014/main" id="{F78A3424-B85B-6144-99C0-61C3A91C83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7387400" y="654709"/>
            <a:ext cx="2871739" cy="1615353"/>
          </a:xfrm>
          <a:prstGeom prst="rect">
            <a:avLst/>
          </a:prstGeom>
        </p:spPr>
      </p:pic>
      <p:pic>
        <p:nvPicPr>
          <p:cNvPr id="15" name="Picture 14" descr="A picture containing indoor, person, floor, table&#10;&#10;Description automatically generated">
            <a:extLst>
              <a:ext uri="{FF2B5EF4-FFF2-40B4-BE49-F238E27FC236}">
                <a16:creationId xmlns:a16="http://schemas.microsoft.com/office/drawing/2014/main" id="{B23D82EA-F0C3-4C41-9E6F-A6285CAA9D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5772625" y="622552"/>
            <a:ext cx="2871738" cy="1615353"/>
          </a:xfrm>
          <a:prstGeom prst="rect">
            <a:avLst/>
          </a:prstGeom>
        </p:spPr>
      </p:pic>
      <p:pic>
        <p:nvPicPr>
          <p:cNvPr id="17" name="Picture 16" descr="A picture containing person, indoor, laptop&#10;&#10;Description automatically generated">
            <a:extLst>
              <a:ext uri="{FF2B5EF4-FFF2-40B4-BE49-F238E27FC236}">
                <a16:creationId xmlns:a16="http://schemas.microsoft.com/office/drawing/2014/main" id="{574BC412-22EE-2F42-BE81-8A459EFBFD1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4164136" y="647671"/>
            <a:ext cx="2839556" cy="1597250"/>
          </a:xfrm>
          <a:prstGeom prst="rect">
            <a:avLst/>
          </a:prstGeom>
        </p:spPr>
      </p:pic>
      <p:pic>
        <p:nvPicPr>
          <p:cNvPr id="19" name="Picture 18" descr="A picture containing person, indoor&#10;&#10;Description automatically generated">
            <a:extLst>
              <a:ext uri="{FF2B5EF4-FFF2-40B4-BE49-F238E27FC236}">
                <a16:creationId xmlns:a16="http://schemas.microsoft.com/office/drawing/2014/main" id="{923C1C00-855B-9842-8FBC-D8F9A6F5CE0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2563724" y="625042"/>
            <a:ext cx="2857332" cy="1607249"/>
          </a:xfrm>
          <a:prstGeom prst="rect">
            <a:avLst/>
          </a:prstGeom>
        </p:spPr>
      </p:pic>
      <p:pic>
        <p:nvPicPr>
          <p:cNvPr id="21" name="Picture 20" descr="A picture containing indoor, person&#10;&#10;Description automatically generated">
            <a:extLst>
              <a:ext uri="{FF2B5EF4-FFF2-40B4-BE49-F238E27FC236}">
                <a16:creationId xmlns:a16="http://schemas.microsoft.com/office/drawing/2014/main" id="{30F1EA71-464A-0C4D-9A36-5F4173582EE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5400000">
            <a:off x="956475" y="625043"/>
            <a:ext cx="2857334" cy="1607250"/>
          </a:xfrm>
          <a:prstGeom prst="rect">
            <a:avLst/>
          </a:prstGeom>
        </p:spPr>
      </p:pic>
      <p:pic>
        <p:nvPicPr>
          <p:cNvPr id="23" name="Picture 22" descr="A picture containing person, building, wall, indoor&#10;&#10;Description automatically generated">
            <a:extLst>
              <a:ext uri="{FF2B5EF4-FFF2-40B4-BE49-F238E27FC236}">
                <a16:creationId xmlns:a16="http://schemas.microsoft.com/office/drawing/2014/main" id="{695E311B-BD15-3D44-AD06-CDC5BA88D8D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5400000">
            <a:off x="-644091" y="625041"/>
            <a:ext cx="2857329" cy="1607248"/>
          </a:xfrm>
          <a:prstGeom prst="rect">
            <a:avLst/>
          </a:prstGeom>
        </p:spPr>
      </p:pic>
      <p:pic>
        <p:nvPicPr>
          <p:cNvPr id="25" name="Picture 24" descr="A picture containing person, indoor, floor&#10;&#10;Description automatically generated">
            <a:extLst>
              <a:ext uri="{FF2B5EF4-FFF2-40B4-BE49-F238E27FC236}">
                <a16:creationId xmlns:a16="http://schemas.microsoft.com/office/drawing/2014/main" id="{F3DF1BF4-D5D8-F041-963A-922E87F99A7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5400000">
            <a:off x="8469298" y="613784"/>
            <a:ext cx="2871738" cy="1615353"/>
          </a:xfrm>
          <a:prstGeom prst="rect">
            <a:avLst/>
          </a:prstGeom>
        </p:spPr>
      </p:pic>
    </p:spTree>
    <p:extLst>
      <p:ext uri="{BB962C8B-B14F-4D97-AF65-F5344CB8AC3E}">
        <p14:creationId xmlns:p14="http://schemas.microsoft.com/office/powerpoint/2010/main" val="372867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6F6E-A172-9F42-9321-9F945B72B7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61E986-1C1E-E444-8CDE-2E0C686A3C5D}"/>
              </a:ext>
            </a:extLst>
          </p:cNvPr>
          <p:cNvSpPr>
            <a:spLocks noGrp="1"/>
          </p:cNvSpPr>
          <p:nvPr>
            <p:ph idx="1"/>
          </p:nvPr>
        </p:nvSpPr>
        <p:spPr/>
        <p:txBody>
          <a:bodyPr/>
          <a:lstStyle/>
          <a:p>
            <a:pPr marL="0" indent="0" algn="ctr">
              <a:buNone/>
            </a:pPr>
            <a:r>
              <a:rPr lang="en-US" dirty="0">
                <a:solidFill>
                  <a:schemeClr val="bg1"/>
                </a:solidFill>
              </a:rPr>
              <a:t>Researchers from different Latin American countries had the opportunity to interact, fostering new collaborations. Both undergraduate and graduate students had the chance to present their work to important researchers in the field of Radiocarbon. </a:t>
            </a:r>
          </a:p>
          <a:p>
            <a:pPr marL="0" indent="0" algn="ctr">
              <a:buNone/>
            </a:pPr>
            <a:endParaRPr lang="en-US" dirty="0">
              <a:solidFill>
                <a:schemeClr val="bg1"/>
              </a:solidFill>
            </a:endParaRPr>
          </a:p>
        </p:txBody>
      </p:sp>
    </p:spTree>
    <p:extLst>
      <p:ext uri="{BB962C8B-B14F-4D97-AF65-F5344CB8AC3E}">
        <p14:creationId xmlns:p14="http://schemas.microsoft.com/office/powerpoint/2010/main" val="25141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9C1D-080E-654B-9995-720AD8D4E728}"/>
              </a:ext>
            </a:extLst>
          </p:cNvPr>
          <p:cNvSpPr>
            <a:spLocks noGrp="1"/>
          </p:cNvSpPr>
          <p:nvPr>
            <p:ph type="title"/>
          </p:nvPr>
        </p:nvSpPr>
        <p:spPr/>
        <p:txBody>
          <a:bodyPr/>
          <a:lstStyle/>
          <a:p>
            <a:pPr algn="ctr"/>
            <a:r>
              <a:rPr lang="en-US" dirty="0">
                <a:solidFill>
                  <a:schemeClr val="bg1"/>
                </a:solidFill>
              </a:rPr>
              <a:t>TOURS</a:t>
            </a:r>
          </a:p>
        </p:txBody>
      </p:sp>
      <p:sp>
        <p:nvSpPr>
          <p:cNvPr id="3" name="Content Placeholder 2">
            <a:extLst>
              <a:ext uri="{FF2B5EF4-FFF2-40B4-BE49-F238E27FC236}">
                <a16:creationId xmlns:a16="http://schemas.microsoft.com/office/drawing/2014/main" id="{DA973EF8-EFE1-A346-8DDA-168F66EED8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934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39AB-5330-F248-B86B-F1787D3599E3}"/>
              </a:ext>
            </a:extLst>
          </p:cNvPr>
          <p:cNvSpPr>
            <a:spLocks noGrp="1"/>
          </p:cNvSpPr>
          <p:nvPr>
            <p:ph type="title"/>
          </p:nvPr>
        </p:nvSpPr>
        <p:spPr/>
        <p:txBody>
          <a:bodyPr/>
          <a:lstStyle/>
          <a:p>
            <a:endParaRPr lang="en-US"/>
          </a:p>
        </p:txBody>
      </p:sp>
      <p:pic>
        <p:nvPicPr>
          <p:cNvPr id="5" name="Content Placeholder 4" descr="A person sitting in a room&#10;&#10;Description automatically generated">
            <a:extLst>
              <a:ext uri="{FF2B5EF4-FFF2-40B4-BE49-F238E27FC236}">
                <a16:creationId xmlns:a16="http://schemas.microsoft.com/office/drawing/2014/main" id="{8F0F2663-6352-AF4F-B000-9343EE07CDB7}"/>
              </a:ext>
            </a:extLst>
          </p:cNvPr>
          <p:cNvPicPr>
            <a:picLocks noGrp="1" noChangeAspect="1"/>
          </p:cNvPicPr>
          <p:nvPr>
            <p:ph idx="1"/>
          </p:nvPr>
        </p:nvPicPr>
        <p:blipFill>
          <a:blip r:embed="rId2"/>
          <a:stretch>
            <a:fillRect/>
          </a:stretch>
        </p:blipFill>
        <p:spPr>
          <a:xfrm>
            <a:off x="-1" y="4091782"/>
            <a:ext cx="12376695" cy="2740882"/>
          </a:xfrm>
        </p:spPr>
      </p:pic>
      <p:pic>
        <p:nvPicPr>
          <p:cNvPr id="7" name="Picture 6" descr="A bus that is parked on the side of a road&#10;&#10;Description automatically generated">
            <a:extLst>
              <a:ext uri="{FF2B5EF4-FFF2-40B4-BE49-F238E27FC236}">
                <a16:creationId xmlns:a16="http://schemas.microsoft.com/office/drawing/2014/main" id="{49B16342-F632-924D-93A9-1D0FE77F3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2457" y="0"/>
            <a:ext cx="5276850" cy="3957638"/>
          </a:xfrm>
          <a:prstGeom prst="rect">
            <a:avLst/>
          </a:prstGeom>
        </p:spPr>
      </p:pic>
      <p:pic>
        <p:nvPicPr>
          <p:cNvPr id="9" name="Picture 8" descr="A group of people looking at a plane&#10;&#10;Description automatically generated">
            <a:extLst>
              <a:ext uri="{FF2B5EF4-FFF2-40B4-BE49-F238E27FC236}">
                <a16:creationId xmlns:a16="http://schemas.microsoft.com/office/drawing/2014/main" id="{75580291-F87C-3646-B677-69069891E4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0460" y="2198692"/>
            <a:ext cx="2524120" cy="1893090"/>
          </a:xfrm>
          <a:prstGeom prst="rect">
            <a:avLst/>
          </a:prstGeom>
        </p:spPr>
      </p:pic>
      <p:pic>
        <p:nvPicPr>
          <p:cNvPr id="11" name="Picture 10" descr="A group of people on a boat&#10;&#10;Description automatically generated">
            <a:extLst>
              <a:ext uri="{FF2B5EF4-FFF2-40B4-BE49-F238E27FC236}">
                <a16:creationId xmlns:a16="http://schemas.microsoft.com/office/drawing/2014/main" id="{999939C9-F084-E948-8C0F-4B5DC3DAC9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
            <a:ext cx="3104979" cy="2328734"/>
          </a:xfrm>
          <a:prstGeom prst="rect">
            <a:avLst/>
          </a:prstGeom>
        </p:spPr>
      </p:pic>
      <p:pic>
        <p:nvPicPr>
          <p:cNvPr id="13" name="Picture 12" descr="A group of people posing for the camera&#10;&#10;Description automatically generated">
            <a:extLst>
              <a:ext uri="{FF2B5EF4-FFF2-40B4-BE49-F238E27FC236}">
                <a16:creationId xmlns:a16="http://schemas.microsoft.com/office/drawing/2014/main" id="{C69F254D-5F3F-1449-A41C-684E51C2CE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5002" y="0"/>
            <a:ext cx="3936998" cy="2952749"/>
          </a:xfrm>
          <a:prstGeom prst="rect">
            <a:avLst/>
          </a:prstGeom>
        </p:spPr>
      </p:pic>
      <p:pic>
        <p:nvPicPr>
          <p:cNvPr id="15" name="Picture 14" descr="A group of people posing for the camera&#10;&#10;Description automatically generated">
            <a:extLst>
              <a:ext uri="{FF2B5EF4-FFF2-40B4-BE49-F238E27FC236}">
                <a16:creationId xmlns:a16="http://schemas.microsoft.com/office/drawing/2014/main" id="{E120D196-5B1B-DE44-9D66-EF7FAE3801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11540" y="2353803"/>
            <a:ext cx="2372953" cy="1779715"/>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id="{77D0B4C5-8579-9A4B-9FA6-049673A926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7" y="2312066"/>
            <a:ext cx="2372953" cy="1779715"/>
          </a:xfrm>
          <a:prstGeom prst="rect">
            <a:avLst/>
          </a:prstGeom>
        </p:spPr>
      </p:pic>
    </p:spTree>
    <p:extLst>
      <p:ext uri="{BB962C8B-B14F-4D97-AF65-F5344CB8AC3E}">
        <p14:creationId xmlns:p14="http://schemas.microsoft.com/office/powerpoint/2010/main" val="346164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62E3-B163-2647-9877-06F043A140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E91954-15D6-094A-8160-BADAB6897E8C}"/>
              </a:ext>
            </a:extLst>
          </p:cNvPr>
          <p:cNvSpPr>
            <a:spLocks noGrp="1"/>
          </p:cNvSpPr>
          <p:nvPr>
            <p:ph idx="1"/>
          </p:nvPr>
        </p:nvSpPr>
        <p:spPr/>
        <p:txBody>
          <a:bodyPr/>
          <a:lstStyle/>
          <a:p>
            <a:pPr marL="0" indent="0" algn="ctr">
              <a:buNone/>
            </a:pPr>
            <a:r>
              <a:rPr lang="en-US" dirty="0">
                <a:solidFill>
                  <a:schemeClr val="bg1"/>
                </a:solidFill>
              </a:rPr>
              <a:t>At the visit to the UFF Physics Institute laboratories we had the chance to present our installations, demonstrating the quality of our laboratories and exchange ideas on processes and equipment, not only with very experienced researchers but also with colleagues who plan to implement new laboratories in other Latin American countries. </a:t>
            </a:r>
          </a:p>
          <a:p>
            <a:pPr marL="0" indent="0" algn="ctr">
              <a:buNone/>
            </a:pPr>
            <a:endParaRPr lang="en-US" dirty="0">
              <a:solidFill>
                <a:schemeClr val="bg1"/>
              </a:solidFill>
            </a:endParaRPr>
          </a:p>
        </p:txBody>
      </p:sp>
    </p:spTree>
    <p:extLst>
      <p:ext uri="{BB962C8B-B14F-4D97-AF65-F5344CB8AC3E}">
        <p14:creationId xmlns:p14="http://schemas.microsoft.com/office/powerpoint/2010/main" val="34455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1613</TotalTime>
  <Words>1056</Words>
  <Application>Microsoft Macintosh PowerPoint</Application>
  <PresentationFormat>Widescreen</PresentationFormat>
  <Paragraphs>79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Bernard MT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TOURS</vt:lpstr>
      <vt:lpstr>PowerPoint Presentation</vt:lpstr>
      <vt:lpstr>PowerPoint Presentation</vt:lpstr>
      <vt:lpstr>PowerPoint Presentation</vt:lpstr>
      <vt:lpstr>PowerPoint Presentation</vt:lpstr>
      <vt:lpstr>PowerPoint Presentation</vt:lpstr>
      <vt:lpstr>Pão de Açúcar (Sugar Loaf) </vt:lpstr>
      <vt:lpstr>PowerPoint Presentation</vt:lpstr>
      <vt:lpstr>Tarioba Shellmound Museum </vt:lpstr>
      <vt:lpstr>PowerPoint Presentation</vt:lpstr>
      <vt:lpstr>PowerPoint Presentation</vt:lpstr>
      <vt:lpstr>PowerPoint Presentation</vt:lpstr>
      <vt:lpstr>PowerPoint Presentation</vt:lpstr>
      <vt:lpstr>Conference Dinner   The Conference Dinner took place at the Contemporary Art Museum Bistro on Thursday 1st August at 19:00h. The Museum of Contemporary Art (MAC) opened on September 2, 1996, and is the current symbol of the city of Niterói. The futuristic shape created by Oscar Niemeyer became a landmark of modern architecture, deemed as one of the Seven Wonders of the World in terms of museums by specialized media. MAC’s shape resembles a flower, or a spaceship floating on a rock toward the sea, with a 360-degree panoramic view of Guanabara Bay and the cities of Rio de Janeiro and Niterói.  </vt:lpstr>
      <vt:lpstr>PowerPoint Presentation</vt:lpstr>
      <vt:lpstr>PowerPoint Presentation</vt:lpstr>
      <vt:lpstr>PowerPoint Presentation</vt:lpstr>
      <vt:lpstr>PowerPoint Presentation</vt:lpstr>
      <vt:lpstr>PowerPoint Presentation</vt:lpstr>
      <vt:lpstr>PowerPoint Presentation</vt:lpstr>
      <vt:lpstr>Special thanks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Elliott, Kimberley Tanner - (kimelliott)</cp:lastModifiedBy>
  <cp:revision>21</cp:revision>
  <dcterms:created xsi:type="dcterms:W3CDTF">2019-08-02T11:30:38Z</dcterms:created>
  <dcterms:modified xsi:type="dcterms:W3CDTF">2021-07-07T20:21:49Z</dcterms:modified>
</cp:coreProperties>
</file>