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/>
    <p:restoredTop sz="94865" autoAdjust="0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04B80-02D3-114B-AD81-8A6B9E79DDA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0BEB7-BD27-6C4B-B88C-92C31E4B6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36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0BEB7-BD27-6C4B-B88C-92C31E4B64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8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ED19-7343-AA47-B48A-49CA35393CF4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C5F-704C-444F-BD8F-C882F9F9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0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ED19-7343-AA47-B48A-49CA35393CF4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C5F-704C-444F-BD8F-C882F9F9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9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ED19-7343-AA47-B48A-49CA35393CF4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C5F-704C-444F-BD8F-C882F9F9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3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ED19-7343-AA47-B48A-49CA35393CF4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C5F-704C-444F-BD8F-C882F9F9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4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ED19-7343-AA47-B48A-49CA35393CF4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C5F-704C-444F-BD8F-C882F9F9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8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ED19-7343-AA47-B48A-49CA35393CF4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C5F-704C-444F-BD8F-C882F9F9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8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ED19-7343-AA47-B48A-49CA35393CF4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C5F-704C-444F-BD8F-C882F9F9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1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ED19-7343-AA47-B48A-49CA35393CF4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C5F-704C-444F-BD8F-C882F9F9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2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ED19-7343-AA47-B48A-49CA35393CF4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C5F-704C-444F-BD8F-C882F9F9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6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ED19-7343-AA47-B48A-49CA35393CF4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C5F-704C-444F-BD8F-C882F9F9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1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ED19-7343-AA47-B48A-49CA35393CF4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C5F-704C-444F-BD8F-C882F9F9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8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6ED19-7343-AA47-B48A-49CA35393CF4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A6C5F-704C-444F-BD8F-C882F9F9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7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73829" y="198250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 Doff PAPR + Gown</a:t>
            </a:r>
          </a:p>
          <a:p>
            <a:pPr algn="ctr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165" y="1140823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Prepare to Doff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5432" y="1140823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Engage trained observer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7696" y="1140823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Disinfect outer gloves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73829" y="1140823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Remove outer apron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3031" y="1140823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Disinfect outer gloves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098" y="1140823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Remove outer boots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16096" y="1140823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Disinfect outer gloves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3507556" y="1834355"/>
            <a:ext cx="3638293" cy="929350"/>
            <a:chOff x="3135515" y="1744559"/>
            <a:chExt cx="3638293" cy="929350"/>
          </a:xfrm>
        </p:grpSpPr>
        <p:sp>
          <p:nvSpPr>
            <p:cNvPr id="14" name="TextBox 13"/>
            <p:cNvSpPr txBox="1"/>
            <p:nvPr/>
          </p:nvSpPr>
          <p:spPr>
            <a:xfrm>
              <a:off x="5217781" y="2398362"/>
              <a:ext cx="419012" cy="246221"/>
            </a:xfrm>
            <a:prstGeom prst="rect">
              <a:avLst/>
            </a:prstGeom>
            <a:ln w="9525" cmpd="sng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6773808" y="1746133"/>
              <a:ext cx="0" cy="927776"/>
            </a:xfrm>
            <a:prstGeom prst="straightConnector1">
              <a:avLst/>
            </a:prstGeom>
            <a:ln w="127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63" name="Group 62"/>
            <p:cNvGrpSpPr/>
            <p:nvPr/>
          </p:nvGrpSpPr>
          <p:grpSpPr>
            <a:xfrm>
              <a:off x="3135515" y="1744559"/>
              <a:ext cx="1305943" cy="929349"/>
              <a:chOff x="3135515" y="1744559"/>
              <a:chExt cx="1305943" cy="929349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4022446" y="1928514"/>
                <a:ext cx="419012" cy="246221"/>
              </a:xfrm>
              <a:prstGeom prst="rect">
                <a:avLst/>
              </a:prstGeom>
              <a:ln w="9525" cmpd="sng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Yes</a:t>
                </a:r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3135515" y="1746133"/>
                <a:ext cx="976429" cy="927775"/>
                <a:chOff x="3883542" y="1977037"/>
                <a:chExt cx="976429" cy="927775"/>
              </a:xfrm>
            </p:grpSpPr>
            <p:sp>
              <p:nvSpPr>
                <p:cNvPr id="12" name="TextBox 11"/>
                <p:cNvSpPr txBox="1"/>
                <p:nvPr/>
              </p:nvSpPr>
              <p:spPr>
                <a:xfrm>
                  <a:off x="4041301" y="2159895"/>
                  <a:ext cx="684079" cy="553998"/>
                </a:xfrm>
                <a:prstGeom prst="rect">
                  <a:avLst/>
                </a:prstGeom>
                <a:ln w="9525" cmpd="sng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Plan 4: Is apron used?</a:t>
                  </a:r>
                </a:p>
              </p:txBody>
            </p:sp>
            <p:sp>
              <p:nvSpPr>
                <p:cNvPr id="15" name="Diamond 14"/>
                <p:cNvSpPr/>
                <p:nvPr/>
              </p:nvSpPr>
              <p:spPr>
                <a:xfrm>
                  <a:off x="3883542" y="1977037"/>
                  <a:ext cx="976429" cy="927775"/>
                </a:xfrm>
                <a:prstGeom prst="diamond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27" name="Straight Arrow Connector 26"/>
              <p:cNvCxnSpPr/>
              <p:nvPr/>
            </p:nvCxnSpPr>
            <p:spPr>
              <a:xfrm flipV="1">
                <a:off x="4383536" y="1744559"/>
                <a:ext cx="0" cy="458235"/>
              </a:xfrm>
              <a:prstGeom prst="straightConnector1">
                <a:avLst/>
              </a:prstGeom>
              <a:ln w="12700" cmpd="sng"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4123199" y="2202793"/>
                <a:ext cx="260337" cy="0"/>
              </a:xfrm>
              <a:prstGeom prst="line">
                <a:avLst/>
              </a:prstGeom>
              <a:ln w="12700" cmpd="sng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>
              <a:stCxn id="15" idx="2"/>
            </p:cNvCxnSpPr>
            <p:nvPr/>
          </p:nvCxnSpPr>
          <p:spPr>
            <a:xfrm>
              <a:off x="3623730" y="2673908"/>
              <a:ext cx="3150078" cy="1"/>
            </a:xfrm>
            <a:prstGeom prst="line">
              <a:avLst/>
            </a:prstGeom>
            <a:ln w="12700"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533165" y="3371310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Remove outer gloves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735432" y="3371310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Inspect inner gloves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37696" y="3371310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Remove PAPR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173829" y="3371310"/>
            <a:ext cx="1083733" cy="400110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Remove hood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93031" y="3371310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Remove gown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629164" y="3371310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Disinfect inner gloves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916096" y="3371310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Disinfect shoes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3165" y="4511441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Disinfect inner gloves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735432" y="4511441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Remove inner gloves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37696" y="4511441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 Perform hand hygiene</a:t>
            </a:r>
          </a:p>
          <a:p>
            <a:pPr algn="ctr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173829" y="4511441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 Inspect body for contamination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393031" y="4511441"/>
            <a:ext cx="1083733" cy="55399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19.Exit doffing area</a:t>
            </a:r>
          </a:p>
          <a:p>
            <a:pPr algn="ctr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3181632" y="1771789"/>
            <a:ext cx="4349093" cy="1165749"/>
          </a:xfrm>
          <a:prstGeom prst="round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294077" y="504652"/>
            <a:ext cx="2622019" cy="400110"/>
          </a:xfrm>
          <a:prstGeom prst="rect">
            <a:avLst/>
          </a:prstGeom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0: do 1 through 19 in order in accordance with trained observer instructions</a:t>
            </a:r>
          </a:p>
        </p:txBody>
      </p:sp>
      <p:cxnSp>
        <p:nvCxnSpPr>
          <p:cNvPr id="68" name="Straight Connector 67"/>
          <p:cNvCxnSpPr>
            <a:stCxn id="4" idx="2"/>
            <a:endCxn id="8" idx="0"/>
          </p:cNvCxnSpPr>
          <p:nvPr/>
        </p:nvCxnSpPr>
        <p:spPr>
          <a:xfrm>
            <a:off x="4715696" y="752248"/>
            <a:ext cx="0" cy="388575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192439" y="936421"/>
            <a:ext cx="4523258" cy="12828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715696" y="922062"/>
            <a:ext cx="3727855" cy="12828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 flipV="1">
            <a:off x="192439" y="3179736"/>
            <a:ext cx="8238284" cy="11295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192439" y="4319866"/>
            <a:ext cx="5816396" cy="1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987841" y="936421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8443551" y="922062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7197165" y="922062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912697" y="928894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3507556" y="934890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270759" y="934890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270759" y="3178203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475152" y="3178203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4715696" y="3178203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5908046" y="3191031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8424520" y="3179736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7145849" y="3178203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1074129" y="3178203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1074129" y="4319866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2270759" y="4319866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475152" y="4319866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4711045" y="4319867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002633" y="4319866"/>
            <a:ext cx="0" cy="19157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92439" y="949249"/>
            <a:ext cx="0" cy="3370618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17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6045" y="767454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Remove hood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711" y="1753855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11.1 [Asst.] Grab outside of HCWs hood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75555" y="1753855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11.2 [Asst.] Roll hood up towards top of shoulders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00399" y="1742977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11.3 [Asst.] Form cuff with hood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6045" y="1722621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11.4 [TO] Signal for HCW to slowly remove hood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00889" y="1722621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11.5 [HCW] Grab hood near ears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5733" y="1722621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11.6 [HCW] Bend forward at waist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50577" y="1708940"/>
            <a:ext cx="1287274" cy="58477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11.7 [HCW] Pull hood slowly down and away from head until at waist level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0711" y="2721301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11.8 [HCW] Discard hood in waste receptacle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89855" y="2728921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11.9 [HCW/</a:t>
            </a:r>
            <a:r>
              <a:rPr lang="en-US" sz="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Asst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Disinfect gloves (see 13)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99040" y="1461022"/>
            <a:ext cx="8122737" cy="1252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0"/>
          </p:cNvCxnSpPr>
          <p:nvPr/>
        </p:nvCxnSpPr>
        <p:spPr>
          <a:xfrm>
            <a:off x="886933" y="1461022"/>
            <a:ext cx="0" cy="29283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148271" y="1473546"/>
            <a:ext cx="0" cy="29283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321776" y="1461022"/>
            <a:ext cx="0" cy="247918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361468" y="1450144"/>
            <a:ext cx="0" cy="29283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8" idx="0"/>
          </p:cNvCxnSpPr>
          <p:nvPr/>
        </p:nvCxnSpPr>
        <p:spPr>
          <a:xfrm>
            <a:off x="4512267" y="1229119"/>
            <a:ext cx="0" cy="493502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768907" y="1445114"/>
            <a:ext cx="0" cy="29283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982104" y="1450144"/>
            <a:ext cx="0" cy="29283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199040" y="1473546"/>
            <a:ext cx="6220" cy="1047412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05262" y="2520958"/>
            <a:ext cx="1943009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912109" y="2508434"/>
            <a:ext cx="0" cy="20034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148271" y="2508434"/>
            <a:ext cx="0" cy="23118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677158" y="1209353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11: do 11.1 to 11.9 in order then exit</a:t>
            </a:r>
          </a:p>
        </p:txBody>
      </p:sp>
    </p:spTree>
    <p:extLst>
      <p:ext uri="{BB962C8B-B14F-4D97-AF65-F5344CB8AC3E}">
        <p14:creationId xmlns:p14="http://schemas.microsoft.com/office/powerpoint/2010/main" val="368982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06523" y="767454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Remove gown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0338" y="1545354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12.1 [HCW] Release tie</a:t>
            </a:r>
          </a:p>
          <a:p>
            <a:pPr algn="ctr"/>
            <a:endParaRPr lang="en-US" sz="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513242" y="1545354"/>
            <a:ext cx="1197498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12.2 [HCW] Pull gown slowly away from body until off shoulders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06523" y="1545354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12.3 [HCW] Pull gown all the way down off one arm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29198" y="1545354"/>
            <a:ext cx="1072444" cy="58477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12.4 [HCW] Pull gown down all the way down off other arm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88211" y="1545426"/>
            <a:ext cx="1072444" cy="58477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12.5 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[HCW] Roll gown inward , away from body, until it is in a tight ball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42589" y="1542598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12.6 [HCW]]Dispose of gown in waste receptacle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76879" y="4255323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Disinfect inner gloves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16560" y="1345010"/>
            <a:ext cx="6262251" cy="4555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5" idx="0"/>
          </p:cNvCxnSpPr>
          <p:nvPr/>
        </p:nvCxnSpPr>
        <p:spPr>
          <a:xfrm>
            <a:off x="816560" y="1345010"/>
            <a:ext cx="0" cy="20034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  <a:endCxn id="7" idx="0"/>
          </p:cNvCxnSpPr>
          <p:nvPr/>
        </p:nvCxnSpPr>
        <p:spPr>
          <a:xfrm>
            <a:off x="3442745" y="1229119"/>
            <a:ext cx="0" cy="316235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10" idx="0"/>
          </p:cNvCxnSpPr>
          <p:nvPr/>
        </p:nvCxnSpPr>
        <p:spPr>
          <a:xfrm>
            <a:off x="7078811" y="1349566"/>
            <a:ext cx="0" cy="193032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173760" y="1352322"/>
            <a:ext cx="0" cy="193032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647544" y="1352322"/>
            <a:ext cx="0" cy="193032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9" idx="0"/>
          </p:cNvCxnSpPr>
          <p:nvPr/>
        </p:nvCxnSpPr>
        <p:spPr>
          <a:xfrm>
            <a:off x="5923777" y="1345010"/>
            <a:ext cx="656" cy="200416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113619" y="1045210"/>
            <a:ext cx="153118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12: do 12.1 to 12.6 in order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91299" y="5140853"/>
            <a:ext cx="1072444" cy="58477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13.1 [HCW] Apply ABHR to palm or EPA-registered disinfectant wipe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00027" y="5140853"/>
            <a:ext cx="1226148" cy="58477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13.2 [HCW] Rub top/bottom of both hands and in between fingers and thumbs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31972" y="5140853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13.3 [HCW] Wait for gloves to dry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2227521" y="4903829"/>
            <a:ext cx="2741940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2"/>
            <a:endCxn id="21" idx="0"/>
          </p:cNvCxnSpPr>
          <p:nvPr/>
        </p:nvCxnSpPr>
        <p:spPr>
          <a:xfrm>
            <a:off x="3613101" y="4716988"/>
            <a:ext cx="0" cy="423865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237643" y="4486155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13 : do 13.1 to 13.3 in order</a:t>
            </a:r>
          </a:p>
        </p:txBody>
      </p:sp>
      <p:cxnSp>
        <p:nvCxnSpPr>
          <p:cNvPr id="31" name="Straight Connector 30"/>
          <p:cNvCxnSpPr>
            <a:endCxn id="19" idx="0"/>
          </p:cNvCxnSpPr>
          <p:nvPr/>
        </p:nvCxnSpPr>
        <p:spPr>
          <a:xfrm>
            <a:off x="2227521" y="4903829"/>
            <a:ext cx="0" cy="23702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960620" y="4903829"/>
            <a:ext cx="8841" cy="23702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932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7916" y="767454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Disinfect shoes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2444" y="1507445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14.1 Sit in clean chair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1694" y="1507445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14.2 Get EPA-registered disinfectant wipes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76538" y="1507445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14.3 Apply disinfectant wipe to first shoe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31034" y="2351687"/>
            <a:ext cx="1160613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14.3.1 Move wipe from top to bottom across all surface area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7207" y="1515521"/>
            <a:ext cx="1072444" cy="58477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14.4 Apply disinfectant wipe to second shoe (see 14.3.1)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70620" y="758152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Disinfect inner gloves</a:t>
            </a:r>
          </a:p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(see 13)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985723" y="1352322"/>
            <a:ext cx="3827706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85723" y="1352322"/>
            <a:ext cx="0" cy="15512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6" idx="0"/>
          </p:cNvCxnSpPr>
          <p:nvPr/>
        </p:nvCxnSpPr>
        <p:spPr>
          <a:xfrm>
            <a:off x="2287916" y="1352322"/>
            <a:ext cx="0" cy="15512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492385" y="1352322"/>
            <a:ext cx="0" cy="15512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9" idx="0"/>
          </p:cNvCxnSpPr>
          <p:nvPr/>
        </p:nvCxnSpPr>
        <p:spPr>
          <a:xfrm>
            <a:off x="4813429" y="1352322"/>
            <a:ext cx="0" cy="163199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819853" y="1229119"/>
            <a:ext cx="4285" cy="12320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2"/>
            <a:endCxn id="8" idx="0"/>
          </p:cNvCxnSpPr>
          <p:nvPr/>
        </p:nvCxnSpPr>
        <p:spPr>
          <a:xfrm flipH="1">
            <a:off x="3511341" y="1969110"/>
            <a:ext cx="1419" cy="382577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95012" y="1004373"/>
            <a:ext cx="153118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14: do 14.1 to 14.4 in order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62732" y="758152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Remove inner gloves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598961" y="1235123"/>
            <a:ext cx="145424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16 : do 8.1 to 8.3 in order </a:t>
            </a:r>
          </a:p>
        </p:txBody>
      </p:sp>
    </p:spTree>
    <p:extLst>
      <p:ext uri="{BB962C8B-B14F-4D97-AF65-F5344CB8AC3E}">
        <p14:creationId xmlns:p14="http://schemas.microsoft.com/office/powerpoint/2010/main" val="1589414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0958" y="298701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 Perform hand hygiene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1016" y="298701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 Inspect body for contamination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62345" y="1105034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18.1 [HCW]Hold out both arms to side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51016" y="1105034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18.2 [HCW] Slowly turn around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13075" y="1105034"/>
            <a:ext cx="1147493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18.3 [HCW/TO/</a:t>
            </a:r>
            <a:r>
              <a:rPr lang="en-US" sz="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Asst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Inspect for rips, tears, or contamination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513075" y="1831422"/>
            <a:ext cx="1813784" cy="1772799"/>
            <a:chOff x="1658251" y="1971668"/>
            <a:chExt cx="1813784" cy="1772799"/>
          </a:xfrm>
        </p:grpSpPr>
        <p:grpSp>
          <p:nvGrpSpPr>
            <p:cNvPr id="11" name="Group 10"/>
            <p:cNvGrpSpPr/>
            <p:nvPr/>
          </p:nvGrpSpPr>
          <p:grpSpPr>
            <a:xfrm>
              <a:off x="1702811" y="1971668"/>
              <a:ext cx="983323" cy="999524"/>
              <a:chOff x="1270065" y="1834183"/>
              <a:chExt cx="983323" cy="999524"/>
            </a:xfrm>
          </p:grpSpPr>
          <p:sp>
            <p:nvSpPr>
              <p:cNvPr id="19" name="Diamond 18"/>
              <p:cNvSpPr/>
              <p:nvPr/>
            </p:nvSpPr>
            <p:spPr>
              <a:xfrm>
                <a:off x="1270065" y="1834183"/>
                <a:ext cx="983323" cy="999524"/>
              </a:xfrm>
              <a:prstGeom prst="diamon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309169" y="2076618"/>
                <a:ext cx="896829" cy="461665"/>
              </a:xfrm>
              <a:prstGeom prst="rect">
                <a:avLst/>
              </a:prstGeom>
              <a:noFill/>
              <a:ln w="12700" cmpd="sng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Plan 18.3 Rip, tear, or contamination?</a:t>
                </a: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1658251" y="3282802"/>
              <a:ext cx="1072444" cy="461665"/>
            </a:xfrm>
            <a:prstGeom prst="rect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Proceed to the breach protocol</a:t>
              </a:r>
              <a:endPara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Straight Connector 12"/>
            <p:cNvCxnSpPr>
              <a:stCxn id="19" idx="2"/>
              <a:endCxn id="12" idx="0"/>
            </p:cNvCxnSpPr>
            <p:nvPr/>
          </p:nvCxnSpPr>
          <p:spPr>
            <a:xfrm>
              <a:off x="2194473" y="2971192"/>
              <a:ext cx="0" cy="311610"/>
            </a:xfrm>
            <a:prstGeom prst="line">
              <a:avLst/>
            </a:prstGeom>
            <a:ln w="12700" cmpd="sng">
              <a:headEnd type="non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3472034" y="2126315"/>
              <a:ext cx="0" cy="1325764"/>
            </a:xfrm>
            <a:prstGeom prst="straightConnector1">
              <a:avLst/>
            </a:prstGeom>
            <a:ln w="127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endCxn id="12" idx="3"/>
            </p:cNvCxnSpPr>
            <p:nvPr/>
          </p:nvCxnSpPr>
          <p:spPr>
            <a:xfrm flipH="1">
              <a:off x="2730695" y="3452079"/>
              <a:ext cx="741340" cy="61556"/>
            </a:xfrm>
            <a:prstGeom prst="line">
              <a:avLst/>
            </a:prstGeom>
            <a:ln w="12700"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9" idx="3"/>
            </p:cNvCxnSpPr>
            <p:nvPr/>
          </p:nvCxnSpPr>
          <p:spPr>
            <a:xfrm flipV="1">
              <a:off x="2686134" y="2454617"/>
              <a:ext cx="785900" cy="16813"/>
            </a:xfrm>
            <a:prstGeom prst="line">
              <a:avLst/>
            </a:prstGeom>
            <a:ln w="12700"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838324" y="2218880"/>
              <a:ext cx="355796" cy="214020"/>
            </a:xfrm>
            <a:prstGeom prst="rect">
              <a:avLst/>
            </a:prstGeom>
            <a:noFill/>
            <a:ln w="12700" cmpd="sng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14179" y="2950096"/>
              <a:ext cx="355796" cy="214020"/>
            </a:xfrm>
            <a:prstGeom prst="rect">
              <a:avLst/>
            </a:prstGeom>
            <a:noFill/>
            <a:ln w="12700" cmpd="sng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Yes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7148960" y="1724412"/>
            <a:ext cx="355796" cy="215444"/>
          </a:xfrm>
          <a:prstGeom prst="rect">
            <a:avLst/>
          </a:prstGeom>
          <a:noFill/>
          <a:ln w="12700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938748" y="321816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 Exit doffing area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562394" y="947554"/>
            <a:ext cx="2524428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562394" y="947554"/>
            <a:ext cx="0" cy="15748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9" idx="0"/>
          </p:cNvCxnSpPr>
          <p:nvPr/>
        </p:nvCxnSpPr>
        <p:spPr>
          <a:xfrm>
            <a:off x="6086822" y="949911"/>
            <a:ext cx="0" cy="15512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4" idx="2"/>
            <a:endCxn id="29" idx="0"/>
          </p:cNvCxnSpPr>
          <p:nvPr/>
        </p:nvCxnSpPr>
        <p:spPr>
          <a:xfrm>
            <a:off x="2227180" y="760366"/>
            <a:ext cx="0" cy="3094611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492107" y="652644"/>
            <a:ext cx="140294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18: 18.1 to 18.3 in order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7332" y="3854976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17.1 [HCW] Apply ABHR to palm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14106" y="3854977"/>
            <a:ext cx="1226148" cy="58477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17.2 [HCW] Rub top/bottom of both hands and in between fingers and thumbs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60603" y="3854976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17.3 [HCW] Wait for hands to dry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Straight Connector 32"/>
          <p:cNvCxnSpPr>
            <a:stCxn id="6" idx="2"/>
            <a:endCxn id="8" idx="0"/>
          </p:cNvCxnSpPr>
          <p:nvPr/>
        </p:nvCxnSpPr>
        <p:spPr>
          <a:xfrm>
            <a:off x="4787238" y="760366"/>
            <a:ext cx="0" cy="344668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23554" y="3590927"/>
            <a:ext cx="2873271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23554" y="3590927"/>
            <a:ext cx="0" cy="264049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696825" y="3566929"/>
            <a:ext cx="0" cy="288047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24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99540" y="435749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[HCW] Prepare to doff</a:t>
            </a:r>
          </a:p>
          <a:p>
            <a:pPr algn="ctr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309169" y="1815229"/>
            <a:ext cx="906307" cy="890863"/>
            <a:chOff x="3459508" y="1772249"/>
            <a:chExt cx="906307" cy="890863"/>
          </a:xfrm>
        </p:grpSpPr>
        <p:sp>
          <p:nvSpPr>
            <p:cNvPr id="5" name="Diamond 4"/>
            <p:cNvSpPr/>
            <p:nvPr/>
          </p:nvSpPr>
          <p:spPr>
            <a:xfrm>
              <a:off x="3468986" y="1772249"/>
              <a:ext cx="896829" cy="890863"/>
            </a:xfrm>
            <a:prstGeom prst="diamon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59508" y="2033638"/>
              <a:ext cx="896829" cy="338554"/>
            </a:xfrm>
            <a:prstGeom prst="rect">
              <a:avLst/>
            </a:prstGeom>
            <a:noFill/>
            <a:ln w="12700" cmpd="sng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Plan 1.1 Visible </a:t>
              </a:r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Contamination?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891822" y="1251560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 [HCW] Inspect PPE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3344" y="3016583"/>
            <a:ext cx="1072444" cy="830997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1.1.1 [HCW] Disinfect surface of PPE with EPA-registered disinfectant</a:t>
            </a:r>
          </a:p>
          <a:p>
            <a:pPr algn="ctr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15476" y="1254653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 [HCW] Disinfect outer  gloves </a:t>
            </a:r>
          </a:p>
          <a:p>
            <a:pPr algn="ctr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59534" y="1968896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1.2.1 Follow procedure for step 3.2-3.4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95756" y="1267231"/>
            <a:ext cx="1072444" cy="58477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 [HCW] Signal TO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0253" y="1968896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1.3.1 [HCW] Wait for 1.4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70128" y="1268445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1.4 [TO] Signal doffing area is clear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47144" y="1267231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1.5 [HCW] Enter doffing area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Arrow Connector 20"/>
          <p:cNvCxnSpPr>
            <a:stCxn id="5" idx="2"/>
            <a:endCxn id="9" idx="0"/>
          </p:cNvCxnSpPr>
          <p:nvPr/>
        </p:nvCxnSpPr>
        <p:spPr>
          <a:xfrm>
            <a:off x="1767062" y="2706092"/>
            <a:ext cx="2504" cy="310491"/>
          </a:xfrm>
          <a:prstGeom prst="straightConnector1">
            <a:avLst/>
          </a:prstGeom>
          <a:ln w="127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3"/>
          </p:cNvCxnSpPr>
          <p:nvPr/>
        </p:nvCxnSpPr>
        <p:spPr>
          <a:xfrm flipV="1">
            <a:off x="2305788" y="3370526"/>
            <a:ext cx="449738" cy="61556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0" idx="2"/>
          </p:cNvCxnSpPr>
          <p:nvPr/>
        </p:nvCxnSpPr>
        <p:spPr>
          <a:xfrm flipV="1">
            <a:off x="2747804" y="1716318"/>
            <a:ext cx="3894" cy="1654208"/>
          </a:xfrm>
          <a:prstGeom prst="straightConnector1">
            <a:avLst/>
          </a:prstGeom>
          <a:ln w="127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</p:cNvCxnSpPr>
          <p:nvPr/>
        </p:nvCxnSpPr>
        <p:spPr>
          <a:xfrm flipV="1">
            <a:off x="2215476" y="2255594"/>
            <a:ext cx="536222" cy="5067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305788" y="1968896"/>
            <a:ext cx="338637" cy="215444"/>
          </a:xfrm>
          <a:prstGeom prst="rect">
            <a:avLst/>
          </a:prstGeom>
          <a:noFill/>
          <a:ln w="12700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76839" y="2706092"/>
            <a:ext cx="423939" cy="215444"/>
          </a:xfrm>
          <a:prstGeom prst="rect">
            <a:avLst/>
          </a:prstGeom>
          <a:noFill/>
          <a:ln w="12700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Straight Connector 32"/>
          <p:cNvCxnSpPr>
            <a:stCxn id="4" idx="2"/>
            <a:endCxn id="12" idx="0"/>
          </p:cNvCxnSpPr>
          <p:nvPr/>
        </p:nvCxnSpPr>
        <p:spPr>
          <a:xfrm flipH="1">
            <a:off x="4031978" y="897414"/>
            <a:ext cx="3784" cy="369817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1422906" y="1061146"/>
            <a:ext cx="5221244" cy="12828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8" idx="0"/>
          </p:cNvCxnSpPr>
          <p:nvPr/>
        </p:nvCxnSpPr>
        <p:spPr>
          <a:xfrm>
            <a:off x="1422906" y="1073974"/>
            <a:ext cx="5138" cy="177586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646091" y="1061146"/>
            <a:ext cx="5138" cy="177586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52957" y="1073974"/>
            <a:ext cx="5138" cy="177586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269367" y="1067590"/>
            <a:ext cx="5138" cy="177586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455459" y="1716318"/>
            <a:ext cx="0" cy="252578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214578" y="1713225"/>
            <a:ext cx="0" cy="238786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233344" y="1713225"/>
            <a:ext cx="0" cy="1303358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690099" y="778465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do 1.1 to 1.5 in order</a:t>
            </a:r>
          </a:p>
        </p:txBody>
      </p:sp>
    </p:spTree>
    <p:extLst>
      <p:ext uri="{BB962C8B-B14F-4D97-AF65-F5344CB8AC3E}">
        <p14:creationId xmlns:p14="http://schemas.microsoft.com/office/powerpoint/2010/main" val="38764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3855" y="303067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[HCW]Engage TO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5126" y="1094100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 [TO] Review goals &amp; hazards</a:t>
            </a:r>
          </a:p>
          <a:p>
            <a:pPr algn="ctr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33855" y="1094100"/>
            <a:ext cx="1072444" cy="58477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 [TO] Instruct HCW to examine PPE</a:t>
            </a:r>
          </a:p>
          <a:p>
            <a:pPr algn="ctr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Connector 28"/>
          <p:cNvCxnSpPr>
            <a:stCxn id="4" idx="2"/>
            <a:endCxn id="6" idx="0"/>
          </p:cNvCxnSpPr>
          <p:nvPr/>
        </p:nvCxnSpPr>
        <p:spPr>
          <a:xfrm>
            <a:off x="2170077" y="764732"/>
            <a:ext cx="0" cy="329368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61348" y="862433"/>
            <a:ext cx="1308729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5" idx="0"/>
          </p:cNvCxnSpPr>
          <p:nvPr/>
        </p:nvCxnSpPr>
        <p:spPr>
          <a:xfrm>
            <a:off x="861348" y="862433"/>
            <a:ext cx="0" cy="231667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1658251" y="1555765"/>
            <a:ext cx="1813783" cy="2804255"/>
            <a:chOff x="1658251" y="1555765"/>
            <a:chExt cx="1813783" cy="2804255"/>
          </a:xfrm>
        </p:grpSpPr>
        <p:grpSp>
          <p:nvGrpSpPr>
            <p:cNvPr id="10" name="Group 9"/>
            <p:cNvGrpSpPr/>
            <p:nvPr/>
          </p:nvGrpSpPr>
          <p:grpSpPr>
            <a:xfrm>
              <a:off x="1702811" y="1971668"/>
              <a:ext cx="983323" cy="999524"/>
              <a:chOff x="1270065" y="1834183"/>
              <a:chExt cx="983323" cy="999524"/>
            </a:xfrm>
          </p:grpSpPr>
          <p:sp>
            <p:nvSpPr>
              <p:cNvPr id="8" name="Diamond 7"/>
              <p:cNvSpPr/>
              <p:nvPr/>
            </p:nvSpPr>
            <p:spPr>
              <a:xfrm>
                <a:off x="1270065" y="1834183"/>
                <a:ext cx="983323" cy="999524"/>
              </a:xfrm>
              <a:prstGeom prst="diamon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309169" y="2076618"/>
                <a:ext cx="896829" cy="461665"/>
              </a:xfrm>
              <a:prstGeom prst="rect">
                <a:avLst/>
              </a:prstGeom>
              <a:noFill/>
              <a:ln w="12700" cmpd="sng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Plan 2.2 Rip, tear, or contamination?</a:t>
                </a: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1658251" y="3282802"/>
              <a:ext cx="1072444" cy="1077218"/>
            </a:xfrm>
            <a:prstGeom prst="rect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Rip/tear – Follow breach protocol</a:t>
              </a:r>
            </a:p>
            <a:p>
              <a:pPr algn="ctr"/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Contamination: Disinfect surface of PPE with EPA-registered disinfectant</a:t>
              </a:r>
            </a:p>
          </p:txBody>
        </p:sp>
        <p:cxnSp>
          <p:nvCxnSpPr>
            <p:cNvPr id="15" name="Straight Connector 14"/>
            <p:cNvCxnSpPr>
              <a:stCxn id="8" idx="2"/>
              <a:endCxn id="13" idx="0"/>
            </p:cNvCxnSpPr>
            <p:nvPr/>
          </p:nvCxnSpPr>
          <p:spPr>
            <a:xfrm>
              <a:off x="2194473" y="2971192"/>
              <a:ext cx="0" cy="311610"/>
            </a:xfrm>
            <a:prstGeom prst="line">
              <a:avLst/>
            </a:prstGeom>
            <a:ln w="12700" cmpd="sng">
              <a:headEnd type="non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3472034" y="1555765"/>
              <a:ext cx="0" cy="2265646"/>
            </a:xfrm>
            <a:prstGeom prst="straightConnector1">
              <a:avLst/>
            </a:prstGeom>
            <a:ln w="127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13" idx="3"/>
            </p:cNvCxnSpPr>
            <p:nvPr/>
          </p:nvCxnSpPr>
          <p:spPr>
            <a:xfrm flipH="1">
              <a:off x="2730695" y="3821411"/>
              <a:ext cx="741339" cy="0"/>
            </a:xfrm>
            <a:prstGeom prst="line">
              <a:avLst/>
            </a:prstGeom>
            <a:ln w="12700"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3"/>
            </p:cNvCxnSpPr>
            <p:nvPr/>
          </p:nvCxnSpPr>
          <p:spPr>
            <a:xfrm flipV="1">
              <a:off x="2686134" y="2454617"/>
              <a:ext cx="785900" cy="16813"/>
            </a:xfrm>
            <a:prstGeom prst="line">
              <a:avLst/>
            </a:prstGeom>
            <a:ln w="12700"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2838324" y="2218880"/>
              <a:ext cx="355796" cy="214020"/>
            </a:xfrm>
            <a:prstGeom prst="rect">
              <a:avLst/>
            </a:prstGeom>
            <a:noFill/>
            <a:ln w="12700" cmpd="sng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214179" y="2950096"/>
              <a:ext cx="355796" cy="214020"/>
            </a:xfrm>
            <a:prstGeom prst="rect">
              <a:avLst/>
            </a:prstGeom>
            <a:noFill/>
            <a:ln w="12700" cmpd="sng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Yes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730695" y="617352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Plan 2: do 2.1 to 2.2 in order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472034" y="1348984"/>
            <a:ext cx="355796" cy="214020"/>
          </a:xfrm>
          <a:prstGeom prst="rect">
            <a:avLst/>
          </a:prstGeom>
          <a:noFill/>
          <a:ln w="12700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exit</a:t>
            </a:r>
          </a:p>
        </p:txBody>
      </p:sp>
    </p:spTree>
    <p:extLst>
      <p:ext uri="{BB962C8B-B14F-4D97-AF65-F5344CB8AC3E}">
        <p14:creationId xmlns:p14="http://schemas.microsoft.com/office/powerpoint/2010/main" val="140264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48430" y="473659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[HCW] Disinfect outer gloves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735" y="1254653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 [HCW] Examine for contamination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59470" y="1947907"/>
            <a:ext cx="1536901" cy="1786129"/>
            <a:chOff x="1233344" y="1815229"/>
            <a:chExt cx="1536901" cy="1786129"/>
          </a:xfrm>
        </p:grpSpPr>
        <p:grpSp>
          <p:nvGrpSpPr>
            <p:cNvPr id="11" name="Group 10"/>
            <p:cNvGrpSpPr/>
            <p:nvPr/>
          </p:nvGrpSpPr>
          <p:grpSpPr>
            <a:xfrm>
              <a:off x="1309169" y="1815229"/>
              <a:ext cx="906307" cy="1229417"/>
              <a:chOff x="1309169" y="1815229"/>
              <a:chExt cx="906307" cy="1229417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309169" y="1815229"/>
                <a:ext cx="906307" cy="890863"/>
                <a:chOff x="3459508" y="1772249"/>
                <a:chExt cx="906307" cy="890863"/>
              </a:xfrm>
            </p:grpSpPr>
            <p:sp>
              <p:nvSpPr>
                <p:cNvPr id="7" name="Diamond 6"/>
                <p:cNvSpPr/>
                <p:nvPr/>
              </p:nvSpPr>
              <p:spPr>
                <a:xfrm>
                  <a:off x="3468986" y="1772249"/>
                  <a:ext cx="896829" cy="890863"/>
                </a:xfrm>
                <a:prstGeom prst="diamond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3459508" y="2033638"/>
                  <a:ext cx="896829" cy="338554"/>
                </a:xfrm>
                <a:prstGeom prst="rect">
                  <a:avLst/>
                </a:prstGeom>
                <a:noFill/>
                <a:ln w="12700" cmpd="sng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Plan 3.1 Visible Contamination?</a:t>
                  </a:r>
                </a:p>
              </p:txBody>
            </p:sp>
          </p:grpSp>
          <p:cxnSp>
            <p:nvCxnSpPr>
              <p:cNvPr id="9" name="Straight Arrow Connector 8"/>
              <p:cNvCxnSpPr>
                <a:stCxn id="7" idx="2"/>
              </p:cNvCxnSpPr>
              <p:nvPr/>
            </p:nvCxnSpPr>
            <p:spPr>
              <a:xfrm>
                <a:off x="1767062" y="2706092"/>
                <a:ext cx="2504" cy="310491"/>
              </a:xfrm>
              <a:prstGeom prst="straightConnector1">
                <a:avLst/>
              </a:prstGeom>
              <a:ln w="12700" cmpd="sng"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1876839" y="2706092"/>
                <a:ext cx="338637" cy="338554"/>
              </a:xfrm>
              <a:prstGeom prst="rect">
                <a:avLst/>
              </a:prstGeom>
              <a:noFill/>
              <a:ln w="12700" cmpd="sng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Yes</a:t>
                </a:r>
                <a:endPara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1233344" y="1829861"/>
              <a:ext cx="1536901" cy="1771497"/>
              <a:chOff x="1233344" y="1829861"/>
              <a:chExt cx="1536901" cy="1771497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1233344" y="3016583"/>
                <a:ext cx="1072444" cy="584775"/>
              </a:xfrm>
              <a:prstGeom prst="rect">
                <a:avLst/>
              </a:prstGeom>
              <a:ln w="12700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.1.1 [HCW] Apply EPA-registered wipe to contaminated area</a:t>
                </a:r>
              </a:p>
              <a:p>
                <a:pPr algn="ctr"/>
                <a:endPara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3" name="Straight Connector 12"/>
              <p:cNvCxnSpPr>
                <a:stCxn id="12" idx="3"/>
              </p:cNvCxnSpPr>
              <p:nvPr/>
            </p:nvCxnSpPr>
            <p:spPr>
              <a:xfrm>
                <a:off x="2305788" y="3308971"/>
                <a:ext cx="445910" cy="0"/>
              </a:xfrm>
              <a:prstGeom prst="line">
                <a:avLst/>
              </a:prstGeom>
              <a:ln w="12700" cmpd="sng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endCxn id="21" idx="2"/>
              </p:cNvCxnSpPr>
              <p:nvPr/>
            </p:nvCxnSpPr>
            <p:spPr>
              <a:xfrm flipH="1" flipV="1">
                <a:off x="2760282" y="1829861"/>
                <a:ext cx="9963" cy="1479110"/>
              </a:xfrm>
              <a:prstGeom prst="straightConnector1">
                <a:avLst/>
              </a:prstGeom>
              <a:ln w="12700" cmpd="sng"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V="1">
                <a:off x="2215476" y="2255594"/>
                <a:ext cx="536222" cy="5067"/>
              </a:xfrm>
              <a:prstGeom prst="line">
                <a:avLst/>
              </a:prstGeom>
              <a:ln w="12700" cmpd="sng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2305788" y="1968896"/>
                <a:ext cx="338637" cy="215444"/>
              </a:xfrm>
              <a:prstGeom prst="rect">
                <a:avLst/>
              </a:prstGeom>
              <a:noFill/>
              <a:ln w="12700" cmpd="sng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</a:t>
                </a:r>
                <a:endPara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1" name="TextBox 20"/>
          <p:cNvSpPr txBox="1"/>
          <p:nvPr/>
        </p:nvSpPr>
        <p:spPr>
          <a:xfrm>
            <a:off x="1550186" y="1254653"/>
            <a:ext cx="1072444" cy="707886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 [HCW] Apply ABHR to palm or EPA-registered disinfectant wipe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8914" y="1254653"/>
            <a:ext cx="1226148" cy="58477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 [HCW] Rub top/bottom of both hands and in between fingers and thumbs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90859" y="1254653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 [HCW] Wait for gloves to dry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813957" y="1118320"/>
            <a:ext cx="4013124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4" idx="2"/>
          </p:cNvCxnSpPr>
          <p:nvPr/>
        </p:nvCxnSpPr>
        <p:spPr>
          <a:xfrm>
            <a:off x="2784652" y="935324"/>
            <a:ext cx="0" cy="182996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5" idx="0"/>
          </p:cNvCxnSpPr>
          <p:nvPr/>
        </p:nvCxnSpPr>
        <p:spPr>
          <a:xfrm>
            <a:off x="813957" y="1118320"/>
            <a:ext cx="0" cy="13633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26" idx="0"/>
          </p:cNvCxnSpPr>
          <p:nvPr/>
        </p:nvCxnSpPr>
        <p:spPr>
          <a:xfrm>
            <a:off x="4827081" y="1108751"/>
            <a:ext cx="0" cy="145902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096371" y="1118320"/>
            <a:ext cx="0" cy="13633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339421" y="1118320"/>
            <a:ext cx="0" cy="13633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59470" y="1716318"/>
            <a:ext cx="0" cy="143294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339421" y="827602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3 : do 3.1 to 3.4 in order</a:t>
            </a:r>
          </a:p>
        </p:txBody>
      </p:sp>
    </p:spTree>
    <p:extLst>
      <p:ext uri="{BB962C8B-B14F-4D97-AF65-F5344CB8AC3E}">
        <p14:creationId xmlns:p14="http://schemas.microsoft.com/office/powerpoint/2010/main" val="1486337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30414" y="378886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Remove outer apron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994" y="1123469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4.1 [TO/Asst.] Untie strap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2208" y="1123469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4.2 [HCW] Remove apron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787104" y="1830522"/>
            <a:ext cx="3887228" cy="1734424"/>
            <a:chOff x="1233344" y="1743824"/>
            <a:chExt cx="3887228" cy="1734424"/>
          </a:xfrm>
        </p:grpSpPr>
        <p:grpSp>
          <p:nvGrpSpPr>
            <p:cNvPr id="34" name="Group 33"/>
            <p:cNvGrpSpPr/>
            <p:nvPr/>
          </p:nvGrpSpPr>
          <p:grpSpPr>
            <a:xfrm>
              <a:off x="1233344" y="1743824"/>
              <a:ext cx="1072443" cy="1300822"/>
              <a:chOff x="1233344" y="1743824"/>
              <a:chExt cx="1072443" cy="1300822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1233344" y="1743824"/>
                <a:ext cx="1072443" cy="1042501"/>
                <a:chOff x="3383683" y="1700844"/>
                <a:chExt cx="1072443" cy="1042501"/>
              </a:xfrm>
            </p:grpSpPr>
            <p:sp>
              <p:nvSpPr>
                <p:cNvPr id="44" name="Diamond 43"/>
                <p:cNvSpPr/>
                <p:nvPr/>
              </p:nvSpPr>
              <p:spPr>
                <a:xfrm>
                  <a:off x="3383683" y="1700844"/>
                  <a:ext cx="1072443" cy="1042501"/>
                </a:xfrm>
                <a:prstGeom prst="diamond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3459508" y="1995730"/>
                  <a:ext cx="896829" cy="461665"/>
                </a:xfrm>
                <a:prstGeom prst="rect">
                  <a:avLst/>
                </a:prstGeom>
                <a:noFill/>
                <a:ln w="12700" cmpd="sng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Can apron be pulled away at neck?</a:t>
                  </a:r>
                </a:p>
              </p:txBody>
            </p:sp>
          </p:grpSp>
          <p:cxnSp>
            <p:nvCxnSpPr>
              <p:cNvPr id="42" name="Straight Arrow Connector 41"/>
              <p:cNvCxnSpPr>
                <a:stCxn id="44" idx="2"/>
              </p:cNvCxnSpPr>
              <p:nvPr/>
            </p:nvCxnSpPr>
            <p:spPr>
              <a:xfrm>
                <a:off x="1769566" y="2786325"/>
                <a:ext cx="0" cy="230258"/>
              </a:xfrm>
              <a:prstGeom prst="straightConnector1">
                <a:avLst/>
              </a:prstGeom>
              <a:ln w="12700" cmpd="sng"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1876839" y="2706092"/>
                <a:ext cx="338637" cy="338554"/>
              </a:xfrm>
              <a:prstGeom prst="rect">
                <a:avLst/>
              </a:prstGeom>
              <a:noFill/>
              <a:ln w="12700" cmpd="sng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Yes</a:t>
                </a:r>
                <a:endPara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1233344" y="1978373"/>
              <a:ext cx="3887228" cy="1499875"/>
              <a:chOff x="1233344" y="1978373"/>
              <a:chExt cx="3887228" cy="1499875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1233344" y="3016583"/>
                <a:ext cx="1072444" cy="461665"/>
              </a:xfrm>
              <a:prstGeom prst="rect">
                <a:avLst/>
              </a:prstGeom>
              <a:ln w="12700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4.2.1 [HCW] Tear apron at neck</a:t>
                </a:r>
              </a:p>
              <a:p>
                <a:pPr algn="ctr"/>
                <a:endPara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>
                <a:off x="4872247" y="3248903"/>
                <a:ext cx="248325" cy="0"/>
              </a:xfrm>
              <a:prstGeom prst="line">
                <a:avLst/>
              </a:prstGeom>
              <a:ln w="12700" cmpd="sng">
                <a:headEnd type="none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44" idx="3"/>
                <a:endCxn id="64" idx="1"/>
              </p:cNvCxnSpPr>
              <p:nvPr/>
            </p:nvCxnSpPr>
            <p:spPr>
              <a:xfrm flipV="1">
                <a:off x="2305787" y="2259614"/>
                <a:ext cx="1494016" cy="5461"/>
              </a:xfrm>
              <a:prstGeom prst="line">
                <a:avLst/>
              </a:prstGeom>
              <a:ln w="12700" cmpd="sng">
                <a:headEnd type="none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>
                <a:off x="2154140" y="1978373"/>
                <a:ext cx="338637" cy="215444"/>
              </a:xfrm>
              <a:prstGeom prst="rect">
                <a:avLst/>
              </a:prstGeom>
              <a:noFill/>
              <a:ln w="12700" cmpd="sng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</a:t>
                </a:r>
                <a:endPara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2" name="TextBox 51"/>
          <p:cNvSpPr txBox="1"/>
          <p:nvPr/>
        </p:nvSpPr>
        <p:spPr>
          <a:xfrm>
            <a:off x="4353563" y="3104768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4.2.3 [HCW] Pull apron away from body</a:t>
            </a:r>
          </a:p>
        </p:txBody>
      </p:sp>
      <p:cxnSp>
        <p:nvCxnSpPr>
          <p:cNvPr id="55" name="Straight Connector 54"/>
          <p:cNvCxnSpPr>
            <a:stCxn id="36" idx="3"/>
            <a:endCxn id="52" idx="1"/>
          </p:cNvCxnSpPr>
          <p:nvPr/>
        </p:nvCxnSpPr>
        <p:spPr>
          <a:xfrm>
            <a:off x="2859548" y="3334114"/>
            <a:ext cx="1494015" cy="1487"/>
          </a:xfrm>
          <a:prstGeom prst="line">
            <a:avLst/>
          </a:prstGeom>
          <a:ln w="12700" cmpd="sng">
            <a:headEnd type="non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871008" y="2587073"/>
            <a:ext cx="0" cy="516208"/>
          </a:xfrm>
          <a:prstGeom prst="straightConnector1">
            <a:avLst/>
          </a:prstGeom>
          <a:ln w="127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607986" y="3227879"/>
            <a:ext cx="338637" cy="215444"/>
          </a:xfrm>
          <a:prstGeom prst="rect">
            <a:avLst/>
          </a:prstGeom>
          <a:noFill/>
          <a:ln w="12700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4.3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353563" y="2115479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4.2.2 [HCW] Lift strap over head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30414" y="1123469"/>
            <a:ext cx="1072444" cy="58477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4.3 [HCW] Roll apron inside to outside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11555" y="1123469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4.4 [HCW] Discard apron into waste receptacle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607986" y="1123469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4.5 [HCW] Inspect PPE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5966195" y="1782772"/>
            <a:ext cx="1769223" cy="1541967"/>
            <a:chOff x="1702811" y="1971668"/>
            <a:chExt cx="1769223" cy="1541967"/>
          </a:xfrm>
        </p:grpSpPr>
        <p:grpSp>
          <p:nvGrpSpPr>
            <p:cNvPr id="79" name="Group 78"/>
            <p:cNvGrpSpPr/>
            <p:nvPr/>
          </p:nvGrpSpPr>
          <p:grpSpPr>
            <a:xfrm>
              <a:off x="1702811" y="1971668"/>
              <a:ext cx="983323" cy="999524"/>
              <a:chOff x="1270065" y="1834183"/>
              <a:chExt cx="983323" cy="999524"/>
            </a:xfrm>
          </p:grpSpPr>
          <p:sp>
            <p:nvSpPr>
              <p:cNvPr id="87" name="Diamond 86"/>
              <p:cNvSpPr/>
              <p:nvPr/>
            </p:nvSpPr>
            <p:spPr>
              <a:xfrm>
                <a:off x="1270065" y="1834183"/>
                <a:ext cx="983323" cy="999524"/>
              </a:xfrm>
              <a:prstGeom prst="diamon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1309169" y="2076618"/>
                <a:ext cx="896829" cy="461665"/>
              </a:xfrm>
              <a:prstGeom prst="rect">
                <a:avLst/>
              </a:prstGeom>
              <a:noFill/>
              <a:ln w="12700" cmpd="sng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Plan 4.5. Rip, tear, or contamination?</a:t>
                </a:r>
              </a:p>
            </p:txBody>
          </p:sp>
        </p:grpSp>
        <p:cxnSp>
          <p:nvCxnSpPr>
            <p:cNvPr id="81" name="Straight Connector 80"/>
            <p:cNvCxnSpPr>
              <a:stCxn id="87" idx="2"/>
            </p:cNvCxnSpPr>
            <p:nvPr/>
          </p:nvCxnSpPr>
          <p:spPr>
            <a:xfrm>
              <a:off x="2194473" y="2971192"/>
              <a:ext cx="0" cy="311610"/>
            </a:xfrm>
            <a:prstGeom prst="line">
              <a:avLst/>
            </a:prstGeom>
            <a:ln w="12700" cmpd="sng">
              <a:headEnd type="non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V="1">
              <a:off x="3472034" y="2213746"/>
              <a:ext cx="0" cy="1299889"/>
            </a:xfrm>
            <a:prstGeom prst="straightConnector1">
              <a:avLst/>
            </a:prstGeom>
            <a:ln w="127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2730695" y="3513635"/>
              <a:ext cx="741339" cy="0"/>
            </a:xfrm>
            <a:prstGeom prst="line">
              <a:avLst/>
            </a:prstGeom>
            <a:ln w="12700"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87" idx="3"/>
            </p:cNvCxnSpPr>
            <p:nvPr/>
          </p:nvCxnSpPr>
          <p:spPr>
            <a:xfrm>
              <a:off x="2686134" y="2471430"/>
              <a:ext cx="785900" cy="0"/>
            </a:xfrm>
            <a:prstGeom prst="line">
              <a:avLst/>
            </a:prstGeom>
            <a:ln w="12700"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2838324" y="2218880"/>
              <a:ext cx="355796" cy="214020"/>
            </a:xfrm>
            <a:prstGeom prst="rect">
              <a:avLst/>
            </a:prstGeom>
            <a:noFill/>
            <a:ln w="12700" cmpd="sng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214179" y="2950096"/>
              <a:ext cx="355796" cy="214020"/>
            </a:xfrm>
            <a:prstGeom prst="rect">
              <a:avLst/>
            </a:prstGeom>
            <a:noFill/>
            <a:ln w="12700" cmpd="sng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Yes</a:t>
              </a:r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7533328" y="1782772"/>
            <a:ext cx="338637" cy="215444"/>
          </a:xfrm>
          <a:prstGeom prst="rect">
            <a:avLst/>
          </a:prstGeom>
          <a:noFill/>
          <a:ln w="12700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exit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6" name="Straight Connector 95"/>
          <p:cNvCxnSpPr>
            <a:stCxn id="4" idx="2"/>
            <a:endCxn id="72" idx="0"/>
          </p:cNvCxnSpPr>
          <p:nvPr/>
        </p:nvCxnSpPr>
        <p:spPr>
          <a:xfrm>
            <a:off x="3566636" y="840551"/>
            <a:ext cx="0" cy="282918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900420" y="947728"/>
            <a:ext cx="5243788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08738" y="947728"/>
            <a:ext cx="0" cy="175741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endCxn id="6" idx="0"/>
          </p:cNvCxnSpPr>
          <p:nvPr/>
        </p:nvCxnSpPr>
        <p:spPr>
          <a:xfrm>
            <a:off x="2248430" y="957206"/>
            <a:ext cx="0" cy="16626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73" idx="0"/>
          </p:cNvCxnSpPr>
          <p:nvPr/>
        </p:nvCxnSpPr>
        <p:spPr>
          <a:xfrm>
            <a:off x="4847777" y="947728"/>
            <a:ext cx="0" cy="175741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endCxn id="75" idx="0"/>
          </p:cNvCxnSpPr>
          <p:nvPr/>
        </p:nvCxnSpPr>
        <p:spPr>
          <a:xfrm>
            <a:off x="6144208" y="957206"/>
            <a:ext cx="0" cy="16626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36" idx="1"/>
          </p:cNvCxnSpPr>
          <p:nvPr/>
        </p:nvCxnSpPr>
        <p:spPr>
          <a:xfrm flipH="1">
            <a:off x="1582843" y="3334114"/>
            <a:ext cx="204261" cy="1487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1582843" y="1782772"/>
            <a:ext cx="0" cy="1541967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1582843" y="1782772"/>
            <a:ext cx="665587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6" idx="2"/>
          </p:cNvCxnSpPr>
          <p:nvPr/>
        </p:nvCxnSpPr>
        <p:spPr>
          <a:xfrm>
            <a:off x="2248430" y="1585134"/>
            <a:ext cx="0" cy="197638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5921635" y="1585134"/>
            <a:ext cx="0" cy="151963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7533328" y="378886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Disinfect outer gloves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533328" y="832795"/>
            <a:ext cx="1610672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Plan 5: do step 3 in order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152911" y="625107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4: do 4.1 to 4.5 in order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14839" y="3113586"/>
            <a:ext cx="1072444" cy="1200329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4.5.1</a:t>
            </a:r>
          </a:p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Rip/tear – Follow breach protocol</a:t>
            </a:r>
          </a:p>
          <a:p>
            <a:pPr algn="ctr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Contamination: Disinfect surface of PPE with EPA-registered disinfectant</a:t>
            </a:r>
          </a:p>
        </p:txBody>
      </p:sp>
    </p:spTree>
    <p:extLst>
      <p:ext uri="{BB962C8B-B14F-4D97-AF65-F5344CB8AC3E}">
        <p14:creationId xmlns:p14="http://schemas.microsoft.com/office/powerpoint/2010/main" val="150374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5086" y="540000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[HCW] Remove boot covers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038" y="1469537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6.1 [HCW]Sit in chair designated for shoe/boot removal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36383" y="1457896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6.2 [HCW] Take off first boot cover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0428" y="2478642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6.2.1 [HCW/</a:t>
            </a:r>
            <a:r>
              <a:rPr lang="en-US" sz="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Asst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Grasp outside of bootie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36383" y="2475078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6.2.2 [HCW] Pull down toward ankle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4288" y="2470501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6.2.3 [HCW]] Lift bootie over heal 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90399" y="2470501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6.2.4 [HCW]] Pull bootie off foot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37052" y="1457896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6.3 [HCW] Dispose of bootie in waste receptacle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2421" y="1457896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6.4 [HCW] Take off second boot cover (see 6.2 to 6.3)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899260" y="1175182"/>
            <a:ext cx="3929383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46650" y="2228686"/>
            <a:ext cx="3779971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6" idx="0"/>
          </p:cNvCxnSpPr>
          <p:nvPr/>
        </p:nvCxnSpPr>
        <p:spPr>
          <a:xfrm>
            <a:off x="899260" y="1175182"/>
            <a:ext cx="0" cy="294355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7" idx="0"/>
          </p:cNvCxnSpPr>
          <p:nvPr/>
        </p:nvCxnSpPr>
        <p:spPr>
          <a:xfrm>
            <a:off x="2172605" y="1175182"/>
            <a:ext cx="0" cy="28271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14" idx="0"/>
          </p:cNvCxnSpPr>
          <p:nvPr/>
        </p:nvCxnSpPr>
        <p:spPr>
          <a:xfrm>
            <a:off x="3473274" y="1175182"/>
            <a:ext cx="0" cy="28271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5" idx="0"/>
          </p:cNvCxnSpPr>
          <p:nvPr/>
        </p:nvCxnSpPr>
        <p:spPr>
          <a:xfrm>
            <a:off x="4828643" y="1175182"/>
            <a:ext cx="0" cy="28271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172605" y="1919561"/>
            <a:ext cx="0" cy="294355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8" idx="0"/>
          </p:cNvCxnSpPr>
          <p:nvPr/>
        </p:nvCxnSpPr>
        <p:spPr>
          <a:xfrm>
            <a:off x="946650" y="2213916"/>
            <a:ext cx="0" cy="264726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171494" y="2228686"/>
            <a:ext cx="0" cy="249956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11" idx="0"/>
          </p:cNvCxnSpPr>
          <p:nvPr/>
        </p:nvCxnSpPr>
        <p:spPr>
          <a:xfrm>
            <a:off x="3430510" y="2209339"/>
            <a:ext cx="0" cy="261162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2" idx="0"/>
          </p:cNvCxnSpPr>
          <p:nvPr/>
        </p:nvCxnSpPr>
        <p:spPr>
          <a:xfrm>
            <a:off x="4726621" y="2205775"/>
            <a:ext cx="0" cy="264726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234828" y="540000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Disinfect outer gloves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Straight Connector 58"/>
          <p:cNvCxnSpPr>
            <a:stCxn id="4" idx="2"/>
          </p:cNvCxnSpPr>
          <p:nvPr/>
        </p:nvCxnSpPr>
        <p:spPr>
          <a:xfrm>
            <a:off x="2811308" y="1001665"/>
            <a:ext cx="0" cy="173517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637274" y="1023260"/>
            <a:ext cx="2241661" cy="33855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do step 3 in order; If Asst. helped, do step 3 in order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394920" y="840551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6: do 6.1 to 6.4 in order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9193" y="3079552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6.2: do 6.2.1 to 6.2.4 in order then exit</a:t>
            </a:r>
          </a:p>
        </p:txBody>
      </p:sp>
    </p:spTree>
    <p:extLst>
      <p:ext uri="{BB962C8B-B14F-4D97-AF65-F5344CB8AC3E}">
        <p14:creationId xmlns:p14="http://schemas.microsoft.com/office/powerpoint/2010/main" val="3971813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1308" y="435749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[HCW] Remove outer gloves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602" y="2062189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8.1.1 [HCW] Hold wrist with thumb pointed at ceiling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8864" y="1258871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8.1 [HCW] Take off first glove slowly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40783" y="2059659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8.1.2 [HCW] Pinch glove and lift at wrist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3289" y="2059659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8.1.3 [HCW] Roll glove down until it is off the hand in a ball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5429" y="2062189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8.1.4 [HCW] Hold balled glove in palm of other gloved hand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59723" y="1258871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8.2 [HCW] Remove second glove slowly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23501" y="2059659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8.2.1 [HCW] Slide a finger down &amp;inside the outer glove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31250" y="2059659"/>
            <a:ext cx="1072444" cy="58477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8.2.2 [HCW] Pull off second glove until balled around first glove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63633" y="1252377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8.3 [HCW] Dispose of gloves in waste receptacle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275086" y="1051978"/>
            <a:ext cx="5923473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6" idx="0"/>
          </p:cNvCxnSpPr>
          <p:nvPr/>
        </p:nvCxnSpPr>
        <p:spPr>
          <a:xfrm>
            <a:off x="2275086" y="1051978"/>
            <a:ext cx="0" cy="20689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2"/>
          </p:cNvCxnSpPr>
          <p:nvPr/>
        </p:nvCxnSpPr>
        <p:spPr>
          <a:xfrm>
            <a:off x="3347530" y="897414"/>
            <a:ext cx="0" cy="15456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206515" y="1045484"/>
            <a:ext cx="0" cy="20689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197667" y="1045484"/>
            <a:ext cx="0" cy="20689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90824" y="1878026"/>
            <a:ext cx="3593278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5" idx="0"/>
          </p:cNvCxnSpPr>
          <p:nvPr/>
        </p:nvCxnSpPr>
        <p:spPr>
          <a:xfrm>
            <a:off x="690824" y="1878026"/>
            <a:ext cx="0" cy="18416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274759" y="1720536"/>
            <a:ext cx="327" cy="15749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923728" y="1875496"/>
            <a:ext cx="0" cy="18416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080056" y="1878026"/>
            <a:ext cx="0" cy="18416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283775" y="1878026"/>
            <a:ext cx="0" cy="18416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659396" y="1875496"/>
            <a:ext cx="1204470" cy="506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659396" y="1875496"/>
            <a:ext cx="0" cy="18416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863866" y="1875496"/>
            <a:ext cx="0" cy="18416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0" idx="2"/>
          </p:cNvCxnSpPr>
          <p:nvPr/>
        </p:nvCxnSpPr>
        <p:spPr>
          <a:xfrm>
            <a:off x="6195945" y="1720536"/>
            <a:ext cx="0" cy="15496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71028" y="789692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8: do 8.1 to 8.3 in order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88310" y="2643126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8.1: do 8.1.1 to 8.1.4 in order then exit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123501" y="2687804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8.2: do 8.2.1 to 8.2.2 in order then exit</a:t>
            </a:r>
          </a:p>
        </p:txBody>
      </p:sp>
    </p:spTree>
    <p:extLst>
      <p:ext uri="{BB962C8B-B14F-4D97-AF65-F5344CB8AC3E}">
        <p14:creationId xmlns:p14="http://schemas.microsoft.com/office/powerpoint/2010/main" val="386652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15928" y="767454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[HCW] Inspect both inner gloves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7517" y="1548732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9.1 [HCW] Inspect palms, backs of hands, and fingers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416638" y="2243569"/>
            <a:ext cx="1394670" cy="1311134"/>
            <a:chOff x="1702811" y="1971668"/>
            <a:chExt cx="1394670" cy="1311134"/>
          </a:xfrm>
        </p:grpSpPr>
        <p:grpSp>
          <p:nvGrpSpPr>
            <p:cNvPr id="30" name="Group 29"/>
            <p:cNvGrpSpPr/>
            <p:nvPr/>
          </p:nvGrpSpPr>
          <p:grpSpPr>
            <a:xfrm>
              <a:off x="1702811" y="1971668"/>
              <a:ext cx="983323" cy="999524"/>
              <a:chOff x="1270065" y="1834183"/>
              <a:chExt cx="983323" cy="999524"/>
            </a:xfrm>
          </p:grpSpPr>
          <p:sp>
            <p:nvSpPr>
              <p:cNvPr id="38" name="Diamond 37"/>
              <p:cNvSpPr/>
              <p:nvPr/>
            </p:nvSpPr>
            <p:spPr>
              <a:xfrm>
                <a:off x="1270065" y="1834183"/>
                <a:ext cx="983323" cy="999524"/>
              </a:xfrm>
              <a:prstGeom prst="diamon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309169" y="2076618"/>
                <a:ext cx="896829" cy="461665"/>
              </a:xfrm>
              <a:prstGeom prst="rect">
                <a:avLst/>
              </a:prstGeom>
              <a:noFill/>
              <a:ln w="12700" cmpd="sng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Plan 9.1 Rip, tear, or contamination?</a:t>
                </a:r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 flipH="1">
              <a:off x="2194473" y="2971192"/>
              <a:ext cx="10228" cy="311610"/>
            </a:xfrm>
            <a:prstGeom prst="line">
              <a:avLst/>
            </a:prstGeom>
            <a:ln w="12700" cmpd="sng">
              <a:headEnd type="non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741685" y="2212233"/>
              <a:ext cx="355796" cy="214020"/>
            </a:xfrm>
            <a:prstGeom prst="rect">
              <a:avLst/>
            </a:prstGeom>
            <a:noFill/>
            <a:ln w="12700" cmpd="sng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215537" y="2892900"/>
              <a:ext cx="526148" cy="215444"/>
            </a:xfrm>
            <a:prstGeom prst="rect">
              <a:avLst/>
            </a:prstGeom>
            <a:noFill/>
            <a:ln w="12700" cmpd="sng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Yes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552150" y="3554703"/>
            <a:ext cx="1072444" cy="58477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9.1.2 Remove inner glove (follow step 16)</a:t>
            </a:r>
          </a:p>
          <a:p>
            <a:pPr algn="ctr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748120" y="3554703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9.1.3 Discard inner gloves into waste receptacle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31261" y="3554703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9.1.4 Perform hand hygiene with ABHR</a:t>
            </a:r>
          </a:p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(see 17)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132915" y="3554703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9.1.5 Put on new set of gloves up to the edge of gown sleeve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44024" y="1548732"/>
            <a:ext cx="1072444" cy="338554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9.2 [HCW] Disinfect inner gloves (see 13)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1863739" y="1364729"/>
            <a:ext cx="1416507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5" idx="0"/>
          </p:cNvCxnSpPr>
          <p:nvPr/>
        </p:nvCxnSpPr>
        <p:spPr>
          <a:xfrm>
            <a:off x="1863739" y="1364569"/>
            <a:ext cx="0" cy="18416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44" idx="0"/>
          </p:cNvCxnSpPr>
          <p:nvPr/>
        </p:nvCxnSpPr>
        <p:spPr>
          <a:xfrm>
            <a:off x="3280246" y="1364729"/>
            <a:ext cx="0" cy="184003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" idx="2"/>
          </p:cNvCxnSpPr>
          <p:nvPr/>
        </p:nvCxnSpPr>
        <p:spPr>
          <a:xfrm>
            <a:off x="2552150" y="1229119"/>
            <a:ext cx="0" cy="13561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372078" y="2010397"/>
            <a:ext cx="0" cy="1380877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372078" y="3392037"/>
            <a:ext cx="5297059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40" idx="0"/>
          </p:cNvCxnSpPr>
          <p:nvPr/>
        </p:nvCxnSpPr>
        <p:spPr>
          <a:xfrm>
            <a:off x="3088372" y="3391274"/>
            <a:ext cx="0" cy="163429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254929" y="3392037"/>
            <a:ext cx="0" cy="163429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458648" y="3380245"/>
            <a:ext cx="0" cy="163429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43" idx="0"/>
          </p:cNvCxnSpPr>
          <p:nvPr/>
        </p:nvCxnSpPr>
        <p:spPr>
          <a:xfrm>
            <a:off x="6669137" y="3380245"/>
            <a:ext cx="0" cy="174458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38" idx="3"/>
          </p:cNvCxnSpPr>
          <p:nvPr/>
        </p:nvCxnSpPr>
        <p:spPr>
          <a:xfrm>
            <a:off x="2399961" y="2743331"/>
            <a:ext cx="880285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endCxn id="44" idx="2"/>
          </p:cNvCxnSpPr>
          <p:nvPr/>
        </p:nvCxnSpPr>
        <p:spPr>
          <a:xfrm flipV="1">
            <a:off x="3280246" y="1887286"/>
            <a:ext cx="0" cy="856045"/>
          </a:xfrm>
          <a:prstGeom prst="straightConnector1">
            <a:avLst/>
          </a:prstGeom>
          <a:ln w="127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280246" y="1013675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9: do 9.1 to 9.2 in order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495177" y="4896789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9.1.1: do 9.1.1 to 9.1.5 in order then exit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359917" y="3560529"/>
            <a:ext cx="1072444" cy="1200329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9.1.1 </a:t>
            </a:r>
          </a:p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Rip/tear – Follow breach protocol</a:t>
            </a:r>
          </a:p>
          <a:p>
            <a:pPr algn="ctr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Contamination: Disinfect surface of PPE with EPA-registered disinfectant</a:t>
            </a:r>
          </a:p>
        </p:txBody>
      </p:sp>
    </p:spTree>
    <p:extLst>
      <p:ext uri="{BB962C8B-B14F-4D97-AF65-F5344CB8AC3E}">
        <p14:creationId xmlns:p14="http://schemas.microsoft.com/office/powerpoint/2010/main" val="2609101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39823" y="767454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Remove PAPR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3484" y="1573786"/>
            <a:ext cx="1072444" cy="338554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10.1 [Asst.] Detach hose at the hood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68328" y="1573786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10.2 [Asst.] Turn off system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39823" y="1573786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10.3 Unclip belt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94282" y="2340807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10.3.1 [Asst.] Hold belt unit in hands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13227" y="2340807"/>
            <a:ext cx="1072444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10.3.2 [HCW] Unclip belt</a:t>
            </a:r>
          </a:p>
          <a:p>
            <a:pPr algn="ctr"/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4834" y="1573786"/>
            <a:ext cx="1353240" cy="461665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10.4 [Asst.] Place reusable PAPR components in designated area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38031" y="1573786"/>
            <a:ext cx="1072444" cy="338554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10.5 [HCW/Asst.] Disinfect gloves (13)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479706" y="1374206"/>
            <a:ext cx="5308488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2"/>
            <a:endCxn id="7" idx="0"/>
          </p:cNvCxnSpPr>
          <p:nvPr/>
        </p:nvCxnSpPr>
        <p:spPr>
          <a:xfrm>
            <a:off x="3976045" y="1229119"/>
            <a:ext cx="0" cy="344667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5" idx="0"/>
          </p:cNvCxnSpPr>
          <p:nvPr/>
        </p:nvCxnSpPr>
        <p:spPr>
          <a:xfrm>
            <a:off x="1479706" y="1374206"/>
            <a:ext cx="0" cy="19958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665219" y="1374206"/>
            <a:ext cx="0" cy="19958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0653" y="1374206"/>
            <a:ext cx="0" cy="19958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788194" y="1374206"/>
            <a:ext cx="0" cy="19958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530504" y="2199493"/>
            <a:ext cx="1331763" cy="0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8" idx="0"/>
          </p:cNvCxnSpPr>
          <p:nvPr/>
        </p:nvCxnSpPr>
        <p:spPr>
          <a:xfrm>
            <a:off x="3530504" y="2199493"/>
            <a:ext cx="0" cy="141314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9" idx="0"/>
          </p:cNvCxnSpPr>
          <p:nvPr/>
        </p:nvCxnSpPr>
        <p:spPr>
          <a:xfrm>
            <a:off x="4849449" y="2210579"/>
            <a:ext cx="0" cy="130228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7" idx="2"/>
          </p:cNvCxnSpPr>
          <p:nvPr/>
        </p:nvCxnSpPr>
        <p:spPr>
          <a:xfrm>
            <a:off x="3976045" y="2035451"/>
            <a:ext cx="0" cy="164042"/>
          </a:xfrm>
          <a:prstGeom prst="line">
            <a:avLst/>
          </a:prstGeom>
          <a:ln w="127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512267" y="1013675"/>
            <a:ext cx="2798208" cy="33855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10: do 10.1 to 10.5 in order according to manufacturer instructions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85707" y="2946490"/>
            <a:ext cx="2304946" cy="21544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10.3.1: do 10.3.1 to 10.3.2 in order then exit</a:t>
            </a:r>
          </a:p>
        </p:txBody>
      </p:sp>
    </p:spTree>
    <p:extLst>
      <p:ext uri="{BB962C8B-B14F-4D97-AF65-F5344CB8AC3E}">
        <p14:creationId xmlns:p14="http://schemas.microsoft.com/office/powerpoint/2010/main" val="12759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1353</Words>
  <Application>Microsoft Office PowerPoint</Application>
  <PresentationFormat>On-screen Show (4:3)</PresentationFormat>
  <Paragraphs>186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ARMSTRONG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DIETZ</dc:creator>
  <cp:lastModifiedBy>Patience Osei</cp:lastModifiedBy>
  <cp:revision>52</cp:revision>
  <dcterms:created xsi:type="dcterms:W3CDTF">2016-01-19T19:33:47Z</dcterms:created>
  <dcterms:modified xsi:type="dcterms:W3CDTF">2018-09-16T23:52:55Z</dcterms:modified>
</cp:coreProperties>
</file>