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4" r:id="rId2"/>
    <p:sldId id="353" r:id="rId3"/>
    <p:sldId id="360" r:id="rId4"/>
    <p:sldId id="269" r:id="rId5"/>
    <p:sldId id="270" r:id="rId6"/>
    <p:sldId id="381" r:id="rId7"/>
    <p:sldId id="357" r:id="rId8"/>
    <p:sldId id="367" r:id="rId9"/>
    <p:sldId id="378" r:id="rId10"/>
    <p:sldId id="385" r:id="rId11"/>
    <p:sldId id="386" r:id="rId12"/>
    <p:sldId id="387" r:id="rId13"/>
    <p:sldId id="388" r:id="rId14"/>
    <p:sldId id="389" r:id="rId15"/>
    <p:sldId id="390" r:id="rId1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76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EBE9EA"/>
    <a:srgbClr val="E2A57B"/>
    <a:srgbClr val="F0CC62"/>
    <a:srgbClr val="55BDDB"/>
    <a:srgbClr val="77BD4B"/>
    <a:srgbClr val="0E2F57"/>
    <a:srgbClr val="C26ABD"/>
    <a:srgbClr val="F7BB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94" autoAdjust="0"/>
  </p:normalViewPr>
  <p:slideViewPr>
    <p:cSldViewPr snapToGrid="0" showGuides="1">
      <p:cViewPr>
        <p:scale>
          <a:sx n="80" d="100"/>
          <a:sy n="80" d="100"/>
        </p:scale>
        <p:origin x="204" y="186"/>
      </p:cViewPr>
      <p:guideLst>
        <p:guide orient="horz"/>
        <p:guide pos="7679"/>
      </p:guideLst>
    </p:cSldViewPr>
  </p:slideViewPr>
  <p:notesTextViewPr>
    <p:cViewPr>
      <p:scale>
        <a:sx n="1" d="1"/>
        <a:sy n="1" d="1"/>
      </p:scale>
      <p:origin x="0" y="0"/>
    </p:cViewPr>
  </p:notesTextViewPr>
  <p:sorterViewPr>
    <p:cViewPr varScale="1">
      <p:scale>
        <a:sx n="100" d="100"/>
        <a:sy n="100" d="100"/>
      </p:scale>
      <p:origin x="0" y="6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403282911112"/>
          <c:y val="0"/>
          <c:w val="0.64613075134864095"/>
          <c:h val="0.90006321008526702"/>
        </c:manualLayout>
      </c:layout>
      <c:barChart>
        <c:barDir val="bar"/>
        <c:grouping val="percentStacked"/>
        <c:varyColors val="0"/>
        <c:ser>
          <c:idx val="0"/>
          <c:order val="0"/>
          <c:tx>
            <c:strRef>
              <c:f>Sheet1!$B$1</c:f>
              <c:strCache>
                <c:ptCount val="1"/>
                <c:pt idx="0">
                  <c:v>1 (best outcome)</c:v>
                </c:pt>
              </c:strCache>
            </c:strRef>
          </c:tx>
          <c:invertIfNegative val="0"/>
          <c:cat>
            <c:strRef>
              <c:f>Sheet1!$A$2:$A$5</c:f>
              <c:strCache>
                <c:ptCount val="4"/>
                <c:pt idx="0">
                  <c:v>IMPost</c:v>
                </c:pt>
                <c:pt idx="1">
                  <c:v>IMPre</c:v>
                </c:pt>
                <c:pt idx="2">
                  <c:v>FAMPost</c:v>
                </c:pt>
                <c:pt idx="3">
                  <c:v>FAMPre</c:v>
                </c:pt>
              </c:strCache>
            </c:strRef>
          </c:cat>
          <c:val>
            <c:numRef>
              <c:f>Sheet1!$B$2:$B$5</c:f>
              <c:numCache>
                <c:formatCode>General</c:formatCode>
                <c:ptCount val="4"/>
                <c:pt idx="0">
                  <c:v>33</c:v>
                </c:pt>
                <c:pt idx="1">
                  <c:v>33</c:v>
                </c:pt>
                <c:pt idx="2">
                  <c:v>83</c:v>
                </c:pt>
                <c:pt idx="3">
                  <c:v>73</c:v>
                </c:pt>
              </c:numCache>
            </c:numRef>
          </c:val>
          <c:extLst>
            <c:ext xmlns:c16="http://schemas.microsoft.com/office/drawing/2014/chart" uri="{C3380CC4-5D6E-409C-BE32-E72D297353CC}">
              <c16:uniqueId val="{00000000-3D5B-479C-9F26-74BA963D78A3}"/>
            </c:ext>
          </c:extLst>
        </c:ser>
        <c:ser>
          <c:idx val="1"/>
          <c:order val="1"/>
          <c:tx>
            <c:strRef>
              <c:f>Sheet1!$C$1</c:f>
              <c:strCache>
                <c:ptCount val="1"/>
                <c:pt idx="0">
                  <c:v>2</c:v>
                </c:pt>
              </c:strCache>
            </c:strRef>
          </c:tx>
          <c:invertIfNegative val="0"/>
          <c:cat>
            <c:strRef>
              <c:f>Sheet1!$A$2:$A$5</c:f>
              <c:strCache>
                <c:ptCount val="4"/>
                <c:pt idx="0">
                  <c:v>IMPost</c:v>
                </c:pt>
                <c:pt idx="1">
                  <c:v>IMPre</c:v>
                </c:pt>
                <c:pt idx="2">
                  <c:v>FAMPost</c:v>
                </c:pt>
                <c:pt idx="3">
                  <c:v>FAMPre</c:v>
                </c:pt>
              </c:strCache>
            </c:strRef>
          </c:cat>
          <c:val>
            <c:numRef>
              <c:f>Sheet1!$C$2:$C$5</c:f>
              <c:numCache>
                <c:formatCode>General</c:formatCode>
                <c:ptCount val="4"/>
                <c:pt idx="0">
                  <c:v>9</c:v>
                </c:pt>
                <c:pt idx="1">
                  <c:v>14</c:v>
                </c:pt>
                <c:pt idx="2">
                  <c:v>23</c:v>
                </c:pt>
                <c:pt idx="3">
                  <c:v>29</c:v>
                </c:pt>
              </c:numCache>
            </c:numRef>
          </c:val>
          <c:extLst>
            <c:ext xmlns:c16="http://schemas.microsoft.com/office/drawing/2014/chart" uri="{C3380CC4-5D6E-409C-BE32-E72D297353CC}">
              <c16:uniqueId val="{00000001-3D5B-479C-9F26-74BA963D78A3}"/>
            </c:ext>
          </c:extLst>
        </c:ser>
        <c:ser>
          <c:idx val="2"/>
          <c:order val="2"/>
          <c:tx>
            <c:strRef>
              <c:f>Sheet1!$D$1</c:f>
              <c:strCache>
                <c:ptCount val="1"/>
                <c:pt idx="0">
                  <c:v>3</c:v>
                </c:pt>
              </c:strCache>
            </c:strRef>
          </c:tx>
          <c:invertIfNegative val="0"/>
          <c:cat>
            <c:strRef>
              <c:f>Sheet1!$A$2:$A$5</c:f>
              <c:strCache>
                <c:ptCount val="4"/>
                <c:pt idx="0">
                  <c:v>IMPost</c:v>
                </c:pt>
                <c:pt idx="1">
                  <c:v>IMPre</c:v>
                </c:pt>
                <c:pt idx="2">
                  <c:v>FAMPost</c:v>
                </c:pt>
                <c:pt idx="3">
                  <c:v>FAMPre</c:v>
                </c:pt>
              </c:strCache>
            </c:strRef>
          </c:cat>
          <c:val>
            <c:numRef>
              <c:f>Sheet1!$D$2:$D$5</c:f>
              <c:numCache>
                <c:formatCode>General</c:formatCode>
                <c:ptCount val="4"/>
                <c:pt idx="0">
                  <c:v>12</c:v>
                </c:pt>
                <c:pt idx="1">
                  <c:v>9</c:v>
                </c:pt>
                <c:pt idx="2">
                  <c:v>15</c:v>
                </c:pt>
                <c:pt idx="3">
                  <c:v>15</c:v>
                </c:pt>
              </c:numCache>
            </c:numRef>
          </c:val>
          <c:extLst>
            <c:ext xmlns:c16="http://schemas.microsoft.com/office/drawing/2014/chart" uri="{C3380CC4-5D6E-409C-BE32-E72D297353CC}">
              <c16:uniqueId val="{00000002-3D5B-479C-9F26-74BA963D78A3}"/>
            </c:ext>
          </c:extLst>
        </c:ser>
        <c:ser>
          <c:idx val="3"/>
          <c:order val="3"/>
          <c:tx>
            <c:strRef>
              <c:f>Sheet1!$E$1</c:f>
              <c:strCache>
                <c:ptCount val="1"/>
                <c:pt idx="0">
                  <c:v>4</c:v>
                </c:pt>
              </c:strCache>
            </c:strRef>
          </c:tx>
          <c:invertIfNegative val="0"/>
          <c:cat>
            <c:strRef>
              <c:f>Sheet1!$A$2:$A$5</c:f>
              <c:strCache>
                <c:ptCount val="4"/>
                <c:pt idx="0">
                  <c:v>IMPost</c:v>
                </c:pt>
                <c:pt idx="1">
                  <c:v>IMPre</c:v>
                </c:pt>
                <c:pt idx="2">
                  <c:v>FAMPost</c:v>
                </c:pt>
                <c:pt idx="3">
                  <c:v>FAMPre</c:v>
                </c:pt>
              </c:strCache>
            </c:strRef>
          </c:cat>
          <c:val>
            <c:numRef>
              <c:f>Sheet1!$E$2:$E$5</c:f>
              <c:numCache>
                <c:formatCode>General</c:formatCode>
                <c:ptCount val="4"/>
                <c:pt idx="0">
                  <c:v>1</c:v>
                </c:pt>
                <c:pt idx="1">
                  <c:v>3</c:v>
                </c:pt>
                <c:pt idx="2">
                  <c:v>2</c:v>
                </c:pt>
                <c:pt idx="3">
                  <c:v>8</c:v>
                </c:pt>
              </c:numCache>
            </c:numRef>
          </c:val>
          <c:extLst>
            <c:ext xmlns:c16="http://schemas.microsoft.com/office/drawing/2014/chart" uri="{C3380CC4-5D6E-409C-BE32-E72D297353CC}">
              <c16:uniqueId val="{00000003-3D5B-479C-9F26-74BA963D78A3}"/>
            </c:ext>
          </c:extLst>
        </c:ser>
        <c:ser>
          <c:idx val="4"/>
          <c:order val="4"/>
          <c:tx>
            <c:strRef>
              <c:f>Sheet1!$F$1</c:f>
              <c:strCache>
                <c:ptCount val="1"/>
                <c:pt idx="0">
                  <c:v>5</c:v>
                </c:pt>
              </c:strCache>
            </c:strRef>
          </c:tx>
          <c:invertIfNegative val="0"/>
          <c:cat>
            <c:strRef>
              <c:f>Sheet1!$A$2:$A$5</c:f>
              <c:strCache>
                <c:ptCount val="4"/>
                <c:pt idx="0">
                  <c:v>IMPost</c:v>
                </c:pt>
                <c:pt idx="1">
                  <c:v>IMPre</c:v>
                </c:pt>
                <c:pt idx="2">
                  <c:v>FAMPost</c:v>
                </c:pt>
                <c:pt idx="3">
                  <c:v>FAMPre</c:v>
                </c:pt>
              </c:strCache>
            </c:strRef>
          </c:cat>
          <c:val>
            <c:numRef>
              <c:f>Sheet1!$F$2:$F$5</c:f>
              <c:numCache>
                <c:formatCode>General</c:formatCode>
                <c:ptCount val="4"/>
                <c:pt idx="0">
                  <c:v>3</c:v>
                </c:pt>
                <c:pt idx="1">
                  <c:v>0</c:v>
                </c:pt>
                <c:pt idx="2">
                  <c:v>4</c:v>
                </c:pt>
                <c:pt idx="3">
                  <c:v>3</c:v>
                </c:pt>
              </c:numCache>
            </c:numRef>
          </c:val>
          <c:extLst>
            <c:ext xmlns:c16="http://schemas.microsoft.com/office/drawing/2014/chart" uri="{C3380CC4-5D6E-409C-BE32-E72D297353CC}">
              <c16:uniqueId val="{00000004-3D5B-479C-9F26-74BA963D78A3}"/>
            </c:ext>
          </c:extLst>
        </c:ser>
        <c:ser>
          <c:idx val="5"/>
          <c:order val="5"/>
          <c:tx>
            <c:strRef>
              <c:f>Sheet1!$G$1</c:f>
              <c:strCache>
                <c:ptCount val="1"/>
                <c:pt idx="0">
                  <c:v>6 (mortality)</c:v>
                </c:pt>
              </c:strCache>
            </c:strRef>
          </c:tx>
          <c:invertIfNegative val="0"/>
          <c:cat>
            <c:strRef>
              <c:f>Sheet1!$A$2:$A$5</c:f>
              <c:strCache>
                <c:ptCount val="4"/>
                <c:pt idx="0">
                  <c:v>IMPost</c:v>
                </c:pt>
                <c:pt idx="1">
                  <c:v>IMPre</c:v>
                </c:pt>
                <c:pt idx="2">
                  <c:v>FAMPost</c:v>
                </c:pt>
                <c:pt idx="3">
                  <c:v>FAMPre</c:v>
                </c:pt>
              </c:strCache>
            </c:strRef>
          </c:cat>
          <c:val>
            <c:numRef>
              <c:f>Sheet1!$G$2:$G$5</c:f>
              <c:numCache>
                <c:formatCode>General</c:formatCode>
                <c:ptCount val="4"/>
                <c:pt idx="2">
                  <c:v>0</c:v>
                </c:pt>
                <c:pt idx="3">
                  <c:v>1</c:v>
                </c:pt>
              </c:numCache>
            </c:numRef>
          </c:val>
          <c:extLst>
            <c:ext xmlns:c16="http://schemas.microsoft.com/office/drawing/2014/chart" uri="{C3380CC4-5D6E-409C-BE32-E72D297353CC}">
              <c16:uniqueId val="{00000005-3D5B-479C-9F26-74BA963D78A3}"/>
            </c:ext>
          </c:extLst>
        </c:ser>
        <c:dLbls>
          <c:showLegendKey val="0"/>
          <c:showVal val="0"/>
          <c:showCatName val="0"/>
          <c:showSerName val="0"/>
          <c:showPercent val="0"/>
          <c:showBubbleSize val="0"/>
        </c:dLbls>
        <c:gapWidth val="150"/>
        <c:overlap val="100"/>
        <c:axId val="-2096947240"/>
        <c:axId val="-2096944072"/>
      </c:barChart>
      <c:catAx>
        <c:axId val="-2096947240"/>
        <c:scaling>
          <c:orientation val="minMax"/>
        </c:scaling>
        <c:delete val="0"/>
        <c:axPos val="l"/>
        <c:numFmt formatCode="General" sourceLinked="0"/>
        <c:majorTickMark val="out"/>
        <c:minorTickMark val="none"/>
        <c:tickLblPos val="nextTo"/>
        <c:txPr>
          <a:bodyPr/>
          <a:lstStyle/>
          <a:p>
            <a:pPr algn="l">
              <a:defRPr sz="1200"/>
            </a:pPr>
            <a:endParaRPr lang="en-US"/>
          </a:p>
        </c:txPr>
        <c:crossAx val="-2096944072"/>
        <c:crosses val="autoZero"/>
        <c:auto val="1"/>
        <c:lblAlgn val="ctr"/>
        <c:lblOffset val="100"/>
        <c:noMultiLvlLbl val="0"/>
      </c:catAx>
      <c:valAx>
        <c:axId val="-2096944072"/>
        <c:scaling>
          <c:orientation val="minMax"/>
        </c:scaling>
        <c:delete val="0"/>
        <c:axPos val="b"/>
        <c:numFmt formatCode="0%" sourceLinked="1"/>
        <c:majorTickMark val="out"/>
        <c:minorTickMark val="none"/>
        <c:tickLblPos val="nextTo"/>
        <c:txPr>
          <a:bodyPr/>
          <a:lstStyle/>
          <a:p>
            <a:pPr>
              <a:defRPr sz="1200"/>
            </a:pPr>
            <a:endParaRPr lang="en-US"/>
          </a:p>
        </c:txPr>
        <c:crossAx val="-2096947240"/>
        <c:crosses val="autoZero"/>
        <c:crossBetween val="between"/>
      </c:valAx>
    </c:plotArea>
    <c:legend>
      <c:legendPos val="r"/>
      <c:layout>
        <c:manualLayout>
          <c:xMode val="edge"/>
          <c:yMode val="edge"/>
          <c:x val="0.81122265966754203"/>
          <c:y val="0.16047136121241901"/>
          <c:w val="0.17025882181394"/>
          <c:h val="0.77950405076041895"/>
        </c:manualLayout>
      </c:layout>
      <c:overlay val="0"/>
      <c:txPr>
        <a:bodyPr/>
        <a:lstStyle/>
        <a:p>
          <a:pPr>
            <a:defRPr sz="1200"/>
          </a:pPr>
          <a:endParaRPr lang="en-US"/>
        </a:p>
      </c:txPr>
    </c:legend>
    <c:plotVisOnly val="1"/>
    <c:dispBlanksAs val="gap"/>
    <c:showDLblsOverMax val="0"/>
  </c:chart>
  <c:txPr>
    <a:bodyPr/>
    <a:lstStyle/>
    <a:p>
      <a:pPr>
        <a:defRPr>
          <a:latin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6144466316710406E-2"/>
          <c:y val="3.3001073709341397E-2"/>
          <c:w val="0.57982785609337895"/>
          <c:h val="0.86647026712971298"/>
        </c:manualLayout>
      </c:layout>
      <c:barChart>
        <c:barDir val="col"/>
        <c:grouping val="percentStacked"/>
        <c:varyColors val="0"/>
        <c:ser>
          <c:idx val="0"/>
          <c:order val="0"/>
          <c:tx>
            <c:strRef>
              <c:f>Sheet1!$B$1</c:f>
              <c:strCache>
                <c:ptCount val="1"/>
                <c:pt idx="0">
                  <c:v>1 (best outcome)</c:v>
                </c:pt>
              </c:strCache>
            </c:strRef>
          </c:tx>
          <c:invertIfNegative val="0"/>
          <c:cat>
            <c:strRef>
              <c:f>Sheet1!$A$2:$A$5</c:f>
              <c:strCache>
                <c:ptCount val="4"/>
                <c:pt idx="0">
                  <c:v>Pre-FAM</c:v>
                </c:pt>
                <c:pt idx="1">
                  <c:v>Post-FAM</c:v>
                </c:pt>
                <c:pt idx="2">
                  <c:v>Pre-IM</c:v>
                </c:pt>
                <c:pt idx="3">
                  <c:v>Post-IM</c:v>
                </c:pt>
              </c:strCache>
            </c:strRef>
          </c:cat>
          <c:val>
            <c:numRef>
              <c:f>Sheet1!$B$2:$B$5</c:f>
              <c:numCache>
                <c:formatCode>General</c:formatCode>
                <c:ptCount val="4"/>
                <c:pt idx="0">
                  <c:v>29</c:v>
                </c:pt>
                <c:pt idx="1">
                  <c:v>60</c:v>
                </c:pt>
                <c:pt idx="2">
                  <c:v>14</c:v>
                </c:pt>
                <c:pt idx="3">
                  <c:v>13</c:v>
                </c:pt>
              </c:numCache>
            </c:numRef>
          </c:val>
          <c:extLst>
            <c:ext xmlns:c16="http://schemas.microsoft.com/office/drawing/2014/chart" uri="{C3380CC4-5D6E-409C-BE32-E72D297353CC}">
              <c16:uniqueId val="{00000000-9907-437D-8D9F-38F4EB286383}"/>
            </c:ext>
          </c:extLst>
        </c:ser>
        <c:ser>
          <c:idx val="1"/>
          <c:order val="1"/>
          <c:tx>
            <c:strRef>
              <c:f>Sheet1!$C$1</c:f>
              <c:strCache>
                <c:ptCount val="1"/>
                <c:pt idx="0">
                  <c:v>2</c:v>
                </c:pt>
              </c:strCache>
            </c:strRef>
          </c:tx>
          <c:invertIfNegative val="0"/>
          <c:cat>
            <c:strRef>
              <c:f>Sheet1!$A$2:$A$5</c:f>
              <c:strCache>
                <c:ptCount val="4"/>
                <c:pt idx="0">
                  <c:v>Pre-FAM</c:v>
                </c:pt>
                <c:pt idx="1">
                  <c:v>Post-FAM</c:v>
                </c:pt>
                <c:pt idx="2">
                  <c:v>Pre-IM</c:v>
                </c:pt>
                <c:pt idx="3">
                  <c:v>Post-IM</c:v>
                </c:pt>
              </c:strCache>
            </c:strRef>
          </c:cat>
          <c:val>
            <c:numRef>
              <c:f>Sheet1!$C$2:$C$5</c:f>
              <c:numCache>
                <c:formatCode>General</c:formatCode>
                <c:ptCount val="4"/>
                <c:pt idx="0">
                  <c:v>44</c:v>
                </c:pt>
                <c:pt idx="1">
                  <c:v>23</c:v>
                </c:pt>
                <c:pt idx="2">
                  <c:v>19</c:v>
                </c:pt>
                <c:pt idx="3">
                  <c:v>20</c:v>
                </c:pt>
              </c:numCache>
            </c:numRef>
          </c:val>
          <c:extLst>
            <c:ext xmlns:c16="http://schemas.microsoft.com/office/drawing/2014/chart" uri="{C3380CC4-5D6E-409C-BE32-E72D297353CC}">
              <c16:uniqueId val="{00000001-9907-437D-8D9F-38F4EB286383}"/>
            </c:ext>
          </c:extLst>
        </c:ser>
        <c:ser>
          <c:idx val="2"/>
          <c:order val="2"/>
          <c:tx>
            <c:strRef>
              <c:f>Sheet1!$D$1</c:f>
              <c:strCache>
                <c:ptCount val="1"/>
                <c:pt idx="0">
                  <c:v>3</c:v>
                </c:pt>
              </c:strCache>
            </c:strRef>
          </c:tx>
          <c:invertIfNegative val="0"/>
          <c:cat>
            <c:strRef>
              <c:f>Sheet1!$A$2:$A$5</c:f>
              <c:strCache>
                <c:ptCount val="4"/>
                <c:pt idx="0">
                  <c:v>Pre-FAM</c:v>
                </c:pt>
                <c:pt idx="1">
                  <c:v>Post-FAM</c:v>
                </c:pt>
                <c:pt idx="2">
                  <c:v>Pre-IM</c:v>
                </c:pt>
                <c:pt idx="3">
                  <c:v>Post-IM</c:v>
                </c:pt>
              </c:strCache>
            </c:strRef>
          </c:cat>
          <c:val>
            <c:numRef>
              <c:f>Sheet1!$D$2:$D$5</c:f>
              <c:numCache>
                <c:formatCode>General</c:formatCode>
                <c:ptCount val="4"/>
                <c:pt idx="0">
                  <c:v>7</c:v>
                </c:pt>
                <c:pt idx="1">
                  <c:v>15</c:v>
                </c:pt>
                <c:pt idx="2">
                  <c:v>6</c:v>
                </c:pt>
                <c:pt idx="3">
                  <c:v>4</c:v>
                </c:pt>
              </c:numCache>
            </c:numRef>
          </c:val>
          <c:extLst>
            <c:ext xmlns:c16="http://schemas.microsoft.com/office/drawing/2014/chart" uri="{C3380CC4-5D6E-409C-BE32-E72D297353CC}">
              <c16:uniqueId val="{00000002-9907-437D-8D9F-38F4EB286383}"/>
            </c:ext>
          </c:extLst>
        </c:ser>
        <c:ser>
          <c:idx val="3"/>
          <c:order val="3"/>
          <c:tx>
            <c:strRef>
              <c:f>Sheet1!$E$1</c:f>
              <c:strCache>
                <c:ptCount val="1"/>
                <c:pt idx="0">
                  <c:v>4</c:v>
                </c:pt>
              </c:strCache>
            </c:strRef>
          </c:tx>
          <c:invertIfNegative val="0"/>
          <c:cat>
            <c:strRef>
              <c:f>Sheet1!$A$2:$A$5</c:f>
              <c:strCache>
                <c:ptCount val="4"/>
                <c:pt idx="0">
                  <c:v>Pre-FAM</c:v>
                </c:pt>
                <c:pt idx="1">
                  <c:v>Post-FAM</c:v>
                </c:pt>
                <c:pt idx="2">
                  <c:v>Pre-IM</c:v>
                </c:pt>
                <c:pt idx="3">
                  <c:v>Post-IM</c:v>
                </c:pt>
              </c:strCache>
            </c:strRef>
          </c:cat>
          <c:val>
            <c:numRef>
              <c:f>Sheet1!$E$2:$E$5</c:f>
              <c:numCache>
                <c:formatCode>General</c:formatCode>
                <c:ptCount val="4"/>
                <c:pt idx="0">
                  <c:v>22</c:v>
                </c:pt>
                <c:pt idx="1">
                  <c:v>8</c:v>
                </c:pt>
                <c:pt idx="2">
                  <c:v>8</c:v>
                </c:pt>
                <c:pt idx="3">
                  <c:v>5</c:v>
                </c:pt>
              </c:numCache>
            </c:numRef>
          </c:val>
          <c:extLst>
            <c:ext xmlns:c16="http://schemas.microsoft.com/office/drawing/2014/chart" uri="{C3380CC4-5D6E-409C-BE32-E72D297353CC}">
              <c16:uniqueId val="{00000003-9907-437D-8D9F-38F4EB286383}"/>
            </c:ext>
          </c:extLst>
        </c:ser>
        <c:ser>
          <c:idx val="4"/>
          <c:order val="4"/>
          <c:tx>
            <c:strRef>
              <c:f>Sheet1!$F$1</c:f>
              <c:strCache>
                <c:ptCount val="1"/>
                <c:pt idx="0">
                  <c:v>5</c:v>
                </c:pt>
              </c:strCache>
            </c:strRef>
          </c:tx>
          <c:invertIfNegative val="0"/>
          <c:cat>
            <c:strRef>
              <c:f>Sheet1!$A$2:$A$5</c:f>
              <c:strCache>
                <c:ptCount val="4"/>
                <c:pt idx="0">
                  <c:v>Pre-FAM</c:v>
                </c:pt>
                <c:pt idx="1">
                  <c:v>Post-FAM</c:v>
                </c:pt>
                <c:pt idx="2">
                  <c:v>Pre-IM</c:v>
                </c:pt>
                <c:pt idx="3">
                  <c:v>Post-IM</c:v>
                </c:pt>
              </c:strCache>
            </c:strRef>
          </c:cat>
          <c:val>
            <c:numRef>
              <c:f>Sheet1!$F$2:$F$5</c:f>
              <c:numCache>
                <c:formatCode>General</c:formatCode>
                <c:ptCount val="4"/>
                <c:pt idx="0">
                  <c:v>4</c:v>
                </c:pt>
                <c:pt idx="1">
                  <c:v>8</c:v>
                </c:pt>
                <c:pt idx="2">
                  <c:v>3</c:v>
                </c:pt>
                <c:pt idx="3">
                  <c:v>5</c:v>
                </c:pt>
              </c:numCache>
            </c:numRef>
          </c:val>
          <c:extLst>
            <c:ext xmlns:c16="http://schemas.microsoft.com/office/drawing/2014/chart" uri="{C3380CC4-5D6E-409C-BE32-E72D297353CC}">
              <c16:uniqueId val="{00000004-9907-437D-8D9F-38F4EB286383}"/>
            </c:ext>
          </c:extLst>
        </c:ser>
        <c:ser>
          <c:idx val="5"/>
          <c:order val="5"/>
          <c:tx>
            <c:strRef>
              <c:f>Sheet1!$G$1</c:f>
              <c:strCache>
                <c:ptCount val="1"/>
                <c:pt idx="0">
                  <c:v>6</c:v>
                </c:pt>
              </c:strCache>
            </c:strRef>
          </c:tx>
          <c:invertIfNegative val="0"/>
          <c:cat>
            <c:strRef>
              <c:f>Sheet1!$A$2:$A$5</c:f>
              <c:strCache>
                <c:ptCount val="4"/>
                <c:pt idx="0">
                  <c:v>Pre-FAM</c:v>
                </c:pt>
                <c:pt idx="1">
                  <c:v>Post-FAM</c:v>
                </c:pt>
                <c:pt idx="2">
                  <c:v>Pre-IM</c:v>
                </c:pt>
                <c:pt idx="3">
                  <c:v>Post-IM</c:v>
                </c:pt>
              </c:strCache>
            </c:strRef>
          </c:cat>
          <c:val>
            <c:numRef>
              <c:f>Sheet1!$G$2:$G$5</c:f>
              <c:numCache>
                <c:formatCode>General</c:formatCode>
                <c:ptCount val="4"/>
                <c:pt idx="0">
                  <c:v>11</c:v>
                </c:pt>
                <c:pt idx="1">
                  <c:v>7</c:v>
                </c:pt>
                <c:pt idx="2">
                  <c:v>6</c:v>
                </c:pt>
                <c:pt idx="3">
                  <c:v>7</c:v>
                </c:pt>
              </c:numCache>
            </c:numRef>
          </c:val>
          <c:extLst>
            <c:ext xmlns:c16="http://schemas.microsoft.com/office/drawing/2014/chart" uri="{C3380CC4-5D6E-409C-BE32-E72D297353CC}">
              <c16:uniqueId val="{00000005-9907-437D-8D9F-38F4EB286383}"/>
            </c:ext>
          </c:extLst>
        </c:ser>
        <c:ser>
          <c:idx val="6"/>
          <c:order val="6"/>
          <c:tx>
            <c:strRef>
              <c:f>Sheet1!$H$1</c:f>
              <c:strCache>
                <c:ptCount val="1"/>
                <c:pt idx="0">
                  <c:v>7</c:v>
                </c:pt>
              </c:strCache>
            </c:strRef>
          </c:tx>
          <c:invertIfNegative val="0"/>
          <c:cat>
            <c:strRef>
              <c:f>Sheet1!$A$2:$A$5</c:f>
              <c:strCache>
                <c:ptCount val="4"/>
                <c:pt idx="0">
                  <c:v>Pre-FAM</c:v>
                </c:pt>
                <c:pt idx="1">
                  <c:v>Post-FAM</c:v>
                </c:pt>
                <c:pt idx="2">
                  <c:v>Pre-IM</c:v>
                </c:pt>
                <c:pt idx="3">
                  <c:v>Post-IM</c:v>
                </c:pt>
              </c:strCache>
            </c:strRef>
          </c:cat>
          <c:val>
            <c:numRef>
              <c:f>Sheet1!$H$2:$H$5</c:f>
              <c:numCache>
                <c:formatCode>General</c:formatCode>
                <c:ptCount val="4"/>
                <c:pt idx="0">
                  <c:v>1</c:v>
                </c:pt>
                <c:pt idx="1">
                  <c:v>1</c:v>
                </c:pt>
                <c:pt idx="3">
                  <c:v>0</c:v>
                </c:pt>
              </c:numCache>
            </c:numRef>
          </c:val>
          <c:extLst>
            <c:ext xmlns:c16="http://schemas.microsoft.com/office/drawing/2014/chart" uri="{C3380CC4-5D6E-409C-BE32-E72D297353CC}">
              <c16:uniqueId val="{00000006-9907-437D-8D9F-38F4EB286383}"/>
            </c:ext>
          </c:extLst>
        </c:ser>
        <c:ser>
          <c:idx val="7"/>
          <c:order val="7"/>
          <c:tx>
            <c:strRef>
              <c:f>Sheet1!$I$1</c:f>
              <c:strCache>
                <c:ptCount val="1"/>
                <c:pt idx="0">
                  <c:v>8</c:v>
                </c:pt>
              </c:strCache>
            </c:strRef>
          </c:tx>
          <c:invertIfNegative val="0"/>
          <c:cat>
            <c:strRef>
              <c:f>Sheet1!$A$2:$A$5</c:f>
              <c:strCache>
                <c:ptCount val="4"/>
                <c:pt idx="0">
                  <c:v>Pre-FAM</c:v>
                </c:pt>
                <c:pt idx="1">
                  <c:v>Post-FAM</c:v>
                </c:pt>
                <c:pt idx="2">
                  <c:v>Pre-IM</c:v>
                </c:pt>
                <c:pt idx="3">
                  <c:v>Post-IM</c:v>
                </c:pt>
              </c:strCache>
            </c:strRef>
          </c:cat>
          <c:val>
            <c:numRef>
              <c:f>Sheet1!$I$2:$I$5</c:f>
              <c:numCache>
                <c:formatCode>General</c:formatCode>
                <c:ptCount val="4"/>
                <c:pt idx="0">
                  <c:v>7</c:v>
                </c:pt>
                <c:pt idx="1">
                  <c:v>1</c:v>
                </c:pt>
                <c:pt idx="2">
                  <c:v>3</c:v>
                </c:pt>
                <c:pt idx="3">
                  <c:v>1</c:v>
                </c:pt>
              </c:numCache>
            </c:numRef>
          </c:val>
          <c:extLst>
            <c:ext xmlns:c16="http://schemas.microsoft.com/office/drawing/2014/chart" uri="{C3380CC4-5D6E-409C-BE32-E72D297353CC}">
              <c16:uniqueId val="{00000007-9907-437D-8D9F-38F4EB286383}"/>
            </c:ext>
          </c:extLst>
        </c:ser>
        <c:ser>
          <c:idx val="8"/>
          <c:order val="8"/>
          <c:tx>
            <c:strRef>
              <c:f>Sheet1!$J$1</c:f>
              <c:strCache>
                <c:ptCount val="1"/>
                <c:pt idx="0">
                  <c:v>9</c:v>
                </c:pt>
              </c:strCache>
            </c:strRef>
          </c:tx>
          <c:invertIfNegative val="0"/>
          <c:cat>
            <c:strRef>
              <c:f>Sheet1!$A$2:$A$5</c:f>
              <c:strCache>
                <c:ptCount val="4"/>
                <c:pt idx="0">
                  <c:v>Pre-FAM</c:v>
                </c:pt>
                <c:pt idx="1">
                  <c:v>Post-FAM</c:v>
                </c:pt>
                <c:pt idx="2">
                  <c:v>Pre-IM</c:v>
                </c:pt>
                <c:pt idx="3">
                  <c:v>Post-IM</c:v>
                </c:pt>
              </c:strCache>
            </c:strRef>
          </c:cat>
          <c:val>
            <c:numRef>
              <c:f>Sheet1!$J$2:$J$5</c:f>
              <c:numCache>
                <c:formatCode>General</c:formatCode>
                <c:ptCount val="4"/>
                <c:pt idx="0">
                  <c:v>2</c:v>
                </c:pt>
                <c:pt idx="1">
                  <c:v>2</c:v>
                </c:pt>
              </c:numCache>
            </c:numRef>
          </c:val>
          <c:extLst>
            <c:ext xmlns:c16="http://schemas.microsoft.com/office/drawing/2014/chart" uri="{C3380CC4-5D6E-409C-BE32-E72D297353CC}">
              <c16:uniqueId val="{00000008-9907-437D-8D9F-38F4EB286383}"/>
            </c:ext>
          </c:extLst>
        </c:ser>
        <c:ser>
          <c:idx val="9"/>
          <c:order val="9"/>
          <c:tx>
            <c:strRef>
              <c:f>Sheet1!$K$1</c:f>
              <c:strCache>
                <c:ptCount val="1"/>
                <c:pt idx="0">
                  <c:v>10</c:v>
                </c:pt>
              </c:strCache>
            </c:strRef>
          </c:tx>
          <c:invertIfNegative val="0"/>
          <c:cat>
            <c:strRef>
              <c:f>Sheet1!$A$2:$A$5</c:f>
              <c:strCache>
                <c:ptCount val="4"/>
                <c:pt idx="0">
                  <c:v>Pre-FAM</c:v>
                </c:pt>
                <c:pt idx="1">
                  <c:v>Post-FAM</c:v>
                </c:pt>
                <c:pt idx="2">
                  <c:v>Pre-IM</c:v>
                </c:pt>
                <c:pt idx="3">
                  <c:v>Post-IM</c:v>
                </c:pt>
              </c:strCache>
            </c:strRef>
          </c:cat>
          <c:val>
            <c:numRef>
              <c:f>Sheet1!$K$2:$K$5</c:f>
              <c:numCache>
                <c:formatCode>General</c:formatCode>
                <c:ptCount val="4"/>
                <c:pt idx="0">
                  <c:v>1</c:v>
                </c:pt>
                <c:pt idx="1">
                  <c:v>2</c:v>
                </c:pt>
                <c:pt idx="3">
                  <c:v>3</c:v>
                </c:pt>
              </c:numCache>
            </c:numRef>
          </c:val>
          <c:extLst>
            <c:ext xmlns:c16="http://schemas.microsoft.com/office/drawing/2014/chart" uri="{C3380CC4-5D6E-409C-BE32-E72D297353CC}">
              <c16:uniqueId val="{00000009-9907-437D-8D9F-38F4EB286383}"/>
            </c:ext>
          </c:extLst>
        </c:ser>
        <c:ser>
          <c:idx val="10"/>
          <c:order val="10"/>
          <c:tx>
            <c:strRef>
              <c:f>Sheet1!$L$1</c:f>
              <c:strCache>
                <c:ptCount val="1"/>
                <c:pt idx="0">
                  <c:v>11 (mortality)</c:v>
                </c:pt>
              </c:strCache>
            </c:strRef>
          </c:tx>
          <c:invertIfNegative val="0"/>
          <c:cat>
            <c:strRef>
              <c:f>Sheet1!$A$2:$A$5</c:f>
              <c:strCache>
                <c:ptCount val="4"/>
                <c:pt idx="0">
                  <c:v>Pre-FAM</c:v>
                </c:pt>
                <c:pt idx="1">
                  <c:v>Post-FAM</c:v>
                </c:pt>
                <c:pt idx="2">
                  <c:v>Pre-IM</c:v>
                </c:pt>
                <c:pt idx="3">
                  <c:v>Post-IM</c:v>
                </c:pt>
              </c:strCache>
            </c:strRef>
          </c:cat>
          <c:val>
            <c:numRef>
              <c:f>Sheet1!$L$2:$L$5</c:f>
              <c:numCache>
                <c:formatCode>General</c:formatCode>
                <c:ptCount val="4"/>
                <c:pt idx="0">
                  <c:v>1</c:v>
                </c:pt>
                <c:pt idx="1">
                  <c:v>0</c:v>
                </c:pt>
              </c:numCache>
            </c:numRef>
          </c:val>
          <c:extLst>
            <c:ext xmlns:c16="http://schemas.microsoft.com/office/drawing/2014/chart" uri="{C3380CC4-5D6E-409C-BE32-E72D297353CC}">
              <c16:uniqueId val="{0000000A-9907-437D-8D9F-38F4EB286383}"/>
            </c:ext>
          </c:extLst>
        </c:ser>
        <c:dLbls>
          <c:showLegendKey val="0"/>
          <c:showVal val="0"/>
          <c:showCatName val="0"/>
          <c:showSerName val="0"/>
          <c:showPercent val="0"/>
          <c:showBubbleSize val="0"/>
        </c:dLbls>
        <c:gapWidth val="150"/>
        <c:overlap val="100"/>
        <c:axId val="-2092678024"/>
        <c:axId val="-2092675048"/>
      </c:barChart>
      <c:catAx>
        <c:axId val="-2092678024"/>
        <c:scaling>
          <c:orientation val="minMax"/>
        </c:scaling>
        <c:delete val="0"/>
        <c:axPos val="b"/>
        <c:numFmt formatCode="General" sourceLinked="0"/>
        <c:majorTickMark val="out"/>
        <c:minorTickMark val="none"/>
        <c:tickLblPos val="nextTo"/>
        <c:txPr>
          <a:bodyPr/>
          <a:lstStyle/>
          <a:p>
            <a:pPr>
              <a:defRPr sz="1400"/>
            </a:pPr>
            <a:endParaRPr lang="en-US"/>
          </a:p>
        </c:txPr>
        <c:crossAx val="-2092675048"/>
        <c:crosses val="autoZero"/>
        <c:auto val="1"/>
        <c:lblAlgn val="ctr"/>
        <c:lblOffset val="100"/>
        <c:noMultiLvlLbl val="0"/>
      </c:catAx>
      <c:valAx>
        <c:axId val="-2092675048"/>
        <c:scaling>
          <c:orientation val="minMax"/>
        </c:scaling>
        <c:delete val="0"/>
        <c:axPos val="l"/>
        <c:numFmt formatCode="0%" sourceLinked="1"/>
        <c:majorTickMark val="out"/>
        <c:minorTickMark val="none"/>
        <c:tickLblPos val="nextTo"/>
        <c:txPr>
          <a:bodyPr/>
          <a:lstStyle/>
          <a:p>
            <a:pPr>
              <a:defRPr sz="1050"/>
            </a:pPr>
            <a:endParaRPr lang="en-US"/>
          </a:p>
        </c:txPr>
        <c:crossAx val="-2092678024"/>
        <c:crosses val="autoZero"/>
        <c:crossBetween val="between"/>
      </c:valAx>
    </c:plotArea>
    <c:legend>
      <c:legendPos val="r"/>
      <c:layout>
        <c:manualLayout>
          <c:xMode val="edge"/>
          <c:yMode val="edge"/>
          <c:x val="0.70450098235804803"/>
          <c:y val="4.5742652213299803E-2"/>
          <c:w val="0.18799105697513199"/>
          <c:h val="0.85567241594800603"/>
        </c:manualLayout>
      </c:layout>
      <c:overlay val="0"/>
      <c:txPr>
        <a:bodyPr/>
        <a:lstStyle/>
        <a:p>
          <a:pPr>
            <a:defRPr sz="1200"/>
          </a:pPr>
          <a:endParaRPr lang="en-US"/>
        </a:p>
      </c:txPr>
    </c:legend>
    <c:plotVisOnly val="1"/>
    <c:dispBlanksAs val="gap"/>
    <c:showDLblsOverMax val="0"/>
  </c:chart>
  <c:txPr>
    <a:bodyPr/>
    <a:lstStyle/>
    <a:p>
      <a:pPr>
        <a:defRPr>
          <a:latin typeface="+mj-l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The Frequency</a:t>
            </a:r>
            <a:r>
              <a:rPr lang="en-US" sz="1600" baseline="0" dirty="0"/>
              <a:t> of Monthly Reports and Feedback was:</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Not frequent enough</c:v>
                </c:pt>
                <c:pt idx="1">
                  <c:v>Appropriate</c:v>
                </c:pt>
                <c:pt idx="2">
                  <c:v>Too frequent</c:v>
                </c:pt>
              </c:strCache>
            </c:strRef>
          </c:cat>
          <c:val>
            <c:numRef>
              <c:f>Sheet1!$B$2:$B$4</c:f>
              <c:numCache>
                <c:formatCode>General</c:formatCode>
                <c:ptCount val="3"/>
                <c:pt idx="0">
                  <c:v>3</c:v>
                </c:pt>
                <c:pt idx="1">
                  <c:v>12</c:v>
                </c:pt>
                <c:pt idx="2">
                  <c:v>3</c:v>
                </c:pt>
              </c:numCache>
            </c:numRef>
          </c:val>
          <c:extLst>
            <c:ext xmlns:c16="http://schemas.microsoft.com/office/drawing/2014/chart" uri="{C3380CC4-5D6E-409C-BE32-E72D297353CC}">
              <c16:uniqueId val="{00000000-8301-4235-9737-D3E9342D9286}"/>
            </c:ext>
          </c:extLst>
        </c:ser>
        <c:dLbls>
          <c:showLegendKey val="0"/>
          <c:showVal val="0"/>
          <c:showCatName val="0"/>
          <c:showSerName val="0"/>
          <c:showPercent val="0"/>
          <c:showBubbleSize val="0"/>
        </c:dLbls>
        <c:gapWidth val="219"/>
        <c:overlap val="-27"/>
        <c:axId val="626922432"/>
        <c:axId val="626924072"/>
      </c:barChart>
      <c:catAx>
        <c:axId val="6269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4072"/>
        <c:crosses val="autoZero"/>
        <c:auto val="1"/>
        <c:lblAlgn val="ctr"/>
        <c:lblOffset val="100"/>
        <c:noMultiLvlLbl val="0"/>
      </c:catAx>
      <c:valAx>
        <c:axId val="626924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The responsibility of a patients’ antibiotic prescribing should ultimately</a:t>
            </a:r>
            <a:r>
              <a:rPr lang="en-US" sz="1600" baseline="0" dirty="0"/>
              <a:t> be attributed to the:</a:t>
            </a:r>
            <a:endParaRPr lang="en-US" sz="1600" dirty="0"/>
          </a:p>
        </c:rich>
      </c:tx>
      <c:layout>
        <c:manualLayout>
          <c:xMode val="edge"/>
          <c:yMode val="edge"/>
          <c:x val="0.15620837619199715"/>
          <c:y val="4.761599874485265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Attending of primary team</c:v>
                </c:pt>
                <c:pt idx="1">
                  <c:v>Ordering provider</c:v>
                </c:pt>
              </c:strCache>
            </c:strRef>
          </c:cat>
          <c:val>
            <c:numRef>
              <c:f>Sheet1!$B$2:$B$3</c:f>
              <c:numCache>
                <c:formatCode>General</c:formatCode>
                <c:ptCount val="2"/>
                <c:pt idx="0">
                  <c:v>15</c:v>
                </c:pt>
                <c:pt idx="1">
                  <c:v>3</c:v>
                </c:pt>
              </c:numCache>
            </c:numRef>
          </c:val>
          <c:extLst>
            <c:ext xmlns:c16="http://schemas.microsoft.com/office/drawing/2014/chart" uri="{C3380CC4-5D6E-409C-BE32-E72D297353CC}">
              <c16:uniqueId val="{00000000-E994-4EDE-9E4E-5DBD16AE6CF3}"/>
            </c:ext>
          </c:extLst>
        </c:ser>
        <c:dLbls>
          <c:showLegendKey val="0"/>
          <c:showVal val="0"/>
          <c:showCatName val="0"/>
          <c:showSerName val="0"/>
          <c:showPercent val="0"/>
          <c:showBubbleSize val="0"/>
        </c:dLbls>
        <c:gapWidth val="219"/>
        <c:overlap val="-27"/>
        <c:axId val="626922432"/>
        <c:axId val="626924072"/>
      </c:barChart>
      <c:catAx>
        <c:axId val="6269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4072"/>
        <c:crosses val="autoZero"/>
        <c:auto val="1"/>
        <c:lblAlgn val="ctr"/>
        <c:lblOffset val="100"/>
        <c:noMultiLvlLbl val="0"/>
      </c:catAx>
      <c:valAx>
        <c:axId val="626924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I would like to continue to receive</a:t>
            </a:r>
            <a:r>
              <a:rPr lang="en-US" sz="1600" baseline="0" dirty="0"/>
              <a:t> antimicrobial prescribing feedback:</a:t>
            </a:r>
            <a:endParaRPr lang="en-US" sz="1600" dirty="0"/>
          </a:p>
        </c:rich>
      </c:tx>
      <c:layout>
        <c:manualLayout>
          <c:xMode val="edge"/>
          <c:yMode val="edge"/>
          <c:x val="0.16722876871955136"/>
          <c:y val="9.156922835548587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739754428268447E-2"/>
          <c:y val="0.28750920739406377"/>
          <c:w val="0.86610107897710709"/>
          <c:h val="0.6073445154502523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Yes</c:v>
                </c:pt>
                <c:pt idx="1">
                  <c:v>No</c:v>
                </c:pt>
              </c:strCache>
            </c:strRef>
          </c:cat>
          <c:val>
            <c:numRef>
              <c:f>Sheet1!$B$2:$B$3</c:f>
              <c:numCache>
                <c:formatCode>General</c:formatCode>
                <c:ptCount val="2"/>
                <c:pt idx="0">
                  <c:v>17</c:v>
                </c:pt>
                <c:pt idx="1">
                  <c:v>1</c:v>
                </c:pt>
              </c:numCache>
            </c:numRef>
          </c:val>
          <c:extLst>
            <c:ext xmlns:c16="http://schemas.microsoft.com/office/drawing/2014/chart" uri="{C3380CC4-5D6E-409C-BE32-E72D297353CC}">
              <c16:uniqueId val="{00000000-5DD2-4605-9244-0847E332653A}"/>
            </c:ext>
          </c:extLst>
        </c:ser>
        <c:dLbls>
          <c:showLegendKey val="0"/>
          <c:showVal val="0"/>
          <c:showCatName val="0"/>
          <c:showSerName val="0"/>
          <c:showPercent val="0"/>
          <c:showBubbleSize val="0"/>
        </c:dLbls>
        <c:gapWidth val="219"/>
        <c:overlap val="-27"/>
        <c:axId val="626922432"/>
        <c:axId val="626924072"/>
      </c:barChart>
      <c:catAx>
        <c:axId val="6269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4072"/>
        <c:crosses val="autoZero"/>
        <c:auto val="1"/>
        <c:lblAlgn val="ctr"/>
        <c:lblOffset val="100"/>
        <c:noMultiLvlLbl val="0"/>
      </c:catAx>
      <c:valAx>
        <c:axId val="626924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The reports and feedback</a:t>
            </a:r>
            <a:r>
              <a:rPr lang="en-US" sz="1600" baseline="0" dirty="0"/>
              <a:t> improved antimicrobial prescribing on the FAM ward</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Yes</c:v>
                </c:pt>
                <c:pt idx="1">
                  <c:v>No</c:v>
                </c:pt>
              </c:strCache>
            </c:strRef>
          </c:cat>
          <c:val>
            <c:numRef>
              <c:f>Sheet1!$B$2:$B$3</c:f>
              <c:numCache>
                <c:formatCode>General</c:formatCode>
                <c:ptCount val="2"/>
                <c:pt idx="0">
                  <c:v>17</c:v>
                </c:pt>
                <c:pt idx="1">
                  <c:v>1</c:v>
                </c:pt>
              </c:numCache>
            </c:numRef>
          </c:val>
          <c:extLst>
            <c:ext xmlns:c16="http://schemas.microsoft.com/office/drawing/2014/chart" uri="{C3380CC4-5D6E-409C-BE32-E72D297353CC}">
              <c16:uniqueId val="{00000000-26C5-4CDB-AB58-47B6F98C9101}"/>
            </c:ext>
          </c:extLst>
        </c:ser>
        <c:dLbls>
          <c:showLegendKey val="0"/>
          <c:showVal val="0"/>
          <c:showCatName val="0"/>
          <c:showSerName val="0"/>
          <c:showPercent val="0"/>
          <c:showBubbleSize val="0"/>
        </c:dLbls>
        <c:gapWidth val="219"/>
        <c:overlap val="-27"/>
        <c:axId val="626922432"/>
        <c:axId val="626924072"/>
      </c:barChart>
      <c:catAx>
        <c:axId val="6269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4072"/>
        <c:crosses val="autoZero"/>
        <c:auto val="1"/>
        <c:lblAlgn val="ctr"/>
        <c:lblOffset val="100"/>
        <c:noMultiLvlLbl val="0"/>
      </c:catAx>
      <c:valAx>
        <c:axId val="626924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The</a:t>
            </a:r>
            <a:r>
              <a:rPr lang="en-US" sz="1400" baseline="0" dirty="0"/>
              <a:t> most helpful intervention was (1 being most, 4 least):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739754428268447E-2"/>
          <c:y val="0.23985658095786894"/>
          <c:w val="0.86610107897710709"/>
          <c:h val="0.6549971418864472"/>
        </c:manualLayout>
      </c:layout>
      <c:barChart>
        <c:barDir val="col"/>
        <c:grouping val="clustered"/>
        <c:varyColors val="0"/>
        <c:ser>
          <c:idx val="0"/>
          <c:order val="0"/>
          <c:tx>
            <c:strRef>
              <c:f>Sheet1!$B$1</c:f>
              <c:strCache>
                <c:ptCount val="1"/>
                <c:pt idx="0">
                  <c:v>Report Card</c:v>
                </c:pt>
              </c:strCache>
            </c:strRef>
          </c:tx>
          <c:spPr>
            <a:solidFill>
              <a:schemeClr val="accent1"/>
            </a:solidFill>
            <a:ln>
              <a:noFill/>
            </a:ln>
            <a:effectLst/>
          </c:spPr>
          <c:invertIfNegative val="0"/>
          <c:cat>
            <c:numRef>
              <c:f>Sheet1!$A$2:$A$5</c:f>
              <c:numCache>
                <c:formatCode>General</c:formatCode>
                <c:ptCount val="4"/>
                <c:pt idx="0">
                  <c:v>1</c:v>
                </c:pt>
                <c:pt idx="1">
                  <c:v>2</c:v>
                </c:pt>
                <c:pt idx="2">
                  <c:v>3</c:v>
                </c:pt>
                <c:pt idx="3">
                  <c:v>4</c:v>
                </c:pt>
              </c:numCache>
            </c:numRef>
          </c:cat>
          <c:val>
            <c:numRef>
              <c:f>Sheet1!$B$2:$B$5</c:f>
              <c:numCache>
                <c:formatCode>General</c:formatCode>
                <c:ptCount val="4"/>
                <c:pt idx="0">
                  <c:v>2</c:v>
                </c:pt>
                <c:pt idx="1">
                  <c:v>2</c:v>
                </c:pt>
                <c:pt idx="2">
                  <c:v>8</c:v>
                </c:pt>
                <c:pt idx="3">
                  <c:v>2</c:v>
                </c:pt>
              </c:numCache>
            </c:numRef>
          </c:val>
          <c:extLst>
            <c:ext xmlns:c16="http://schemas.microsoft.com/office/drawing/2014/chart" uri="{C3380CC4-5D6E-409C-BE32-E72D297353CC}">
              <c16:uniqueId val="{00000000-009A-4FC2-8BB2-009FD439F439}"/>
            </c:ext>
          </c:extLst>
        </c:ser>
        <c:ser>
          <c:idx val="1"/>
          <c:order val="1"/>
          <c:tx>
            <c:strRef>
              <c:f>Sheet1!$C$1</c:f>
              <c:strCache>
                <c:ptCount val="1"/>
                <c:pt idx="0">
                  <c:v>Case Feedback</c:v>
                </c:pt>
              </c:strCache>
            </c:strRef>
          </c:tx>
          <c:spPr>
            <a:solidFill>
              <a:schemeClr val="accent2"/>
            </a:solidFill>
            <a:ln>
              <a:noFill/>
            </a:ln>
            <a:effectLst/>
          </c:spPr>
          <c:invertIfNegative val="0"/>
          <c:cat>
            <c:numRef>
              <c:f>Sheet1!$A$2:$A$5</c:f>
              <c:numCache>
                <c:formatCode>General</c:formatCode>
                <c:ptCount val="4"/>
                <c:pt idx="0">
                  <c:v>1</c:v>
                </c:pt>
                <c:pt idx="1">
                  <c:v>2</c:v>
                </c:pt>
                <c:pt idx="2">
                  <c:v>3</c:v>
                </c:pt>
                <c:pt idx="3">
                  <c:v>4</c:v>
                </c:pt>
              </c:numCache>
            </c:numRef>
          </c:cat>
          <c:val>
            <c:numRef>
              <c:f>Sheet1!$C$2:$C$5</c:f>
              <c:numCache>
                <c:formatCode>General</c:formatCode>
                <c:ptCount val="4"/>
                <c:pt idx="0">
                  <c:v>1</c:v>
                </c:pt>
                <c:pt idx="1">
                  <c:v>8</c:v>
                </c:pt>
                <c:pt idx="2">
                  <c:v>4</c:v>
                </c:pt>
                <c:pt idx="3">
                  <c:v>6</c:v>
                </c:pt>
              </c:numCache>
            </c:numRef>
          </c:val>
          <c:extLst>
            <c:ext xmlns:c16="http://schemas.microsoft.com/office/drawing/2014/chart" uri="{C3380CC4-5D6E-409C-BE32-E72D297353CC}">
              <c16:uniqueId val="{00000001-009A-4FC2-8BB2-009FD439F439}"/>
            </c:ext>
          </c:extLst>
        </c:ser>
        <c:ser>
          <c:idx val="2"/>
          <c:order val="2"/>
          <c:tx>
            <c:strRef>
              <c:f>Sheet1!$D$1</c:f>
              <c:strCache>
                <c:ptCount val="1"/>
                <c:pt idx="0">
                  <c:v>Pocket Cards</c:v>
                </c:pt>
              </c:strCache>
            </c:strRef>
          </c:tx>
          <c:spPr>
            <a:solidFill>
              <a:schemeClr val="accent3"/>
            </a:solidFill>
            <a:ln>
              <a:noFill/>
            </a:ln>
            <a:effectLst/>
          </c:spPr>
          <c:invertIfNegative val="0"/>
          <c:cat>
            <c:numRef>
              <c:f>Sheet1!$A$2:$A$5</c:f>
              <c:numCache>
                <c:formatCode>General</c:formatCode>
                <c:ptCount val="4"/>
                <c:pt idx="0">
                  <c:v>1</c:v>
                </c:pt>
                <c:pt idx="1">
                  <c:v>2</c:v>
                </c:pt>
                <c:pt idx="2">
                  <c:v>3</c:v>
                </c:pt>
                <c:pt idx="3">
                  <c:v>4</c:v>
                </c:pt>
              </c:numCache>
            </c:numRef>
          </c:cat>
          <c:val>
            <c:numRef>
              <c:f>Sheet1!$D$2:$D$5</c:f>
              <c:numCache>
                <c:formatCode>General</c:formatCode>
                <c:ptCount val="4"/>
                <c:pt idx="0">
                  <c:v>12</c:v>
                </c:pt>
                <c:pt idx="1">
                  <c:v>2</c:v>
                </c:pt>
                <c:pt idx="2">
                  <c:v>3</c:v>
                </c:pt>
                <c:pt idx="3">
                  <c:v>5</c:v>
                </c:pt>
              </c:numCache>
            </c:numRef>
          </c:val>
          <c:extLst>
            <c:ext xmlns:c16="http://schemas.microsoft.com/office/drawing/2014/chart" uri="{C3380CC4-5D6E-409C-BE32-E72D297353CC}">
              <c16:uniqueId val="{00000002-009A-4FC2-8BB2-009FD439F439}"/>
            </c:ext>
          </c:extLst>
        </c:ser>
        <c:ser>
          <c:idx val="3"/>
          <c:order val="3"/>
          <c:tx>
            <c:strRef>
              <c:f>Sheet1!$E$1</c:f>
              <c:strCache>
                <c:ptCount val="1"/>
                <c:pt idx="0">
                  <c:v>Didactic Sessions</c:v>
                </c:pt>
              </c:strCache>
            </c:strRef>
          </c:tx>
          <c:spPr>
            <a:solidFill>
              <a:schemeClr val="accent4"/>
            </a:solidFill>
            <a:ln>
              <a:noFill/>
            </a:ln>
            <a:effectLst/>
          </c:spPr>
          <c:invertIfNegative val="0"/>
          <c:cat>
            <c:numRef>
              <c:f>Sheet1!$A$2:$A$5</c:f>
              <c:numCache>
                <c:formatCode>General</c:formatCode>
                <c:ptCount val="4"/>
                <c:pt idx="0">
                  <c:v>1</c:v>
                </c:pt>
                <c:pt idx="1">
                  <c:v>2</c:v>
                </c:pt>
                <c:pt idx="2">
                  <c:v>3</c:v>
                </c:pt>
                <c:pt idx="3">
                  <c:v>4</c:v>
                </c:pt>
              </c:numCache>
            </c:numRef>
          </c:cat>
          <c:val>
            <c:numRef>
              <c:f>Sheet1!$E$2:$E$5</c:f>
              <c:numCache>
                <c:formatCode>General</c:formatCode>
                <c:ptCount val="4"/>
                <c:pt idx="0">
                  <c:v>3</c:v>
                </c:pt>
                <c:pt idx="1">
                  <c:v>6</c:v>
                </c:pt>
                <c:pt idx="2">
                  <c:v>3</c:v>
                </c:pt>
                <c:pt idx="3">
                  <c:v>5</c:v>
                </c:pt>
              </c:numCache>
            </c:numRef>
          </c:val>
          <c:extLst>
            <c:ext xmlns:c16="http://schemas.microsoft.com/office/drawing/2014/chart" uri="{C3380CC4-5D6E-409C-BE32-E72D297353CC}">
              <c16:uniqueId val="{00000003-009A-4FC2-8BB2-009FD439F439}"/>
            </c:ext>
          </c:extLst>
        </c:ser>
        <c:dLbls>
          <c:showLegendKey val="0"/>
          <c:showVal val="0"/>
          <c:showCatName val="0"/>
          <c:showSerName val="0"/>
          <c:showPercent val="0"/>
          <c:showBubbleSize val="0"/>
        </c:dLbls>
        <c:gapWidth val="219"/>
        <c:overlap val="-27"/>
        <c:axId val="626922432"/>
        <c:axId val="626924072"/>
      </c:barChart>
      <c:catAx>
        <c:axId val="6269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4072"/>
        <c:crosses val="autoZero"/>
        <c:auto val="1"/>
        <c:lblAlgn val="ctr"/>
        <c:lblOffset val="100"/>
        <c:noMultiLvlLbl val="0"/>
      </c:catAx>
      <c:valAx>
        <c:axId val="626924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2432"/>
        <c:crosses val="autoZero"/>
        <c:crossBetween val="between"/>
      </c:valAx>
      <c:spPr>
        <a:noFill/>
        <a:ln>
          <a:noFill/>
        </a:ln>
        <a:effectLst/>
      </c:spPr>
    </c:plotArea>
    <c:legend>
      <c:legendPos val="t"/>
      <c:layout>
        <c:manualLayout>
          <c:xMode val="edge"/>
          <c:yMode val="edge"/>
          <c:x val="0.68505495313285403"/>
          <c:y val="0.16650948484161551"/>
          <c:w val="0.3103398651058607"/>
          <c:h val="0.38249519369703766"/>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I am a(n): </a:t>
            </a:r>
          </a:p>
        </c:rich>
      </c:tx>
      <c:layout>
        <c:manualLayout>
          <c:xMode val="edge"/>
          <c:yMode val="edge"/>
          <c:x val="0.42542980747379178"/>
          <c:y val="8.321781673798608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739754428268447E-2"/>
          <c:y val="0.24938741530375649"/>
          <c:w val="0.86610107897710709"/>
          <c:h val="0.6454662179893985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Resident/Fellow</c:v>
                </c:pt>
                <c:pt idx="1">
                  <c:v>Attending</c:v>
                </c:pt>
                <c:pt idx="2">
                  <c:v>Other</c:v>
                </c:pt>
              </c:strCache>
            </c:strRef>
          </c:cat>
          <c:val>
            <c:numRef>
              <c:f>Sheet1!$B$2:$B$4</c:f>
              <c:numCache>
                <c:formatCode>General</c:formatCode>
                <c:ptCount val="3"/>
                <c:pt idx="0">
                  <c:v>15</c:v>
                </c:pt>
                <c:pt idx="1">
                  <c:v>2</c:v>
                </c:pt>
                <c:pt idx="2">
                  <c:v>1</c:v>
                </c:pt>
              </c:numCache>
            </c:numRef>
          </c:val>
          <c:extLst>
            <c:ext xmlns:c16="http://schemas.microsoft.com/office/drawing/2014/chart" uri="{C3380CC4-5D6E-409C-BE32-E72D297353CC}">
              <c16:uniqueId val="{00000000-D06C-4085-A083-E65B131C70D2}"/>
            </c:ext>
          </c:extLst>
        </c:ser>
        <c:dLbls>
          <c:showLegendKey val="0"/>
          <c:showVal val="0"/>
          <c:showCatName val="0"/>
          <c:showSerName val="0"/>
          <c:showPercent val="0"/>
          <c:showBubbleSize val="0"/>
        </c:dLbls>
        <c:gapWidth val="219"/>
        <c:overlap val="-27"/>
        <c:axId val="626922432"/>
        <c:axId val="626924072"/>
      </c:barChart>
      <c:catAx>
        <c:axId val="62692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4072"/>
        <c:crosses val="autoZero"/>
        <c:auto val="1"/>
        <c:lblAlgn val="ctr"/>
        <c:lblOffset val="100"/>
        <c:noMultiLvlLbl val="0"/>
      </c:catAx>
      <c:valAx>
        <c:axId val="626924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692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77DCDC6-F17F-044D-8C75-422718D2AA6A}" type="datetimeFigureOut">
              <a:rPr lang="en-US"/>
              <a:pPr>
                <a:defRPr/>
              </a:pPr>
              <a:t>3/8/2020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1E7170D-B131-EA45-87EC-5FE87D61F03C}" type="slidenum">
              <a:rPr lang="en-US"/>
              <a:pPr>
                <a:defRPr/>
              </a:pPr>
              <a:t>‹#›</a:t>
            </a:fld>
            <a:endParaRPr lang="en-US" dirty="0"/>
          </a:p>
        </p:txBody>
      </p:sp>
    </p:spTree>
    <p:extLst>
      <p:ext uri="{BB962C8B-B14F-4D97-AF65-F5344CB8AC3E}">
        <p14:creationId xmlns:p14="http://schemas.microsoft.com/office/powerpoint/2010/main" val="2347512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Each of these reports were reviewed with the rounding team at the start of every month. On the left is the consumption and harms report where antibiotic DOTs, pneumonia duration, ASB treatment, C difficile testing/positive cases, and acute kidney injury on vancomycin are highlighted. On the right, real cases were selected from provider teams as examples for excellent ASP practices as positive feedback and education. </a:t>
            </a:r>
          </a:p>
        </p:txBody>
      </p:sp>
      <p:sp>
        <p:nvSpPr>
          <p:cNvPr id="4" name="Slide Number Placeholder 3"/>
          <p:cNvSpPr>
            <a:spLocks noGrp="1"/>
          </p:cNvSpPr>
          <p:nvPr>
            <p:ph type="sldNum" sz="quarter" idx="5"/>
          </p:nvPr>
        </p:nvSpPr>
        <p:spPr/>
        <p:txBody>
          <a:bodyPr/>
          <a:lstStyle/>
          <a:p>
            <a:pPr>
              <a:defRPr/>
            </a:pPr>
            <a:fld id="{6EE2AB95-6E54-5943-8B35-D0ED43AD4A1C}" type="slidenum">
              <a:rPr lang="en-US" smtClean="0"/>
              <a:pPr>
                <a:defRPr/>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58DA6FB5-C8AB-9346-9D6F-6AB53161ED97}"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1E7170D-B131-EA45-87EC-5FE87D61F03C}" type="slidenum">
              <a:rPr lang="en-US" smtClean="0"/>
              <a:pPr>
                <a:defRPr/>
              </a:pPr>
              <a:t>6</a:t>
            </a:fld>
            <a:endParaRPr lang="en-US" dirty="0"/>
          </a:p>
        </p:txBody>
      </p:sp>
    </p:spTree>
    <p:extLst>
      <p:ext uri="{BB962C8B-B14F-4D97-AF65-F5344CB8AC3E}">
        <p14:creationId xmlns:p14="http://schemas.microsoft.com/office/powerpoint/2010/main" val="268180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FF611861-8FD4-D544-9443-6389F57D1D28}" type="slidenum">
              <a:rPr lang="en-US" smtClean="0"/>
              <a:pPr>
                <a:defRPr/>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When controlling for other covariates that may be confounding factors in achieving the best possible outcome in both logistic regression and inverse probability treatment weighing, the intervention group remained three times more likely to achieve best possible outcome of clinical resolution, no toxicity, and optimal antibiotic course. </a:t>
            </a:r>
          </a:p>
        </p:txBody>
      </p:sp>
      <p:sp>
        <p:nvSpPr>
          <p:cNvPr id="4" name="Slide Number Placeholder 3"/>
          <p:cNvSpPr>
            <a:spLocks noGrp="1"/>
          </p:cNvSpPr>
          <p:nvPr>
            <p:ph type="sldNum" sz="quarter" idx="5"/>
          </p:nvPr>
        </p:nvSpPr>
        <p:spPr/>
        <p:txBody>
          <a:bodyPr/>
          <a:lstStyle/>
          <a:p>
            <a:pPr>
              <a:defRPr/>
            </a:pPr>
            <a:fld id="{808AF950-37ED-6F4B-B3DC-1E0B4194D818}" type="slidenum">
              <a:rPr lang="en-US" smtClean="0"/>
              <a:pPr>
                <a:defRPr/>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9AE0C18-7AD8-BA45-A10F-4A6A2FBC61B1}" type="datetimeFigureOut">
              <a:rPr lang="en-US"/>
              <a:pPr>
                <a:defRPr/>
              </a:pPr>
              <a:t>3/8/2020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FE3FC21-5D55-594F-8DC0-D019C4226934}" type="slidenum">
              <a:rPr lang="en-US"/>
              <a:pPr>
                <a:defRPr/>
              </a:pPr>
              <a:t>‹#›</a:t>
            </a:fld>
            <a:endParaRPr lang="en-US" dirty="0"/>
          </a:p>
        </p:txBody>
      </p:sp>
    </p:spTree>
    <p:extLst>
      <p:ext uri="{BB962C8B-B14F-4D97-AF65-F5344CB8AC3E}">
        <p14:creationId xmlns:p14="http://schemas.microsoft.com/office/powerpoint/2010/main" val="71536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A88C66-690A-404D-B067-296B1DA5694C}" type="datetimeFigureOut">
              <a:rPr lang="en-US"/>
              <a:pPr>
                <a:defRPr/>
              </a:pPr>
              <a:t>3/8/2020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FB4A1C0-1FD7-194C-82F5-158C202892EC}" type="slidenum">
              <a:rPr lang="en-US"/>
              <a:pPr>
                <a:defRPr/>
              </a:pPr>
              <a:t>‹#›</a:t>
            </a:fld>
            <a:endParaRPr lang="en-US" dirty="0"/>
          </a:p>
        </p:txBody>
      </p:sp>
    </p:spTree>
    <p:extLst>
      <p:ext uri="{BB962C8B-B14F-4D97-AF65-F5344CB8AC3E}">
        <p14:creationId xmlns:p14="http://schemas.microsoft.com/office/powerpoint/2010/main" val="107156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4B549D8-B43C-E249-9939-5B49F1B35E46}" type="datetimeFigureOut">
              <a:rPr lang="en-US"/>
              <a:pPr>
                <a:defRPr/>
              </a:pPr>
              <a:t>3/8/2020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AA3D51-3E1F-F641-BA76-DFA02491F039}" type="slidenum">
              <a:rPr lang="en-US"/>
              <a:pPr>
                <a:defRPr/>
              </a:pPr>
              <a:t>‹#›</a:t>
            </a:fld>
            <a:endParaRPr lang="en-US" dirty="0"/>
          </a:p>
        </p:txBody>
      </p:sp>
    </p:spTree>
    <p:extLst>
      <p:ext uri="{BB962C8B-B14F-4D97-AF65-F5344CB8AC3E}">
        <p14:creationId xmlns:p14="http://schemas.microsoft.com/office/powerpoint/2010/main" val="180263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9618CB-99B9-944C-AFCA-6BA75D7389CA}" type="datetimeFigureOut">
              <a:rPr lang="en-US"/>
              <a:pPr>
                <a:defRPr/>
              </a:pPr>
              <a:t>3/8/2020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B8713D-69CC-2F42-8E46-DF5BB1C9F715}" type="slidenum">
              <a:rPr lang="en-US"/>
              <a:pPr>
                <a:defRPr/>
              </a:pPr>
              <a:t>‹#›</a:t>
            </a:fld>
            <a:endParaRPr lang="en-US" dirty="0"/>
          </a:p>
        </p:txBody>
      </p:sp>
    </p:spTree>
    <p:extLst>
      <p:ext uri="{BB962C8B-B14F-4D97-AF65-F5344CB8AC3E}">
        <p14:creationId xmlns:p14="http://schemas.microsoft.com/office/powerpoint/2010/main" val="2189605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58F031-B4F4-6545-8964-692A2FB70974}" type="datetimeFigureOut">
              <a:rPr lang="en-US"/>
              <a:pPr>
                <a:defRPr/>
              </a:pPr>
              <a:t>3/8/2020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C78596F-8ED9-C049-B6C2-FDB6932802ED}" type="slidenum">
              <a:rPr lang="en-US"/>
              <a:pPr>
                <a:defRPr/>
              </a:pPr>
              <a:t>‹#›</a:t>
            </a:fld>
            <a:endParaRPr lang="en-US" dirty="0"/>
          </a:p>
        </p:txBody>
      </p:sp>
    </p:spTree>
    <p:extLst>
      <p:ext uri="{BB962C8B-B14F-4D97-AF65-F5344CB8AC3E}">
        <p14:creationId xmlns:p14="http://schemas.microsoft.com/office/powerpoint/2010/main" val="113168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2542335-DD4F-FF43-925E-F7D909A9BE63}" type="datetimeFigureOut">
              <a:rPr lang="en-US"/>
              <a:pPr>
                <a:defRPr/>
              </a:pPr>
              <a:t>3/8/2020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5CF5265-5281-3441-85BF-1516B8778540}" type="slidenum">
              <a:rPr lang="en-US"/>
              <a:pPr>
                <a:defRPr/>
              </a:pPr>
              <a:t>‹#›</a:t>
            </a:fld>
            <a:endParaRPr lang="en-US" dirty="0"/>
          </a:p>
        </p:txBody>
      </p:sp>
    </p:spTree>
    <p:extLst>
      <p:ext uri="{BB962C8B-B14F-4D97-AF65-F5344CB8AC3E}">
        <p14:creationId xmlns:p14="http://schemas.microsoft.com/office/powerpoint/2010/main" val="162055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8715FB-F7BA-F144-A747-A02B05DC60E1}" type="datetimeFigureOut">
              <a:rPr lang="en-US"/>
              <a:pPr>
                <a:defRPr/>
              </a:pPr>
              <a:t>3/8/2020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2193C01-E844-CD4A-8FB8-FD56BA79E54B}" type="slidenum">
              <a:rPr lang="en-US"/>
              <a:pPr>
                <a:defRPr/>
              </a:pPr>
              <a:t>‹#›</a:t>
            </a:fld>
            <a:endParaRPr lang="en-US" dirty="0"/>
          </a:p>
        </p:txBody>
      </p:sp>
    </p:spTree>
    <p:extLst>
      <p:ext uri="{BB962C8B-B14F-4D97-AF65-F5344CB8AC3E}">
        <p14:creationId xmlns:p14="http://schemas.microsoft.com/office/powerpoint/2010/main" val="409777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D01146D-F862-6449-8AC1-805BF6DF0429}" type="datetimeFigureOut">
              <a:rPr lang="en-US"/>
              <a:pPr>
                <a:defRPr/>
              </a:pPr>
              <a:t>3/8/2020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F609502-C897-534D-898E-4D8BF9AA6A69}" type="slidenum">
              <a:rPr lang="en-US"/>
              <a:pPr>
                <a:defRPr/>
              </a:pPr>
              <a:t>‹#›</a:t>
            </a:fld>
            <a:endParaRPr lang="en-US" dirty="0"/>
          </a:p>
        </p:txBody>
      </p:sp>
    </p:spTree>
    <p:extLst>
      <p:ext uri="{BB962C8B-B14F-4D97-AF65-F5344CB8AC3E}">
        <p14:creationId xmlns:p14="http://schemas.microsoft.com/office/powerpoint/2010/main" val="314548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2A8240-B5D1-AA40-8B6D-2D3AF7B06D93}" type="datetimeFigureOut">
              <a:rPr lang="en-US"/>
              <a:pPr>
                <a:defRPr/>
              </a:pPr>
              <a:t>3/8/2020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2D06CC1-DF48-7544-AC42-010241E1FE03}" type="slidenum">
              <a:rPr lang="en-US"/>
              <a:pPr>
                <a:defRPr/>
              </a:pPr>
              <a:t>‹#›</a:t>
            </a:fld>
            <a:endParaRPr lang="en-US" dirty="0"/>
          </a:p>
        </p:txBody>
      </p:sp>
    </p:spTree>
    <p:extLst>
      <p:ext uri="{BB962C8B-B14F-4D97-AF65-F5344CB8AC3E}">
        <p14:creationId xmlns:p14="http://schemas.microsoft.com/office/powerpoint/2010/main" val="271692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7B0BE40-1B97-C941-8650-535BDA63933B}" type="datetimeFigureOut">
              <a:rPr lang="en-US"/>
              <a:pPr>
                <a:defRPr/>
              </a:pPr>
              <a:t>3/8/2020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4A49A73-F9DA-4F42-9C14-4C838F2B2EA6}" type="slidenum">
              <a:rPr lang="en-US"/>
              <a:pPr>
                <a:defRPr/>
              </a:pPr>
              <a:t>‹#›</a:t>
            </a:fld>
            <a:endParaRPr lang="en-US" dirty="0"/>
          </a:p>
        </p:txBody>
      </p:sp>
    </p:spTree>
    <p:extLst>
      <p:ext uri="{BB962C8B-B14F-4D97-AF65-F5344CB8AC3E}">
        <p14:creationId xmlns:p14="http://schemas.microsoft.com/office/powerpoint/2010/main" val="224260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47F8DF-0E99-C048-B5C0-0A3FD0C89874}" type="datetimeFigureOut">
              <a:rPr lang="en-US"/>
              <a:pPr>
                <a:defRPr/>
              </a:pPr>
              <a:t>3/8/2020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30C7E04-5619-6241-9054-620A5881CB51}" type="slidenum">
              <a:rPr lang="en-US"/>
              <a:pPr>
                <a:defRPr/>
              </a:pPr>
              <a:t>‹#›</a:t>
            </a:fld>
            <a:endParaRPr lang="en-US" dirty="0"/>
          </a:p>
        </p:txBody>
      </p:sp>
    </p:spTree>
    <p:extLst>
      <p:ext uri="{BB962C8B-B14F-4D97-AF65-F5344CB8AC3E}">
        <p14:creationId xmlns:p14="http://schemas.microsoft.com/office/powerpoint/2010/main" val="35720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B5B320A-A7B1-9B42-AFA4-5734F4E04244}" type="datetimeFigureOut">
              <a:rPr lang="en-US"/>
              <a:pPr>
                <a:defRPr/>
              </a:pPr>
              <a:t>3/8/2020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89AAA67-D089-134C-A3CB-52E8CFC54E9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lnSpc>
          <a:spcPct val="90000"/>
        </a:lnSpc>
        <a:spcBef>
          <a:spcPct val="0"/>
        </a:spcBef>
        <a:spcAft>
          <a:spcPct val="0"/>
        </a:spcAft>
        <a:defRPr sz="3200" b="1" kern="1200">
          <a:solidFill>
            <a:srgbClr val="0F406A"/>
          </a:solidFill>
          <a:latin typeface="Arial"/>
          <a:ea typeface="ＭＳ Ｐゴシック" charset="0"/>
          <a:cs typeface="Arial"/>
        </a:defRPr>
      </a:lvl1pPr>
      <a:lvl2pPr algn="ctr" rtl="0" eaLnBrk="0" fontAlgn="base" hangingPunct="0">
        <a:lnSpc>
          <a:spcPct val="90000"/>
        </a:lnSpc>
        <a:spcBef>
          <a:spcPct val="0"/>
        </a:spcBef>
        <a:spcAft>
          <a:spcPct val="0"/>
        </a:spcAft>
        <a:defRPr sz="3200" b="1">
          <a:solidFill>
            <a:srgbClr val="0F406A"/>
          </a:solidFill>
          <a:latin typeface="Arial" charset="0"/>
          <a:ea typeface="ＭＳ Ｐゴシック" charset="0"/>
        </a:defRPr>
      </a:lvl2pPr>
      <a:lvl3pPr algn="ctr" rtl="0" eaLnBrk="0" fontAlgn="base" hangingPunct="0">
        <a:lnSpc>
          <a:spcPct val="90000"/>
        </a:lnSpc>
        <a:spcBef>
          <a:spcPct val="0"/>
        </a:spcBef>
        <a:spcAft>
          <a:spcPct val="0"/>
        </a:spcAft>
        <a:defRPr sz="3200" b="1">
          <a:solidFill>
            <a:srgbClr val="0F406A"/>
          </a:solidFill>
          <a:latin typeface="Arial" charset="0"/>
          <a:ea typeface="ＭＳ Ｐゴシック" charset="0"/>
        </a:defRPr>
      </a:lvl3pPr>
      <a:lvl4pPr algn="ctr" rtl="0" eaLnBrk="0" fontAlgn="base" hangingPunct="0">
        <a:lnSpc>
          <a:spcPct val="90000"/>
        </a:lnSpc>
        <a:spcBef>
          <a:spcPct val="0"/>
        </a:spcBef>
        <a:spcAft>
          <a:spcPct val="0"/>
        </a:spcAft>
        <a:defRPr sz="3200" b="1">
          <a:solidFill>
            <a:srgbClr val="0F406A"/>
          </a:solidFill>
          <a:latin typeface="Arial" charset="0"/>
          <a:ea typeface="ＭＳ Ｐゴシック" charset="0"/>
        </a:defRPr>
      </a:lvl4pPr>
      <a:lvl5pPr algn="ctr" rtl="0" eaLnBrk="0" fontAlgn="base" hangingPunct="0">
        <a:lnSpc>
          <a:spcPct val="90000"/>
        </a:lnSpc>
        <a:spcBef>
          <a:spcPct val="0"/>
        </a:spcBef>
        <a:spcAft>
          <a:spcPct val="0"/>
        </a:spcAft>
        <a:defRPr sz="3200" b="1">
          <a:solidFill>
            <a:srgbClr val="0F406A"/>
          </a:solidFill>
          <a:latin typeface="Arial" charset="0"/>
          <a:ea typeface="ＭＳ Ｐゴシック" charset="0"/>
        </a:defRPr>
      </a:lvl5pPr>
      <a:lvl6pPr marL="457200" algn="ctr" rtl="0" fontAlgn="base">
        <a:lnSpc>
          <a:spcPct val="90000"/>
        </a:lnSpc>
        <a:spcBef>
          <a:spcPct val="0"/>
        </a:spcBef>
        <a:spcAft>
          <a:spcPct val="0"/>
        </a:spcAft>
        <a:defRPr sz="3200" b="1">
          <a:solidFill>
            <a:srgbClr val="0F406A"/>
          </a:solidFill>
          <a:latin typeface="Arial" charset="0"/>
          <a:ea typeface="ＭＳ Ｐゴシック" charset="0"/>
        </a:defRPr>
      </a:lvl6pPr>
      <a:lvl7pPr marL="914400" algn="ctr" rtl="0" fontAlgn="base">
        <a:lnSpc>
          <a:spcPct val="90000"/>
        </a:lnSpc>
        <a:spcBef>
          <a:spcPct val="0"/>
        </a:spcBef>
        <a:spcAft>
          <a:spcPct val="0"/>
        </a:spcAft>
        <a:defRPr sz="3200" b="1">
          <a:solidFill>
            <a:srgbClr val="0F406A"/>
          </a:solidFill>
          <a:latin typeface="Arial" charset="0"/>
          <a:ea typeface="ＭＳ Ｐゴシック" charset="0"/>
        </a:defRPr>
      </a:lvl7pPr>
      <a:lvl8pPr marL="1371600" algn="ctr" rtl="0" fontAlgn="base">
        <a:lnSpc>
          <a:spcPct val="90000"/>
        </a:lnSpc>
        <a:spcBef>
          <a:spcPct val="0"/>
        </a:spcBef>
        <a:spcAft>
          <a:spcPct val="0"/>
        </a:spcAft>
        <a:defRPr sz="3200" b="1">
          <a:solidFill>
            <a:srgbClr val="0F406A"/>
          </a:solidFill>
          <a:latin typeface="Arial" charset="0"/>
          <a:ea typeface="ＭＳ Ｐゴシック" charset="0"/>
        </a:defRPr>
      </a:lvl8pPr>
      <a:lvl9pPr marL="1828800" algn="ctr" rtl="0" fontAlgn="base">
        <a:lnSpc>
          <a:spcPct val="90000"/>
        </a:lnSpc>
        <a:spcBef>
          <a:spcPct val="0"/>
        </a:spcBef>
        <a:spcAft>
          <a:spcPct val="0"/>
        </a:spcAft>
        <a:defRPr sz="3200" b="1">
          <a:solidFill>
            <a:srgbClr val="0F406A"/>
          </a:solidFill>
          <a:latin typeface="Arial" charset="0"/>
          <a:ea typeface="ＭＳ Ｐゴシック" charset="0"/>
        </a:defRPr>
      </a:lvl9pPr>
    </p:titleStyle>
    <p:bodyStyle>
      <a:lvl1pPr marL="457200" indent="-457200" algn="l" rtl="0" eaLnBrk="0" fontAlgn="base" hangingPunct="0">
        <a:lnSpc>
          <a:spcPct val="90000"/>
        </a:lnSpc>
        <a:spcBef>
          <a:spcPts val="1000"/>
        </a:spcBef>
        <a:spcAft>
          <a:spcPct val="0"/>
        </a:spcAft>
        <a:buClr>
          <a:srgbClr val="0F406A"/>
        </a:buClr>
        <a:buFont typeface="Wingdings" charset="0"/>
        <a:buChar char="§"/>
        <a:defRPr sz="3200" kern="1200">
          <a:solidFill>
            <a:schemeClr val="tx1"/>
          </a:solidFill>
          <a:latin typeface="Arial"/>
          <a:ea typeface="ＭＳ Ｐゴシック" charset="0"/>
          <a:cs typeface="Arial"/>
        </a:defRPr>
      </a:lvl1pPr>
      <a:lvl2pPr marL="685800" indent="-228600" algn="l" rtl="0" eaLnBrk="0" fontAlgn="base" hangingPunct="0">
        <a:lnSpc>
          <a:spcPct val="90000"/>
        </a:lnSpc>
        <a:spcBef>
          <a:spcPts val="500"/>
        </a:spcBef>
        <a:spcAft>
          <a:spcPct val="0"/>
        </a:spcAft>
        <a:buFont typeface="Candara" charset="0"/>
        <a:buChar char="−"/>
        <a:defRPr sz="2800" kern="1200">
          <a:solidFill>
            <a:schemeClr val="tx1"/>
          </a:solidFill>
          <a:latin typeface="Arial"/>
          <a:ea typeface="ＭＳ Ｐゴシック" charset="0"/>
          <a:cs typeface="Arial"/>
        </a:defRPr>
      </a:lvl2pPr>
      <a:lvl3pPr marL="11430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a:ea typeface="ＭＳ Ｐゴシック" charset="0"/>
          <a:cs typeface="Arial"/>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Title 1"/>
          <p:cNvSpPr>
            <a:spLocks noGrp="1"/>
          </p:cNvSpPr>
          <p:nvPr>
            <p:ph type="title"/>
          </p:nvPr>
        </p:nvSpPr>
        <p:spPr>
          <a:xfrm>
            <a:off x="838200" y="19050"/>
            <a:ext cx="10515600" cy="1325563"/>
          </a:xfrm>
        </p:spPr>
        <p:txBody>
          <a:bodyPr/>
          <a:lstStyle/>
          <a:p>
            <a:r>
              <a:rPr lang="en-US" dirty="0">
                <a:latin typeface="Arial" charset="0"/>
              </a:rPr>
              <a:t>Antibiotic Optimization</a:t>
            </a:r>
          </a:p>
        </p:txBody>
      </p:sp>
      <p:sp>
        <p:nvSpPr>
          <p:cNvPr id="3" name="Content Placeholder 2"/>
          <p:cNvSpPr>
            <a:spLocks noGrp="1"/>
          </p:cNvSpPr>
          <p:nvPr>
            <p:ph idx="1"/>
          </p:nvPr>
        </p:nvSpPr>
        <p:spPr>
          <a:xfrm>
            <a:off x="609600" y="1145310"/>
            <a:ext cx="10972800" cy="5059363"/>
          </a:xfrm>
        </p:spPr>
        <p:txBody>
          <a:bodyPr>
            <a:noAutofit/>
          </a:bodyPr>
          <a:lstStyle/>
          <a:p>
            <a:pPr>
              <a:defRPr/>
            </a:pPr>
            <a:r>
              <a:rPr lang="en-US" sz="2000" b="1" dirty="0"/>
              <a:t>Optimized: </a:t>
            </a:r>
            <a:r>
              <a:rPr lang="en-US" sz="2000" dirty="0"/>
              <a:t>does not meet any of the following criteria below</a:t>
            </a:r>
            <a:r>
              <a:rPr lang="en-US" sz="2000" baseline="30000" dirty="0"/>
              <a:t>4</a:t>
            </a:r>
            <a:r>
              <a:rPr lang="en-US" sz="2000" dirty="0"/>
              <a:t>:</a:t>
            </a:r>
            <a:endParaRPr lang="en-US" sz="2000" b="1" dirty="0"/>
          </a:p>
          <a:p>
            <a:pPr marL="457200" lvl="1" indent="0">
              <a:buFont typeface="Candara" charset="0"/>
              <a:buNone/>
              <a:defRPr/>
            </a:pPr>
            <a:endParaRPr lang="en-US" sz="1100" b="1" dirty="0"/>
          </a:p>
          <a:p>
            <a:pPr lvl="1">
              <a:spcBef>
                <a:spcPts val="300"/>
              </a:spcBef>
              <a:defRPr/>
            </a:pPr>
            <a:r>
              <a:rPr lang="en-US" sz="2000" b="1" dirty="0"/>
              <a:t>Unnecessary</a:t>
            </a:r>
            <a:r>
              <a:rPr lang="en-US" sz="2000" dirty="0"/>
              <a:t>: </a:t>
            </a:r>
          </a:p>
          <a:p>
            <a:pPr lvl="2">
              <a:spcBef>
                <a:spcPts val="300"/>
              </a:spcBef>
              <a:defRPr/>
            </a:pPr>
            <a:r>
              <a:rPr lang="en-US" sz="1800" dirty="0"/>
              <a:t>Use of antimicrobial for condition which does not require antibiotic</a:t>
            </a:r>
          </a:p>
          <a:p>
            <a:pPr lvl="2">
              <a:spcBef>
                <a:spcPts val="300"/>
              </a:spcBef>
              <a:defRPr/>
            </a:pPr>
            <a:r>
              <a:rPr lang="en-US" sz="1800" dirty="0"/>
              <a:t>Use of antimicrobial beyond the indicated duration of therapy absent of any clinical reason for lengthened course, </a:t>
            </a:r>
          </a:p>
          <a:p>
            <a:pPr lvl="2">
              <a:spcBef>
                <a:spcPts val="300"/>
              </a:spcBef>
              <a:defRPr/>
            </a:pPr>
            <a:r>
              <a:rPr lang="en-US" sz="1800" dirty="0"/>
              <a:t>Use of redundant antimicrobial therapy (eg. double-anaerobic)</a:t>
            </a:r>
          </a:p>
          <a:p>
            <a:pPr lvl="1">
              <a:spcBef>
                <a:spcPts val="300"/>
              </a:spcBef>
              <a:defRPr/>
            </a:pPr>
            <a:r>
              <a:rPr lang="en-US" sz="2000" b="1" dirty="0"/>
              <a:t>Inappropriate</a:t>
            </a:r>
            <a:endParaRPr lang="en-US" sz="2000" dirty="0"/>
          </a:p>
          <a:p>
            <a:pPr lvl="2">
              <a:spcBef>
                <a:spcPts val="300"/>
              </a:spcBef>
              <a:defRPr/>
            </a:pPr>
            <a:r>
              <a:rPr lang="en-US" sz="1800" dirty="0"/>
              <a:t>Use of antimicrobial against a resistant pathogen </a:t>
            </a:r>
          </a:p>
          <a:p>
            <a:pPr lvl="2">
              <a:spcBef>
                <a:spcPts val="300"/>
              </a:spcBef>
              <a:defRPr/>
            </a:pPr>
            <a:r>
              <a:rPr lang="en-US" sz="1800" dirty="0"/>
              <a:t>Use of antimicrobial that is not recommended in institutional treatment guidelines</a:t>
            </a:r>
          </a:p>
          <a:p>
            <a:pPr lvl="1">
              <a:spcBef>
                <a:spcPts val="300"/>
              </a:spcBef>
              <a:defRPr/>
            </a:pPr>
            <a:r>
              <a:rPr lang="en-US" sz="2000" b="1" dirty="0"/>
              <a:t>Suboptimal</a:t>
            </a:r>
            <a:endParaRPr lang="en-US" sz="1600" dirty="0"/>
          </a:p>
          <a:p>
            <a:pPr lvl="2">
              <a:spcBef>
                <a:spcPts val="300"/>
              </a:spcBef>
              <a:defRPr/>
            </a:pPr>
            <a:r>
              <a:rPr lang="en-US" sz="1800" dirty="0"/>
              <a:t>Use of overly broad agent to treat susceptible bacterium (if allergies do not preclude its use)</a:t>
            </a:r>
          </a:p>
          <a:p>
            <a:pPr lvl="2">
              <a:spcBef>
                <a:spcPts val="300"/>
              </a:spcBef>
              <a:defRPr/>
            </a:pPr>
            <a:r>
              <a:rPr lang="en-US" sz="1800" dirty="0"/>
              <a:t>Use of IV when PO equivalent with high bioavailability can be used and patient meets criteria for PO switch</a:t>
            </a:r>
          </a:p>
          <a:p>
            <a:pPr lvl="2">
              <a:spcBef>
                <a:spcPts val="300"/>
              </a:spcBef>
              <a:defRPr/>
            </a:pPr>
            <a:r>
              <a:rPr lang="en-US" sz="1800" dirty="0"/>
              <a:t>Dose too high or too low for infection/renal function</a:t>
            </a:r>
          </a:p>
          <a:p>
            <a:pPr marL="914400" lvl="2" indent="0">
              <a:spcBef>
                <a:spcPts val="300"/>
              </a:spcBef>
              <a:buNone/>
              <a:defRPr/>
            </a:pPr>
            <a:endParaRPr lang="en-US" sz="1800" dirty="0"/>
          </a:p>
          <a:p>
            <a:pPr marL="61913" lvl="2" indent="0">
              <a:spcBef>
                <a:spcPts val="300"/>
              </a:spcBef>
              <a:buNone/>
              <a:defRPr/>
            </a:pPr>
            <a:r>
              <a:rPr lang="en-US" sz="1800" dirty="0"/>
              <a:t>When an antibiotic day meets multiple non-optimal definitions, ‘unnecessary’ assumed precedence over ‘inappropriate’ and ‘suboptimal’, and ‘inappropriate’ assumed precedence over ‘suboptimal’, due to the hypothesized propensity to cause harm. </a:t>
            </a:r>
            <a:endParaRPr lang="en-US" sz="1400" dirty="0"/>
          </a:p>
        </p:txBody>
      </p:sp>
      <p:sp>
        <p:nvSpPr>
          <p:cNvPr id="35843" name="Rectangle 3"/>
          <p:cNvSpPr>
            <a:spLocks noChangeArrowheads="1"/>
          </p:cNvSpPr>
          <p:nvPr/>
        </p:nvSpPr>
        <p:spPr bwMode="auto">
          <a:xfrm>
            <a:off x="0" y="6561138"/>
            <a:ext cx="3416300"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dirty="0">
                <a:latin typeface="Arial" charset="0"/>
                <a:cs typeface="Arial" charset="0"/>
              </a:rPr>
              <a:t>4. Spivak et al. </a:t>
            </a:r>
            <a:r>
              <a:rPr lang="en-US" sz="1200" i="1" dirty="0">
                <a:latin typeface="Arial" charset="0"/>
                <a:cs typeface="Arial" charset="0"/>
              </a:rPr>
              <a:t>Clin Infect Dis </a:t>
            </a:r>
            <a:r>
              <a:rPr lang="en-US" sz="1200" dirty="0">
                <a:latin typeface="Arial" charset="0"/>
                <a:cs typeface="Arial" charset="0"/>
              </a:rPr>
              <a:t>2016</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6DF8B5-2422-42E5-AF71-1FA6EB6FAB72}"/>
              </a:ext>
            </a:extLst>
          </p:cNvPr>
          <p:cNvPicPr>
            <a:picLocks noChangeAspect="1"/>
          </p:cNvPicPr>
          <p:nvPr/>
        </p:nvPicPr>
        <p:blipFill>
          <a:blip r:embed="rId2"/>
          <a:stretch>
            <a:fillRect/>
          </a:stretch>
        </p:blipFill>
        <p:spPr>
          <a:xfrm>
            <a:off x="302890" y="517358"/>
            <a:ext cx="10557561" cy="5943600"/>
          </a:xfrm>
          <a:prstGeom prst="rect">
            <a:avLst/>
          </a:prstGeom>
        </p:spPr>
      </p:pic>
    </p:spTree>
    <p:extLst>
      <p:ext uri="{BB962C8B-B14F-4D97-AF65-F5344CB8AC3E}">
        <p14:creationId xmlns:p14="http://schemas.microsoft.com/office/powerpoint/2010/main" val="1893859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9F9863-81A6-4962-87DC-05FBC8457A5E}"/>
              </a:ext>
            </a:extLst>
          </p:cNvPr>
          <p:cNvPicPr>
            <a:picLocks noChangeAspect="1"/>
          </p:cNvPicPr>
          <p:nvPr/>
        </p:nvPicPr>
        <p:blipFill>
          <a:blip r:embed="rId2"/>
          <a:stretch>
            <a:fillRect/>
          </a:stretch>
        </p:blipFill>
        <p:spPr>
          <a:xfrm>
            <a:off x="634665" y="282742"/>
            <a:ext cx="10132212" cy="6292516"/>
          </a:xfrm>
          <a:prstGeom prst="rect">
            <a:avLst/>
          </a:prstGeom>
        </p:spPr>
      </p:pic>
    </p:spTree>
    <p:extLst>
      <p:ext uri="{BB962C8B-B14F-4D97-AF65-F5344CB8AC3E}">
        <p14:creationId xmlns:p14="http://schemas.microsoft.com/office/powerpoint/2010/main" val="387733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01979B-F8C1-45D7-BED1-458A50FFA877}"/>
              </a:ext>
            </a:extLst>
          </p:cNvPr>
          <p:cNvPicPr>
            <a:picLocks noChangeAspect="1"/>
          </p:cNvPicPr>
          <p:nvPr/>
        </p:nvPicPr>
        <p:blipFill>
          <a:blip r:embed="rId2"/>
          <a:stretch>
            <a:fillRect/>
          </a:stretch>
        </p:blipFill>
        <p:spPr>
          <a:xfrm>
            <a:off x="750719" y="179260"/>
            <a:ext cx="9776913" cy="6556419"/>
          </a:xfrm>
          <a:prstGeom prst="rect">
            <a:avLst/>
          </a:prstGeom>
        </p:spPr>
      </p:pic>
    </p:spTree>
    <p:extLst>
      <p:ext uri="{BB962C8B-B14F-4D97-AF65-F5344CB8AC3E}">
        <p14:creationId xmlns:p14="http://schemas.microsoft.com/office/powerpoint/2010/main" val="314051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99F678-D4FD-4E4E-BD1A-047CEA54575A}"/>
              </a:ext>
            </a:extLst>
          </p:cNvPr>
          <p:cNvPicPr>
            <a:picLocks noChangeAspect="1"/>
          </p:cNvPicPr>
          <p:nvPr/>
        </p:nvPicPr>
        <p:blipFill>
          <a:blip r:embed="rId2"/>
          <a:stretch>
            <a:fillRect/>
          </a:stretch>
        </p:blipFill>
        <p:spPr>
          <a:xfrm>
            <a:off x="875798" y="282617"/>
            <a:ext cx="10179121" cy="6292766"/>
          </a:xfrm>
          <a:prstGeom prst="rect">
            <a:avLst/>
          </a:prstGeom>
        </p:spPr>
      </p:pic>
    </p:spTree>
    <p:extLst>
      <p:ext uri="{BB962C8B-B14F-4D97-AF65-F5344CB8AC3E}">
        <p14:creationId xmlns:p14="http://schemas.microsoft.com/office/powerpoint/2010/main" val="92648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C9A4DE-F809-4735-9BD2-8933AD6B4A9E}"/>
              </a:ext>
            </a:extLst>
          </p:cNvPr>
          <p:cNvPicPr>
            <a:picLocks noChangeAspect="1"/>
          </p:cNvPicPr>
          <p:nvPr/>
        </p:nvPicPr>
        <p:blipFill>
          <a:blip r:embed="rId2"/>
          <a:stretch>
            <a:fillRect/>
          </a:stretch>
        </p:blipFill>
        <p:spPr>
          <a:xfrm>
            <a:off x="976312" y="244382"/>
            <a:ext cx="9515225" cy="6484028"/>
          </a:xfrm>
          <a:prstGeom prst="rect">
            <a:avLst/>
          </a:prstGeom>
        </p:spPr>
      </p:pic>
    </p:spTree>
    <p:extLst>
      <p:ext uri="{BB962C8B-B14F-4D97-AF65-F5344CB8AC3E}">
        <p14:creationId xmlns:p14="http://schemas.microsoft.com/office/powerpoint/2010/main" val="170021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A230B53-2838-4C84-AD9C-ECCBA20DF0F0}"/>
              </a:ext>
            </a:extLst>
          </p:cNvPr>
          <p:cNvGraphicFramePr/>
          <p:nvPr>
            <p:extLst>
              <p:ext uri="{D42A27DB-BD31-4B8C-83A1-F6EECF244321}">
                <p14:modId xmlns:p14="http://schemas.microsoft.com/office/powerpoint/2010/main" val="783699604"/>
              </p:ext>
            </p:extLst>
          </p:nvPr>
        </p:nvGraphicFramePr>
        <p:xfrm>
          <a:off x="8328526" y="3429000"/>
          <a:ext cx="3863474" cy="34673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1B29A19-CF52-4138-ACC5-E0AB4735561B}"/>
              </a:ext>
            </a:extLst>
          </p:cNvPr>
          <p:cNvGraphicFramePr/>
          <p:nvPr>
            <p:extLst>
              <p:ext uri="{D42A27DB-BD31-4B8C-83A1-F6EECF244321}">
                <p14:modId xmlns:p14="http://schemas.microsoft.com/office/powerpoint/2010/main" val="2668434469"/>
              </p:ext>
            </p:extLst>
          </p:nvPr>
        </p:nvGraphicFramePr>
        <p:xfrm>
          <a:off x="4268538" y="3186140"/>
          <a:ext cx="3863474" cy="3467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7A715D3C-5541-4C9B-854F-959174985DA2}"/>
              </a:ext>
            </a:extLst>
          </p:cNvPr>
          <p:cNvGraphicFramePr/>
          <p:nvPr>
            <p:extLst>
              <p:ext uri="{D42A27DB-BD31-4B8C-83A1-F6EECF244321}">
                <p14:modId xmlns:p14="http://schemas.microsoft.com/office/powerpoint/2010/main" val="4039921108"/>
              </p:ext>
            </p:extLst>
          </p:nvPr>
        </p:nvGraphicFramePr>
        <p:xfrm>
          <a:off x="4268538" y="204538"/>
          <a:ext cx="3863474" cy="315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4F092D72-4D78-44A4-B7C0-A73B43D0D72E}"/>
              </a:ext>
            </a:extLst>
          </p:cNvPr>
          <p:cNvGraphicFramePr/>
          <p:nvPr>
            <p:extLst>
              <p:ext uri="{D42A27DB-BD31-4B8C-83A1-F6EECF244321}">
                <p14:modId xmlns:p14="http://schemas.microsoft.com/office/powerpoint/2010/main" val="3944057706"/>
              </p:ext>
            </p:extLst>
          </p:nvPr>
        </p:nvGraphicFramePr>
        <p:xfrm>
          <a:off x="49466" y="3186140"/>
          <a:ext cx="3863474" cy="34673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EED80D4A-BC30-4FFA-84F1-B295AE5A8CE3}"/>
              </a:ext>
            </a:extLst>
          </p:cNvPr>
          <p:cNvGraphicFramePr/>
          <p:nvPr>
            <p:extLst>
              <p:ext uri="{D42A27DB-BD31-4B8C-83A1-F6EECF244321}">
                <p14:modId xmlns:p14="http://schemas.microsoft.com/office/powerpoint/2010/main" val="4145699989"/>
              </p:ext>
            </p:extLst>
          </p:nvPr>
        </p:nvGraphicFramePr>
        <p:xfrm>
          <a:off x="8132012" y="312826"/>
          <a:ext cx="3863474" cy="31544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9CCC0764-BD1A-4F09-B123-F5FD98AC2B06}"/>
              </a:ext>
            </a:extLst>
          </p:cNvPr>
          <p:cNvGraphicFramePr/>
          <p:nvPr>
            <p:extLst>
              <p:ext uri="{D42A27DB-BD31-4B8C-83A1-F6EECF244321}">
                <p14:modId xmlns:p14="http://schemas.microsoft.com/office/powerpoint/2010/main" val="3826150843"/>
              </p:ext>
            </p:extLst>
          </p:nvPr>
        </p:nvGraphicFramePr>
        <p:xfrm>
          <a:off x="368968" y="577516"/>
          <a:ext cx="3863474" cy="2694292"/>
        </p:xfrm>
        <a:graphic>
          <a:graphicData uri="http://schemas.openxmlformats.org/drawingml/2006/chart">
            <c:chart xmlns:c="http://schemas.openxmlformats.org/drawingml/2006/chart" xmlns:r="http://schemas.openxmlformats.org/officeDocument/2006/relationships" r:id="rId7"/>
          </a:graphicData>
        </a:graphic>
      </p:graphicFrame>
      <p:sp>
        <p:nvSpPr>
          <p:cNvPr id="12" name="Title 1">
            <a:extLst>
              <a:ext uri="{FF2B5EF4-FFF2-40B4-BE49-F238E27FC236}">
                <a16:creationId xmlns:a16="http://schemas.microsoft.com/office/drawing/2014/main" id="{998E38C0-B635-479E-B4F0-90266652A76C}"/>
              </a:ext>
            </a:extLst>
          </p:cNvPr>
          <p:cNvSpPr>
            <a:spLocks noGrp="1"/>
          </p:cNvSpPr>
          <p:nvPr>
            <p:ph type="title"/>
          </p:nvPr>
        </p:nvSpPr>
        <p:spPr>
          <a:xfrm>
            <a:off x="100264" y="-118543"/>
            <a:ext cx="4515853" cy="1325563"/>
          </a:xfrm>
        </p:spPr>
        <p:txBody>
          <a:bodyPr/>
          <a:lstStyle/>
          <a:p>
            <a:pPr algn="l"/>
            <a:r>
              <a:rPr lang="en-US" sz="2800" dirty="0">
                <a:latin typeface="Arial" charset="0"/>
              </a:rPr>
              <a:t>FAM Provider Survey</a:t>
            </a:r>
          </a:p>
        </p:txBody>
      </p:sp>
    </p:spTree>
    <p:extLst>
      <p:ext uri="{BB962C8B-B14F-4D97-AF65-F5344CB8AC3E}">
        <p14:creationId xmlns:p14="http://schemas.microsoft.com/office/powerpoint/2010/main" val="30914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Title 1"/>
          <p:cNvSpPr>
            <a:spLocks noGrp="1"/>
          </p:cNvSpPr>
          <p:nvPr>
            <p:ph type="title"/>
          </p:nvPr>
        </p:nvSpPr>
        <p:spPr>
          <a:xfrm>
            <a:off x="609600" y="171450"/>
            <a:ext cx="10972800" cy="1143000"/>
          </a:xfrm>
        </p:spPr>
        <p:txBody>
          <a:bodyPr/>
          <a:lstStyle/>
          <a:p>
            <a:r>
              <a:rPr lang="en-US" sz="3600" dirty="0">
                <a:latin typeface="Arial" charset="0"/>
              </a:rPr>
              <a:t>Example reports for each month</a:t>
            </a:r>
          </a:p>
        </p:txBody>
      </p:sp>
      <p:pic>
        <p:nvPicPr>
          <p:cNvPr id="21506" name="Picture 4" descr="Screen Shot 2019-02-26 at 4.15.51 PM.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60425" y="1219200"/>
            <a:ext cx="5099050" cy="51879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21507" name="Picture 5" descr="Screen Shot 2019-02-26 at 4.17.40 PM.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81725" y="1219200"/>
            <a:ext cx="5129213" cy="51879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652463" y="1995488"/>
            <a:ext cx="2155825" cy="338137"/>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Alive</a:t>
            </a:r>
          </a:p>
        </p:txBody>
      </p:sp>
      <p:sp>
        <p:nvSpPr>
          <p:cNvPr id="17410" name="TextBox 4"/>
          <p:cNvSpPr txBox="1">
            <a:spLocks noChangeArrowheads="1"/>
          </p:cNvSpPr>
          <p:nvPr/>
        </p:nvSpPr>
        <p:spPr bwMode="auto">
          <a:xfrm>
            <a:off x="341313" y="3043238"/>
            <a:ext cx="2778125" cy="2308225"/>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endParaRPr lang="en-US" sz="1600" dirty="0">
              <a:latin typeface="Arial" charset="0"/>
              <a:cs typeface="Arial" charset="0"/>
            </a:endParaRPr>
          </a:p>
          <a:p>
            <a:pPr algn="ctr" eaLnBrk="1" hangingPunct="1"/>
            <a:endParaRPr lang="en-US" sz="1600" dirty="0">
              <a:latin typeface="Arial" charset="0"/>
              <a:cs typeface="Arial" charset="0"/>
            </a:endParaRPr>
          </a:p>
          <a:p>
            <a:pPr algn="ctr" eaLnBrk="1" hangingPunct="1"/>
            <a:r>
              <a:rPr lang="en-US" sz="1600" dirty="0">
                <a:latin typeface="Arial" charset="0"/>
                <a:cs typeface="Arial" charset="0"/>
              </a:rPr>
              <a:t>Clinical Resolution</a:t>
            </a:r>
            <a:r>
              <a:rPr lang="en-US" sz="1600" baseline="30000" dirty="0">
                <a:latin typeface="Arial" charset="0"/>
                <a:cs typeface="Arial" charset="0"/>
              </a:rPr>
              <a:t>2</a:t>
            </a:r>
            <a:endParaRPr lang="en-US" sz="1600" dirty="0">
              <a:latin typeface="Arial" charset="0"/>
              <a:cs typeface="Arial" charset="0"/>
            </a:endParaRPr>
          </a:p>
          <a:p>
            <a:pPr algn="ctr" eaLnBrk="1" hangingPunct="1"/>
            <a:endParaRPr lang="en-US" sz="1600" dirty="0">
              <a:latin typeface="Arial" charset="0"/>
              <a:cs typeface="Arial" charset="0"/>
            </a:endParaRPr>
          </a:p>
          <a:p>
            <a:pPr algn="ctr" eaLnBrk="1" hangingPunct="1"/>
            <a:endParaRPr lang="en-US" sz="1600" dirty="0">
              <a:latin typeface="Arial" charset="0"/>
              <a:cs typeface="Arial" charset="0"/>
            </a:endParaRPr>
          </a:p>
          <a:p>
            <a:pPr algn="ctr" eaLnBrk="1" hangingPunct="1"/>
            <a:endParaRPr lang="en-US" sz="1600" dirty="0">
              <a:latin typeface="Arial" charset="0"/>
              <a:cs typeface="Arial" charset="0"/>
            </a:endParaRPr>
          </a:p>
          <a:p>
            <a:pPr algn="ctr" eaLnBrk="1" hangingPunct="1"/>
            <a:r>
              <a:rPr lang="en-US" sz="1600" dirty="0">
                <a:latin typeface="Arial" charset="0"/>
                <a:cs typeface="Arial" charset="0"/>
              </a:rPr>
              <a:t>Clinical Failure</a:t>
            </a:r>
          </a:p>
          <a:p>
            <a:pPr algn="ctr" eaLnBrk="1" hangingPunct="1"/>
            <a:endParaRPr lang="en-US" sz="1600" dirty="0">
              <a:latin typeface="Arial" charset="0"/>
              <a:cs typeface="Arial" charset="0"/>
            </a:endParaRPr>
          </a:p>
          <a:p>
            <a:pPr algn="ctr" eaLnBrk="1" hangingPunct="1"/>
            <a:endParaRPr lang="en-US" sz="1600" dirty="0">
              <a:latin typeface="Arial" charset="0"/>
              <a:cs typeface="Arial" charset="0"/>
            </a:endParaRPr>
          </a:p>
        </p:txBody>
      </p:sp>
      <p:cxnSp>
        <p:nvCxnSpPr>
          <p:cNvPr id="7" name="Straight Arrow Connector 6"/>
          <p:cNvCxnSpPr/>
          <p:nvPr/>
        </p:nvCxnSpPr>
        <p:spPr>
          <a:xfrm>
            <a:off x="3119438" y="3692525"/>
            <a:ext cx="59531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19400" y="2178050"/>
            <a:ext cx="552450" cy="9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413" name="TextBox 15"/>
          <p:cNvSpPr txBox="1">
            <a:spLocks noChangeArrowheads="1"/>
          </p:cNvSpPr>
          <p:nvPr/>
        </p:nvSpPr>
        <p:spPr bwMode="auto">
          <a:xfrm>
            <a:off x="3321050" y="1982788"/>
            <a:ext cx="6159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solidFill>
                  <a:srgbClr val="FF0000"/>
                </a:solidFill>
                <a:latin typeface="Arial" charset="0"/>
                <a:cs typeface="Arial" charset="0"/>
              </a:rPr>
              <a:t>No</a:t>
            </a:r>
          </a:p>
        </p:txBody>
      </p:sp>
      <p:sp>
        <p:nvSpPr>
          <p:cNvPr id="17414" name="TextBox 16"/>
          <p:cNvSpPr txBox="1">
            <a:spLocks noChangeArrowheads="1"/>
          </p:cNvSpPr>
          <p:nvPr/>
        </p:nvSpPr>
        <p:spPr bwMode="auto">
          <a:xfrm>
            <a:off x="1730375" y="2519363"/>
            <a:ext cx="105886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solidFill>
                  <a:srgbClr val="008000"/>
                </a:solidFill>
                <a:latin typeface="Arial" charset="0"/>
                <a:cs typeface="Arial" charset="0"/>
              </a:rPr>
              <a:t>Yes</a:t>
            </a:r>
          </a:p>
        </p:txBody>
      </p:sp>
      <p:cxnSp>
        <p:nvCxnSpPr>
          <p:cNvPr id="19" name="Straight Connector 18"/>
          <p:cNvCxnSpPr>
            <a:stCxn id="17410" idx="1"/>
            <a:endCxn id="17410" idx="3"/>
          </p:cNvCxnSpPr>
          <p:nvPr/>
        </p:nvCxnSpPr>
        <p:spPr>
          <a:xfrm>
            <a:off x="341313" y="4197350"/>
            <a:ext cx="277812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119438" y="4781550"/>
            <a:ext cx="59531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417" name="TextBox 21"/>
          <p:cNvSpPr txBox="1">
            <a:spLocks noChangeArrowheads="1"/>
          </p:cNvSpPr>
          <p:nvPr/>
        </p:nvSpPr>
        <p:spPr bwMode="auto">
          <a:xfrm>
            <a:off x="3714750" y="3506788"/>
            <a:ext cx="2154238" cy="338137"/>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Toxicity</a:t>
            </a:r>
            <a:r>
              <a:rPr lang="en-US" sz="1600" baseline="30000" dirty="0">
                <a:latin typeface="Arial" charset="0"/>
                <a:cs typeface="Arial" charset="0"/>
              </a:rPr>
              <a:t>3</a:t>
            </a:r>
            <a:endParaRPr lang="en-US" sz="1600" dirty="0">
              <a:latin typeface="Arial" charset="0"/>
              <a:cs typeface="Arial" charset="0"/>
            </a:endParaRPr>
          </a:p>
        </p:txBody>
      </p:sp>
      <p:sp>
        <p:nvSpPr>
          <p:cNvPr id="17418" name="TextBox 22"/>
          <p:cNvSpPr txBox="1">
            <a:spLocks noChangeArrowheads="1"/>
          </p:cNvSpPr>
          <p:nvPr/>
        </p:nvSpPr>
        <p:spPr bwMode="auto">
          <a:xfrm>
            <a:off x="3714750" y="4597400"/>
            <a:ext cx="2154238" cy="338138"/>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Toxicity</a:t>
            </a:r>
            <a:r>
              <a:rPr lang="en-US" sz="1600" baseline="30000" dirty="0">
                <a:latin typeface="Arial" charset="0"/>
                <a:cs typeface="Arial" charset="0"/>
              </a:rPr>
              <a:t>3</a:t>
            </a:r>
            <a:endParaRPr lang="en-US" sz="1600" dirty="0">
              <a:latin typeface="Arial" charset="0"/>
              <a:cs typeface="Arial" charset="0"/>
            </a:endParaRPr>
          </a:p>
        </p:txBody>
      </p:sp>
      <p:cxnSp>
        <p:nvCxnSpPr>
          <p:cNvPr id="29" name="Straight Arrow Connector 28"/>
          <p:cNvCxnSpPr/>
          <p:nvPr/>
        </p:nvCxnSpPr>
        <p:spPr>
          <a:xfrm>
            <a:off x="1590675" y="2371725"/>
            <a:ext cx="0" cy="67151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17426" idx="1"/>
          </p:cNvCxnSpPr>
          <p:nvPr/>
        </p:nvCxnSpPr>
        <p:spPr>
          <a:xfrm flipV="1">
            <a:off x="5868988" y="3348038"/>
            <a:ext cx="1090612" cy="3444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17417" idx="3"/>
          </p:cNvCxnSpPr>
          <p:nvPr/>
        </p:nvCxnSpPr>
        <p:spPr>
          <a:xfrm>
            <a:off x="5868988" y="3676650"/>
            <a:ext cx="1090612" cy="158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endCxn id="17429" idx="1"/>
          </p:cNvCxnSpPr>
          <p:nvPr/>
        </p:nvCxnSpPr>
        <p:spPr>
          <a:xfrm>
            <a:off x="5868988" y="3692525"/>
            <a:ext cx="1090612" cy="33496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7427" idx="1"/>
          </p:cNvCxnSpPr>
          <p:nvPr/>
        </p:nvCxnSpPr>
        <p:spPr>
          <a:xfrm flipV="1">
            <a:off x="5868988" y="4384675"/>
            <a:ext cx="1090612" cy="3968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868988" y="4781550"/>
            <a:ext cx="1090612"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7431" idx="1"/>
          </p:cNvCxnSpPr>
          <p:nvPr/>
        </p:nvCxnSpPr>
        <p:spPr>
          <a:xfrm>
            <a:off x="5868988" y="4781550"/>
            <a:ext cx="1090612" cy="2635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426" name="TextBox 44"/>
          <p:cNvSpPr txBox="1">
            <a:spLocks noChangeArrowheads="1"/>
          </p:cNvSpPr>
          <p:nvPr/>
        </p:nvSpPr>
        <p:spPr bwMode="auto">
          <a:xfrm>
            <a:off x="6959600" y="3178175"/>
            <a:ext cx="1597025" cy="338138"/>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None</a:t>
            </a:r>
          </a:p>
        </p:txBody>
      </p:sp>
      <p:sp>
        <p:nvSpPr>
          <p:cNvPr id="17427" name="TextBox 45"/>
          <p:cNvSpPr txBox="1">
            <a:spLocks noChangeArrowheads="1"/>
          </p:cNvSpPr>
          <p:nvPr/>
        </p:nvSpPr>
        <p:spPr bwMode="auto">
          <a:xfrm>
            <a:off x="6959600" y="4216400"/>
            <a:ext cx="1597025" cy="338138"/>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None</a:t>
            </a:r>
          </a:p>
        </p:txBody>
      </p:sp>
      <p:sp>
        <p:nvSpPr>
          <p:cNvPr id="17428" name="TextBox 46"/>
          <p:cNvSpPr txBox="1">
            <a:spLocks noChangeArrowheads="1"/>
          </p:cNvSpPr>
          <p:nvPr/>
        </p:nvSpPr>
        <p:spPr bwMode="auto">
          <a:xfrm>
            <a:off x="6959600" y="3516313"/>
            <a:ext cx="1597025" cy="339725"/>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Mild/Mod</a:t>
            </a:r>
          </a:p>
        </p:txBody>
      </p:sp>
      <p:sp>
        <p:nvSpPr>
          <p:cNvPr id="17429" name="TextBox 47"/>
          <p:cNvSpPr txBox="1">
            <a:spLocks noChangeArrowheads="1"/>
          </p:cNvSpPr>
          <p:nvPr/>
        </p:nvSpPr>
        <p:spPr bwMode="auto">
          <a:xfrm>
            <a:off x="6959600" y="3857625"/>
            <a:ext cx="1597025" cy="339725"/>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Serious</a:t>
            </a:r>
          </a:p>
        </p:txBody>
      </p:sp>
      <p:sp>
        <p:nvSpPr>
          <p:cNvPr id="17430" name="TextBox 49"/>
          <p:cNvSpPr txBox="1">
            <a:spLocks noChangeArrowheads="1"/>
          </p:cNvSpPr>
          <p:nvPr/>
        </p:nvSpPr>
        <p:spPr bwMode="auto">
          <a:xfrm>
            <a:off x="6959600" y="4554538"/>
            <a:ext cx="1597025" cy="338137"/>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Mild/Mod</a:t>
            </a:r>
          </a:p>
        </p:txBody>
      </p:sp>
      <p:sp>
        <p:nvSpPr>
          <p:cNvPr id="17431" name="TextBox 50"/>
          <p:cNvSpPr txBox="1">
            <a:spLocks noChangeArrowheads="1"/>
          </p:cNvSpPr>
          <p:nvPr/>
        </p:nvSpPr>
        <p:spPr bwMode="auto">
          <a:xfrm>
            <a:off x="6959600" y="4875213"/>
            <a:ext cx="1597025" cy="339725"/>
          </a:xfrm>
          <a:prstGeom prst="rect">
            <a:avLst/>
          </a:prstGeom>
          <a:solidFill>
            <a:srgbClr val="FFFFFF"/>
          </a:solidFill>
          <a:ln w="9525">
            <a:solidFill>
              <a:schemeClr val="tx1"/>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600" dirty="0">
                <a:latin typeface="Arial" charset="0"/>
                <a:cs typeface="Arial" charset="0"/>
              </a:rPr>
              <a:t>Serious</a:t>
            </a:r>
          </a:p>
        </p:txBody>
      </p:sp>
      <p:sp>
        <p:nvSpPr>
          <p:cNvPr id="17432" name="TextBox 53"/>
          <p:cNvSpPr txBox="1">
            <a:spLocks noChangeArrowheads="1"/>
          </p:cNvSpPr>
          <p:nvPr/>
        </p:nvSpPr>
        <p:spPr bwMode="auto">
          <a:xfrm>
            <a:off x="8748713" y="3095625"/>
            <a:ext cx="693737" cy="461963"/>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latin typeface="Arial" charset="0"/>
                <a:cs typeface="Arial" charset="0"/>
              </a:rPr>
              <a:t>1</a:t>
            </a:r>
          </a:p>
        </p:txBody>
      </p:sp>
      <p:sp>
        <p:nvSpPr>
          <p:cNvPr id="17433" name="TextBox 54"/>
          <p:cNvSpPr txBox="1">
            <a:spLocks noChangeArrowheads="1"/>
          </p:cNvSpPr>
          <p:nvPr/>
        </p:nvSpPr>
        <p:spPr bwMode="auto">
          <a:xfrm>
            <a:off x="8748713" y="3505200"/>
            <a:ext cx="693737" cy="461963"/>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latin typeface="Arial" charset="0"/>
                <a:cs typeface="Arial" charset="0"/>
              </a:rPr>
              <a:t>2</a:t>
            </a:r>
          </a:p>
        </p:txBody>
      </p:sp>
      <p:sp>
        <p:nvSpPr>
          <p:cNvPr id="17434" name="TextBox 55"/>
          <p:cNvSpPr txBox="1">
            <a:spLocks noChangeArrowheads="1"/>
          </p:cNvSpPr>
          <p:nvPr/>
        </p:nvSpPr>
        <p:spPr bwMode="auto">
          <a:xfrm>
            <a:off x="8748713" y="4006850"/>
            <a:ext cx="693737" cy="461963"/>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latin typeface="Arial" charset="0"/>
                <a:cs typeface="Arial" charset="0"/>
              </a:rPr>
              <a:t>3</a:t>
            </a:r>
          </a:p>
        </p:txBody>
      </p:sp>
      <p:sp>
        <p:nvSpPr>
          <p:cNvPr id="17435" name="TextBox 56"/>
          <p:cNvSpPr txBox="1">
            <a:spLocks noChangeArrowheads="1"/>
          </p:cNvSpPr>
          <p:nvPr/>
        </p:nvSpPr>
        <p:spPr bwMode="auto">
          <a:xfrm>
            <a:off x="8748713" y="4525963"/>
            <a:ext cx="693737" cy="461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latin typeface="Arial" charset="0"/>
                <a:cs typeface="Arial" charset="0"/>
              </a:rPr>
              <a:t>4</a:t>
            </a:r>
          </a:p>
        </p:txBody>
      </p:sp>
      <p:sp>
        <p:nvSpPr>
          <p:cNvPr id="17436" name="TextBox 57"/>
          <p:cNvSpPr txBox="1">
            <a:spLocks noChangeArrowheads="1"/>
          </p:cNvSpPr>
          <p:nvPr/>
        </p:nvSpPr>
        <p:spPr bwMode="auto">
          <a:xfrm>
            <a:off x="8748713" y="4922838"/>
            <a:ext cx="693737" cy="461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latin typeface="Arial" charset="0"/>
                <a:cs typeface="Arial" charset="0"/>
              </a:rPr>
              <a:t>5</a:t>
            </a:r>
          </a:p>
        </p:txBody>
      </p:sp>
      <p:sp>
        <p:nvSpPr>
          <p:cNvPr id="17437" name="TextBox 58"/>
          <p:cNvSpPr txBox="1">
            <a:spLocks noChangeArrowheads="1"/>
          </p:cNvSpPr>
          <p:nvPr/>
        </p:nvSpPr>
        <p:spPr bwMode="auto">
          <a:xfrm>
            <a:off x="3810000" y="1954213"/>
            <a:ext cx="693738" cy="461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latin typeface="Arial" charset="0"/>
                <a:cs typeface="Arial" charset="0"/>
              </a:rPr>
              <a:t>6</a:t>
            </a:r>
          </a:p>
        </p:txBody>
      </p:sp>
      <p:sp>
        <p:nvSpPr>
          <p:cNvPr id="17438" name="Title 1"/>
          <p:cNvSpPr>
            <a:spLocks noGrp="1"/>
          </p:cNvSpPr>
          <p:nvPr>
            <p:ph type="title"/>
          </p:nvPr>
        </p:nvSpPr>
        <p:spPr>
          <a:xfrm>
            <a:off x="441325" y="274638"/>
            <a:ext cx="11315700" cy="1143000"/>
          </a:xfrm>
        </p:spPr>
        <p:txBody>
          <a:bodyPr/>
          <a:lstStyle/>
          <a:p>
            <a:r>
              <a:rPr lang="en-US" dirty="0">
                <a:latin typeface="Arial" charset="0"/>
              </a:rPr>
              <a:t>DOOR Selection and Clinical Outcome Decision Tree</a:t>
            </a:r>
          </a:p>
        </p:txBody>
      </p:sp>
      <p:sp>
        <p:nvSpPr>
          <p:cNvPr id="17439" name="Title 1"/>
          <p:cNvSpPr txBox="1">
            <a:spLocks/>
          </p:cNvSpPr>
          <p:nvPr/>
        </p:nvSpPr>
        <p:spPr bwMode="auto">
          <a:xfrm>
            <a:off x="9836150" y="3232150"/>
            <a:ext cx="2243138" cy="2073275"/>
          </a:xfrm>
          <a:prstGeom prst="rect">
            <a:avLst/>
          </a:prstGeom>
          <a:solidFill>
            <a:srgbClr val="FFFFFF"/>
          </a:solidFill>
          <a:ln w="9525">
            <a:solidFill>
              <a:srgbClr val="000000"/>
            </a:solidFill>
            <a:miter lim="800000"/>
            <a:headEnd/>
            <a:tailEnd/>
          </a:ln>
        </p:spPr>
        <p:txBody>
          <a:bodyPr anchor="ct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dirty="0">
                <a:latin typeface="Arial" charset="0"/>
                <a:cs typeface="Arial" charset="0"/>
              </a:rPr>
              <a:t>Further ranking with receipt of </a:t>
            </a:r>
            <a:r>
              <a:rPr lang="en-US" sz="2000" b="1" dirty="0">
                <a:latin typeface="Arial" charset="0"/>
                <a:cs typeface="Arial" charset="0"/>
              </a:rPr>
              <a:t>days that patient did </a:t>
            </a:r>
            <a:r>
              <a:rPr lang="en-US" sz="2000" b="1" u="sng" dirty="0">
                <a:latin typeface="Arial" charset="0"/>
                <a:cs typeface="Arial" charset="0"/>
              </a:rPr>
              <a:t>NOT</a:t>
            </a:r>
            <a:r>
              <a:rPr lang="en-US" sz="2000" b="1" dirty="0">
                <a:latin typeface="Arial" charset="0"/>
                <a:cs typeface="Arial" charset="0"/>
              </a:rPr>
              <a:t> receive optimal antibiotic</a:t>
            </a:r>
            <a:r>
              <a:rPr lang="en-US" sz="2000" b="1" baseline="30000" dirty="0">
                <a:latin typeface="Arial" charset="0"/>
                <a:cs typeface="Arial" charset="0"/>
              </a:rPr>
              <a:t>4</a:t>
            </a:r>
            <a:endParaRPr lang="en-US" sz="2000" b="1" dirty="0">
              <a:latin typeface="Arial" charset="0"/>
              <a:cs typeface="Arial" charset="0"/>
            </a:endParaRPr>
          </a:p>
        </p:txBody>
      </p:sp>
      <p:cxnSp>
        <p:nvCxnSpPr>
          <p:cNvPr id="38" name="Straight Arrow Connector 37"/>
          <p:cNvCxnSpPr/>
          <p:nvPr/>
        </p:nvCxnSpPr>
        <p:spPr>
          <a:xfrm>
            <a:off x="9463088" y="3430588"/>
            <a:ext cx="196850" cy="158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9461500" y="3830638"/>
            <a:ext cx="19685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9459913" y="4229100"/>
            <a:ext cx="19685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9458325" y="4689475"/>
            <a:ext cx="19685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9464675" y="5033963"/>
            <a:ext cx="19685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7445" name="Rectangle 60"/>
          <p:cNvSpPr>
            <a:spLocks noChangeArrowheads="1"/>
          </p:cNvSpPr>
          <p:nvPr/>
        </p:nvSpPr>
        <p:spPr bwMode="auto">
          <a:xfrm>
            <a:off x="0" y="6029325"/>
            <a:ext cx="34163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buFontTx/>
              <a:buAutoNum type="arabicPeriod"/>
            </a:pPr>
            <a:r>
              <a:rPr lang="en-US" sz="1200" dirty="0">
                <a:latin typeface="Arial" charset="0"/>
                <a:cs typeface="Arial" charset="0"/>
              </a:rPr>
              <a:t>Evans et al, </a:t>
            </a:r>
            <a:r>
              <a:rPr lang="en-US" sz="1200" i="1" dirty="0">
                <a:latin typeface="Arial" charset="0"/>
                <a:cs typeface="Arial" charset="0"/>
              </a:rPr>
              <a:t>Clin Infect Dis </a:t>
            </a:r>
            <a:r>
              <a:rPr lang="en-US" sz="1200" dirty="0">
                <a:latin typeface="Arial" charset="0"/>
                <a:cs typeface="Arial" charset="0"/>
              </a:rPr>
              <a:t>2015</a:t>
            </a:r>
          </a:p>
          <a:p>
            <a:pPr marL="342900" indent="-342900">
              <a:buFontTx/>
              <a:buAutoNum type="arabicPeriod"/>
            </a:pPr>
            <a:r>
              <a:rPr lang="en-US" sz="1200" dirty="0">
                <a:latin typeface="Arial" charset="0"/>
                <a:cs typeface="Arial" charset="0"/>
              </a:rPr>
              <a:t>Wunderink et al. </a:t>
            </a:r>
            <a:r>
              <a:rPr lang="en-US" sz="1200" i="1" dirty="0">
                <a:latin typeface="Arial" charset="0"/>
                <a:cs typeface="Arial" charset="0"/>
              </a:rPr>
              <a:t>Infect Dis Ther </a:t>
            </a:r>
            <a:r>
              <a:rPr lang="en-US" sz="1200" dirty="0">
                <a:latin typeface="Arial" charset="0"/>
                <a:cs typeface="Arial" charset="0"/>
              </a:rPr>
              <a:t>2018</a:t>
            </a:r>
          </a:p>
          <a:p>
            <a:pPr marL="342900" indent="-342900">
              <a:buFontTx/>
              <a:buAutoNum type="arabicPeriod" startAt="3"/>
            </a:pPr>
            <a:r>
              <a:rPr lang="en-US" sz="1200" dirty="0">
                <a:latin typeface="Arial" charset="0"/>
                <a:cs typeface="Arial" charset="0"/>
              </a:rPr>
              <a:t>Tamma et al. JAMA 2017</a:t>
            </a:r>
          </a:p>
          <a:p>
            <a:pPr marL="342900" indent="-342900">
              <a:buFontTx/>
              <a:buAutoNum type="arabicPeriod" startAt="3"/>
            </a:pPr>
            <a:r>
              <a:rPr lang="en-US" sz="1200" dirty="0">
                <a:latin typeface="Arial" charset="0"/>
                <a:cs typeface="Arial" charset="0"/>
              </a:rPr>
              <a:t>Spivak et al, </a:t>
            </a:r>
            <a:r>
              <a:rPr lang="en-US" sz="1200" i="1" dirty="0">
                <a:latin typeface="Arial" charset="0"/>
                <a:cs typeface="Arial" charset="0"/>
              </a:rPr>
              <a:t>Clin Infect Dis </a:t>
            </a:r>
            <a:r>
              <a:rPr lang="en-US" sz="1200" dirty="0">
                <a:latin typeface="Arial" charset="0"/>
                <a:cs typeface="Arial" charset="0"/>
              </a:rPr>
              <a:t>2016</a:t>
            </a:r>
          </a:p>
        </p:txBody>
      </p:sp>
      <p:sp>
        <p:nvSpPr>
          <p:cNvPr id="17446" name="Rectangle 19"/>
          <p:cNvSpPr>
            <a:spLocks noChangeArrowheads="1"/>
          </p:cNvSpPr>
          <p:nvPr/>
        </p:nvSpPr>
        <p:spPr bwMode="auto">
          <a:xfrm>
            <a:off x="4740275" y="1279525"/>
            <a:ext cx="68738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sz="2000" b="1" dirty="0">
                <a:latin typeface="Arial" charset="0"/>
                <a:cs typeface="Arial" charset="0"/>
              </a:rPr>
              <a:t>At end of the observation period, all patients were assessed and ranked by abstractors</a:t>
            </a:r>
            <a:r>
              <a:rPr lang="en-US" sz="2000" b="1" baseline="30000" dirty="0">
                <a:latin typeface="Arial" charset="0"/>
                <a:cs typeface="Arial" charset="0"/>
              </a:rPr>
              <a:t>1</a:t>
            </a:r>
            <a:r>
              <a:rPr lang="en-US" sz="2000" b="1" dirty="0">
                <a:latin typeface="Arial" charset="0"/>
                <a:cs typeface="Arial" charset="0"/>
              </a:rPr>
              <a:t>:</a:t>
            </a:r>
          </a:p>
        </p:txBody>
      </p:sp>
      <p:sp>
        <p:nvSpPr>
          <p:cNvPr id="42" name="Title 1">
            <a:extLst>
              <a:ext uri="{FF2B5EF4-FFF2-40B4-BE49-F238E27FC236}">
                <a16:creationId xmlns:a16="http://schemas.microsoft.com/office/drawing/2014/main" id="{1F042ECA-D1B0-48CC-B4B9-A16E72E35D31}"/>
              </a:ext>
            </a:extLst>
          </p:cNvPr>
          <p:cNvSpPr txBox="1">
            <a:spLocks/>
          </p:cNvSpPr>
          <p:nvPr/>
        </p:nvSpPr>
        <p:spPr bwMode="auto">
          <a:xfrm>
            <a:off x="5734373" y="5578475"/>
            <a:ext cx="6344915" cy="1209796"/>
          </a:xfrm>
          <a:prstGeom prst="rect">
            <a:avLst/>
          </a:prstGeom>
          <a:solidFill>
            <a:schemeClr val="accent6">
              <a:lumMod val="40000"/>
              <a:lumOff val="60000"/>
            </a:schemeClr>
          </a:solidFill>
          <a:ln w="9525">
            <a:solidFill>
              <a:srgbClr val="000000"/>
            </a:solidFill>
            <a:miter lim="800000"/>
            <a:headEnd/>
            <a:tailEnd/>
          </a:ln>
        </p:spPr>
        <p:txBody>
          <a:bodyPr anchor="ctr"/>
          <a:lstStyle>
            <a:lvl1pPr defTabSz="457200" eaLnBrk="0" hangingPunct="0">
              <a:defRPr sz="2400">
                <a:solidFill>
                  <a:schemeClr val="tx1"/>
                </a:solidFill>
                <a:latin typeface="Calibri" charset="0"/>
                <a:ea typeface="ＭＳ Ｐゴシック" charset="0"/>
                <a:cs typeface="ＭＳ Ｐゴシック" charset="0"/>
              </a:defRPr>
            </a:lvl1pPr>
            <a:lvl2pPr marL="742950" indent="-285750" defTabSz="457200" eaLnBrk="0" hangingPunct="0">
              <a:defRPr sz="2400">
                <a:solidFill>
                  <a:schemeClr val="tx1"/>
                </a:solidFill>
                <a:latin typeface="Calibri" charset="0"/>
                <a:ea typeface="ＭＳ Ｐゴシック" charset="0"/>
              </a:defRPr>
            </a:lvl2pPr>
            <a:lvl3pPr marL="1143000" indent="-228600" defTabSz="457200" eaLnBrk="0" hangingPunct="0">
              <a:defRPr sz="2400">
                <a:solidFill>
                  <a:schemeClr val="tx1"/>
                </a:solidFill>
                <a:latin typeface="Calibri" charset="0"/>
                <a:ea typeface="ＭＳ Ｐゴシック" charset="0"/>
              </a:defRPr>
            </a:lvl3pPr>
            <a:lvl4pPr marL="1600200" indent="-228600" defTabSz="457200" eaLnBrk="0" hangingPunct="0">
              <a:defRPr sz="2400">
                <a:solidFill>
                  <a:schemeClr val="tx1"/>
                </a:solidFill>
                <a:latin typeface="Calibri" charset="0"/>
                <a:ea typeface="ＭＳ Ｐゴシック" charset="0"/>
              </a:defRPr>
            </a:lvl4pPr>
            <a:lvl5pPr marL="2057400" indent="-228600" defTabSz="4572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2000" b="1" dirty="0">
                <a:latin typeface="Arial" charset="0"/>
                <a:cs typeface="Arial" charset="0"/>
              </a:rPr>
              <a:t>Best Possible Outcome= Clinical resolution, no toxicities, optimized antibiotic course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DOOR: Without Consideration of Antibiotic Optimization</a:t>
            </a:r>
          </a:p>
        </p:txBody>
      </p:sp>
      <p:graphicFrame>
        <p:nvGraphicFramePr>
          <p:cNvPr id="4" name="Chart 3"/>
          <p:cNvGraphicFramePr/>
          <p:nvPr>
            <p:extLst>
              <p:ext uri="{D42A27DB-BD31-4B8C-83A1-F6EECF244321}">
                <p14:modId xmlns:p14="http://schemas.microsoft.com/office/powerpoint/2010/main" val="1460291897"/>
              </p:ext>
            </p:extLst>
          </p:nvPr>
        </p:nvGraphicFramePr>
        <p:xfrm>
          <a:off x="1825979" y="1340562"/>
          <a:ext cx="6423689" cy="3160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7813827"/>
              </p:ext>
            </p:extLst>
          </p:nvPr>
        </p:nvGraphicFramePr>
        <p:xfrm>
          <a:off x="2074335" y="4857911"/>
          <a:ext cx="8466667" cy="1112520"/>
        </p:xfrm>
        <a:graphic>
          <a:graphicData uri="http://schemas.openxmlformats.org/drawingml/2006/table">
            <a:tbl>
              <a:tblPr firstRow="1" bandRow="1">
                <a:tableStyleId>{69012ECD-51FC-41F1-AA8D-1B2483CD663E}</a:tableStyleId>
              </a:tblPr>
              <a:tblGrid>
                <a:gridCol w="3330222">
                  <a:extLst>
                    <a:ext uri="{9D8B030D-6E8A-4147-A177-3AD203B41FA5}">
                      <a16:colId xmlns:a16="http://schemas.microsoft.com/office/drawing/2014/main" val="20000"/>
                    </a:ext>
                  </a:extLst>
                </a:gridCol>
                <a:gridCol w="1806222">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1298223">
                  <a:extLst>
                    <a:ext uri="{9D8B030D-6E8A-4147-A177-3AD203B41FA5}">
                      <a16:colId xmlns:a16="http://schemas.microsoft.com/office/drawing/2014/main" val="20003"/>
                    </a:ext>
                  </a:extLst>
                </a:gridCol>
              </a:tblGrid>
              <a:tr h="370840">
                <a:tc>
                  <a:txBody>
                    <a:bodyPr/>
                    <a:lstStyle/>
                    <a:p>
                      <a:r>
                        <a:rPr lang="en-US" dirty="0">
                          <a:solidFill>
                            <a:srgbClr val="FFFF00"/>
                          </a:solidFill>
                        </a:rPr>
                        <a:t>Ranking range: 1-6</a:t>
                      </a:r>
                    </a:p>
                  </a:txBody>
                  <a:tcPr/>
                </a:tc>
                <a:tc>
                  <a:txBody>
                    <a:bodyPr/>
                    <a:lstStyle/>
                    <a:p>
                      <a:r>
                        <a:rPr lang="en-US" dirty="0"/>
                        <a:t>Pre-</a:t>
                      </a:r>
                    </a:p>
                  </a:txBody>
                  <a:tcPr/>
                </a:tc>
                <a:tc>
                  <a:txBody>
                    <a:bodyPr/>
                    <a:lstStyle/>
                    <a:p>
                      <a:r>
                        <a:rPr lang="en-US" dirty="0"/>
                        <a:t>Post-</a:t>
                      </a:r>
                    </a:p>
                  </a:txBody>
                  <a:tcPr/>
                </a:tc>
                <a:tc>
                  <a:txBody>
                    <a:bodyPr/>
                    <a:lstStyle/>
                    <a:p>
                      <a:r>
                        <a:rPr lang="en-US" dirty="0"/>
                        <a:t>p</a:t>
                      </a:r>
                    </a:p>
                  </a:txBody>
                  <a:tcPr/>
                </a:tc>
                <a:extLst>
                  <a:ext uri="{0D108BD9-81ED-4DB2-BD59-A6C34878D82A}">
                    <a16:rowId xmlns:a16="http://schemas.microsoft.com/office/drawing/2014/main" val="10000"/>
                  </a:ext>
                </a:extLst>
              </a:tr>
              <a:tr h="370840">
                <a:tc>
                  <a:txBody>
                    <a:bodyPr/>
                    <a:lstStyle/>
                    <a:p>
                      <a:r>
                        <a:rPr lang="en-US" dirty="0"/>
                        <a:t>DOOR (IQR</a:t>
                      </a:r>
                      <a:r>
                        <a:rPr lang="en-US" baseline="0" dirty="0"/>
                        <a:t>) FAM intervention</a:t>
                      </a:r>
                      <a:endParaRPr lang="en-US" dirty="0"/>
                    </a:p>
                  </a:txBody>
                  <a:tcPr/>
                </a:tc>
                <a:tc>
                  <a:txBody>
                    <a:bodyPr/>
                    <a:lstStyle/>
                    <a:p>
                      <a:r>
                        <a:rPr lang="en-US" dirty="0"/>
                        <a:t>1 (1-2)</a:t>
                      </a:r>
                    </a:p>
                  </a:txBody>
                  <a:tcPr/>
                </a:tc>
                <a:tc>
                  <a:txBody>
                    <a:bodyPr/>
                    <a:lstStyle/>
                    <a:p>
                      <a:r>
                        <a:rPr lang="en-US" dirty="0"/>
                        <a:t>1 (1-2)</a:t>
                      </a:r>
                    </a:p>
                  </a:txBody>
                  <a:tcPr/>
                </a:tc>
                <a:tc>
                  <a:txBody>
                    <a:bodyPr/>
                    <a:lstStyle/>
                    <a:p>
                      <a:r>
                        <a:rPr lang="en-US" dirty="0"/>
                        <a:t>0.143</a:t>
                      </a:r>
                    </a:p>
                  </a:txBody>
                  <a:tcPr/>
                </a:tc>
                <a:extLst>
                  <a:ext uri="{0D108BD9-81ED-4DB2-BD59-A6C34878D82A}">
                    <a16:rowId xmlns:a16="http://schemas.microsoft.com/office/drawing/2014/main" val="10001"/>
                  </a:ext>
                </a:extLst>
              </a:tr>
              <a:tr h="370840">
                <a:tc>
                  <a:txBody>
                    <a:bodyPr/>
                    <a:lstStyle/>
                    <a:p>
                      <a:r>
                        <a:rPr lang="en-US" dirty="0"/>
                        <a:t>DOOR (IQR) IM</a:t>
                      </a:r>
                    </a:p>
                  </a:txBody>
                  <a:tcPr/>
                </a:tc>
                <a:tc>
                  <a:txBody>
                    <a:bodyPr/>
                    <a:lstStyle/>
                    <a:p>
                      <a:r>
                        <a:rPr lang="en-US" dirty="0"/>
                        <a:t>1 (1-2)</a:t>
                      </a:r>
                    </a:p>
                  </a:txBody>
                  <a:tcPr/>
                </a:tc>
                <a:tc>
                  <a:txBody>
                    <a:bodyPr/>
                    <a:lstStyle/>
                    <a:p>
                      <a:r>
                        <a:rPr lang="en-US" dirty="0"/>
                        <a:t>1 (1-3)</a:t>
                      </a:r>
                    </a:p>
                  </a:txBody>
                  <a:tcPr/>
                </a:tc>
                <a:tc>
                  <a:txBody>
                    <a:bodyPr/>
                    <a:lstStyle/>
                    <a:p>
                      <a:r>
                        <a:rPr lang="en-US" dirty="0"/>
                        <a:t>0.780</a:t>
                      </a:r>
                    </a:p>
                  </a:txBody>
                  <a:tcPr/>
                </a:tc>
                <a:extLst>
                  <a:ext uri="{0D108BD9-81ED-4DB2-BD59-A6C34878D82A}">
                    <a16:rowId xmlns:a16="http://schemas.microsoft.com/office/drawing/2014/main" val="10002"/>
                  </a:ext>
                </a:extLst>
              </a:tr>
            </a:tbl>
          </a:graphicData>
        </a:graphic>
      </p:graphicFrame>
      <p:sp>
        <p:nvSpPr>
          <p:cNvPr id="7" name="TextBox 6"/>
          <p:cNvSpPr txBox="1"/>
          <p:nvPr/>
        </p:nvSpPr>
        <p:spPr>
          <a:xfrm>
            <a:off x="8249667" y="1890586"/>
            <a:ext cx="2305444" cy="307777"/>
          </a:xfrm>
          <a:prstGeom prst="rect">
            <a:avLst/>
          </a:prstGeom>
          <a:noFill/>
          <a:ln>
            <a:solidFill>
              <a:schemeClr val="tx1"/>
            </a:solidFill>
          </a:ln>
        </p:spPr>
        <p:txBody>
          <a:bodyPr wrap="square" rtlCol="0">
            <a:spAutoFit/>
          </a:bodyPr>
          <a:lstStyle/>
          <a:p>
            <a:pPr algn="ctr"/>
            <a:r>
              <a:rPr lang="en-US" sz="1400" dirty="0"/>
              <a:t>Success</a:t>
            </a:r>
          </a:p>
        </p:txBody>
      </p:sp>
      <p:sp>
        <p:nvSpPr>
          <p:cNvPr id="8" name="TextBox 7"/>
          <p:cNvSpPr txBox="1"/>
          <p:nvPr/>
        </p:nvSpPr>
        <p:spPr>
          <a:xfrm>
            <a:off x="8249667" y="2240696"/>
            <a:ext cx="2305444" cy="307777"/>
          </a:xfrm>
          <a:prstGeom prst="rect">
            <a:avLst/>
          </a:prstGeom>
          <a:noFill/>
          <a:ln>
            <a:solidFill>
              <a:schemeClr val="tx1"/>
            </a:solidFill>
          </a:ln>
        </p:spPr>
        <p:txBody>
          <a:bodyPr wrap="square" rtlCol="0">
            <a:spAutoFit/>
          </a:bodyPr>
          <a:lstStyle/>
          <a:p>
            <a:pPr algn="ctr"/>
            <a:r>
              <a:rPr lang="en-US" sz="1400" dirty="0"/>
              <a:t>Success+ mild-moderate tox</a:t>
            </a:r>
          </a:p>
        </p:txBody>
      </p:sp>
      <p:sp>
        <p:nvSpPr>
          <p:cNvPr id="9" name="TextBox 8"/>
          <p:cNvSpPr txBox="1"/>
          <p:nvPr/>
        </p:nvSpPr>
        <p:spPr>
          <a:xfrm>
            <a:off x="8249667" y="2576694"/>
            <a:ext cx="2305444" cy="523220"/>
          </a:xfrm>
          <a:prstGeom prst="rect">
            <a:avLst/>
          </a:prstGeom>
          <a:noFill/>
          <a:ln>
            <a:solidFill>
              <a:schemeClr val="tx1"/>
            </a:solidFill>
          </a:ln>
        </p:spPr>
        <p:txBody>
          <a:bodyPr wrap="square" rtlCol="0">
            <a:spAutoFit/>
          </a:bodyPr>
          <a:lstStyle/>
          <a:p>
            <a:pPr algn="ctr"/>
            <a:r>
              <a:rPr lang="en-US" sz="1400" dirty="0"/>
              <a:t>Success+severe tox OR</a:t>
            </a:r>
          </a:p>
          <a:p>
            <a:pPr algn="ctr"/>
            <a:r>
              <a:rPr lang="en-US" sz="1400" dirty="0"/>
              <a:t>Failure</a:t>
            </a:r>
          </a:p>
        </p:txBody>
      </p:sp>
      <p:sp>
        <p:nvSpPr>
          <p:cNvPr id="10" name="TextBox 9"/>
          <p:cNvSpPr txBox="1"/>
          <p:nvPr/>
        </p:nvSpPr>
        <p:spPr>
          <a:xfrm>
            <a:off x="8244023" y="3164671"/>
            <a:ext cx="2305444" cy="307777"/>
          </a:xfrm>
          <a:prstGeom prst="rect">
            <a:avLst/>
          </a:prstGeom>
          <a:noFill/>
          <a:ln>
            <a:solidFill>
              <a:schemeClr val="tx1"/>
            </a:solidFill>
          </a:ln>
        </p:spPr>
        <p:txBody>
          <a:bodyPr wrap="square" rtlCol="0">
            <a:spAutoFit/>
          </a:bodyPr>
          <a:lstStyle/>
          <a:p>
            <a:pPr algn="ctr"/>
            <a:r>
              <a:rPr lang="en-US" sz="1400" dirty="0"/>
              <a:t>Failure+mild-moderate tox</a:t>
            </a:r>
          </a:p>
        </p:txBody>
      </p:sp>
      <p:sp>
        <p:nvSpPr>
          <p:cNvPr id="11" name="TextBox 10"/>
          <p:cNvSpPr txBox="1"/>
          <p:nvPr/>
        </p:nvSpPr>
        <p:spPr>
          <a:xfrm>
            <a:off x="8244023" y="3569512"/>
            <a:ext cx="2305444" cy="307777"/>
          </a:xfrm>
          <a:prstGeom prst="rect">
            <a:avLst/>
          </a:prstGeom>
          <a:noFill/>
          <a:ln>
            <a:solidFill>
              <a:schemeClr val="tx1"/>
            </a:solidFill>
          </a:ln>
        </p:spPr>
        <p:txBody>
          <a:bodyPr wrap="square" rtlCol="0">
            <a:spAutoFit/>
          </a:bodyPr>
          <a:lstStyle/>
          <a:p>
            <a:pPr algn="ctr"/>
            <a:r>
              <a:rPr lang="en-US" sz="1400" dirty="0"/>
              <a:t>Failure+severe tox</a:t>
            </a:r>
          </a:p>
        </p:txBody>
      </p:sp>
      <p:sp>
        <p:nvSpPr>
          <p:cNvPr id="12" name="TextBox 11"/>
          <p:cNvSpPr txBox="1"/>
          <p:nvPr/>
        </p:nvSpPr>
        <p:spPr>
          <a:xfrm>
            <a:off x="8249667" y="3990177"/>
            <a:ext cx="2305444" cy="307777"/>
          </a:xfrm>
          <a:prstGeom prst="rect">
            <a:avLst/>
          </a:prstGeom>
          <a:noFill/>
          <a:ln>
            <a:solidFill>
              <a:schemeClr val="tx1"/>
            </a:solidFill>
          </a:ln>
        </p:spPr>
        <p:txBody>
          <a:bodyPr wrap="square" rtlCol="0">
            <a:spAutoFit/>
          </a:bodyPr>
          <a:lstStyle/>
          <a:p>
            <a:pPr algn="ctr"/>
            <a:r>
              <a:rPr lang="en-US" sz="1400" dirty="0"/>
              <a:t>Death </a:t>
            </a:r>
          </a:p>
        </p:txBody>
      </p:sp>
    </p:spTree>
    <p:extLst>
      <p:ext uri="{BB962C8B-B14F-4D97-AF65-F5344CB8AC3E}">
        <p14:creationId xmlns:p14="http://schemas.microsoft.com/office/powerpoint/2010/main" val="325266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DOOR Method 1, range 1-11 (Dichotomizing antibiotic optimization)</a:t>
            </a:r>
          </a:p>
        </p:txBody>
      </p:sp>
      <p:graphicFrame>
        <p:nvGraphicFramePr>
          <p:cNvPr id="4" name="Chart 3"/>
          <p:cNvGraphicFramePr/>
          <p:nvPr>
            <p:extLst>
              <p:ext uri="{D42A27DB-BD31-4B8C-83A1-F6EECF244321}">
                <p14:modId xmlns:p14="http://schemas.microsoft.com/office/powerpoint/2010/main" val="493801511"/>
              </p:ext>
            </p:extLst>
          </p:nvPr>
        </p:nvGraphicFramePr>
        <p:xfrm>
          <a:off x="638355" y="1502304"/>
          <a:ext cx="6247867" cy="515728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106915" y="5461017"/>
            <a:ext cx="4212574" cy="307777"/>
          </a:xfrm>
          <a:prstGeom prst="rect">
            <a:avLst/>
          </a:prstGeom>
        </p:spPr>
        <p:txBody>
          <a:bodyPr wrap="none">
            <a:spAutoFit/>
          </a:bodyPr>
          <a:lstStyle/>
          <a:p>
            <a:pPr algn="r"/>
            <a:r>
              <a:rPr lang="en-US" sz="1400" dirty="0">
                <a:sym typeface="Wingdings"/>
              </a:rPr>
              <a:t>Chi-squared FAM med intervention pre vs post  &lt; 0.001</a:t>
            </a:r>
            <a:endParaRPr lang="en-US" sz="1400" dirty="0"/>
          </a:p>
        </p:txBody>
      </p:sp>
      <p:sp>
        <p:nvSpPr>
          <p:cNvPr id="7" name="TextBox 6"/>
          <p:cNvSpPr txBox="1"/>
          <p:nvPr/>
        </p:nvSpPr>
        <p:spPr>
          <a:xfrm>
            <a:off x="8091247" y="4916301"/>
            <a:ext cx="2305444" cy="307777"/>
          </a:xfrm>
          <a:prstGeom prst="rect">
            <a:avLst/>
          </a:prstGeom>
          <a:noFill/>
          <a:ln>
            <a:solidFill>
              <a:schemeClr val="tx1"/>
            </a:solidFill>
          </a:ln>
        </p:spPr>
        <p:txBody>
          <a:bodyPr wrap="square" rtlCol="0">
            <a:spAutoFit/>
          </a:bodyPr>
          <a:lstStyle/>
          <a:p>
            <a:pPr algn="ctr"/>
            <a:r>
              <a:rPr lang="en-US" sz="1400" dirty="0"/>
              <a:t>Success</a:t>
            </a:r>
          </a:p>
        </p:txBody>
      </p:sp>
      <p:sp>
        <p:nvSpPr>
          <p:cNvPr id="8" name="TextBox 7"/>
          <p:cNvSpPr txBox="1"/>
          <p:nvPr/>
        </p:nvSpPr>
        <p:spPr>
          <a:xfrm>
            <a:off x="8091247" y="4247389"/>
            <a:ext cx="2305444" cy="307777"/>
          </a:xfrm>
          <a:prstGeom prst="rect">
            <a:avLst/>
          </a:prstGeom>
          <a:noFill/>
          <a:ln>
            <a:solidFill>
              <a:schemeClr val="tx1"/>
            </a:solidFill>
          </a:ln>
        </p:spPr>
        <p:txBody>
          <a:bodyPr wrap="square" rtlCol="0">
            <a:spAutoFit/>
          </a:bodyPr>
          <a:lstStyle/>
          <a:p>
            <a:pPr algn="ctr"/>
            <a:r>
              <a:rPr lang="en-US" sz="1400" dirty="0"/>
              <a:t>Success+ mild-moderate tox</a:t>
            </a:r>
          </a:p>
        </p:txBody>
      </p:sp>
      <p:sp>
        <p:nvSpPr>
          <p:cNvPr id="9" name="TextBox 8"/>
          <p:cNvSpPr txBox="1"/>
          <p:nvPr/>
        </p:nvSpPr>
        <p:spPr>
          <a:xfrm>
            <a:off x="8091247" y="3453814"/>
            <a:ext cx="2305444" cy="523220"/>
          </a:xfrm>
          <a:prstGeom prst="rect">
            <a:avLst/>
          </a:prstGeom>
          <a:noFill/>
          <a:ln>
            <a:solidFill>
              <a:schemeClr val="tx1"/>
            </a:solidFill>
          </a:ln>
        </p:spPr>
        <p:txBody>
          <a:bodyPr wrap="square" rtlCol="0">
            <a:spAutoFit/>
          </a:bodyPr>
          <a:lstStyle/>
          <a:p>
            <a:pPr algn="ctr"/>
            <a:r>
              <a:rPr lang="en-US" sz="1400" dirty="0"/>
              <a:t>Success+ severe tox OR</a:t>
            </a:r>
          </a:p>
          <a:p>
            <a:pPr algn="ctr"/>
            <a:r>
              <a:rPr lang="en-US" sz="1400" dirty="0"/>
              <a:t>Failure</a:t>
            </a:r>
          </a:p>
        </p:txBody>
      </p:sp>
      <p:sp>
        <p:nvSpPr>
          <p:cNvPr id="10" name="TextBox 9"/>
          <p:cNvSpPr txBox="1"/>
          <p:nvPr/>
        </p:nvSpPr>
        <p:spPr>
          <a:xfrm>
            <a:off x="8091247" y="2902878"/>
            <a:ext cx="2305444" cy="307777"/>
          </a:xfrm>
          <a:prstGeom prst="rect">
            <a:avLst/>
          </a:prstGeom>
          <a:noFill/>
          <a:ln>
            <a:solidFill>
              <a:schemeClr val="tx1"/>
            </a:solidFill>
          </a:ln>
        </p:spPr>
        <p:txBody>
          <a:bodyPr wrap="square" rtlCol="0">
            <a:spAutoFit/>
          </a:bodyPr>
          <a:lstStyle/>
          <a:p>
            <a:pPr algn="ctr"/>
            <a:r>
              <a:rPr lang="en-US" sz="1400" dirty="0"/>
              <a:t>Failure+ mild-moderate tox</a:t>
            </a:r>
          </a:p>
        </p:txBody>
      </p:sp>
      <p:sp>
        <p:nvSpPr>
          <p:cNvPr id="11" name="TextBox 10"/>
          <p:cNvSpPr txBox="1"/>
          <p:nvPr/>
        </p:nvSpPr>
        <p:spPr>
          <a:xfrm>
            <a:off x="8091247" y="2293278"/>
            <a:ext cx="2305444" cy="307777"/>
          </a:xfrm>
          <a:prstGeom prst="rect">
            <a:avLst/>
          </a:prstGeom>
          <a:noFill/>
          <a:ln>
            <a:solidFill>
              <a:schemeClr val="tx1"/>
            </a:solidFill>
          </a:ln>
        </p:spPr>
        <p:txBody>
          <a:bodyPr wrap="square" rtlCol="0">
            <a:spAutoFit/>
          </a:bodyPr>
          <a:lstStyle/>
          <a:p>
            <a:pPr algn="ctr"/>
            <a:r>
              <a:rPr lang="en-US" sz="1400" dirty="0"/>
              <a:t>Failure + severe tox</a:t>
            </a:r>
          </a:p>
        </p:txBody>
      </p:sp>
      <p:sp>
        <p:nvSpPr>
          <p:cNvPr id="12" name="TextBox 11"/>
          <p:cNvSpPr txBox="1"/>
          <p:nvPr/>
        </p:nvSpPr>
        <p:spPr>
          <a:xfrm>
            <a:off x="8091247" y="1740278"/>
            <a:ext cx="2305444" cy="307777"/>
          </a:xfrm>
          <a:prstGeom prst="rect">
            <a:avLst/>
          </a:prstGeom>
          <a:noFill/>
          <a:ln>
            <a:solidFill>
              <a:schemeClr val="tx1"/>
            </a:solidFill>
          </a:ln>
        </p:spPr>
        <p:txBody>
          <a:bodyPr wrap="square" rtlCol="0">
            <a:spAutoFit/>
          </a:bodyPr>
          <a:lstStyle/>
          <a:p>
            <a:pPr algn="ctr"/>
            <a:r>
              <a:rPr lang="en-US" sz="1400" dirty="0"/>
              <a:t>Death</a:t>
            </a:r>
          </a:p>
        </p:txBody>
      </p:sp>
      <p:sp>
        <p:nvSpPr>
          <p:cNvPr id="13" name="TextBox 12"/>
          <p:cNvSpPr txBox="1"/>
          <p:nvPr/>
        </p:nvSpPr>
        <p:spPr>
          <a:xfrm>
            <a:off x="7349217" y="2166883"/>
            <a:ext cx="446276" cy="3264860"/>
          </a:xfrm>
          <a:prstGeom prst="rect">
            <a:avLst/>
          </a:prstGeom>
          <a:noFill/>
          <a:ln>
            <a:solidFill>
              <a:srgbClr val="000000"/>
            </a:solidFill>
          </a:ln>
        </p:spPr>
        <p:txBody>
          <a:bodyPr vert="vert270" wrap="square" rtlCol="0">
            <a:spAutoFit/>
          </a:bodyPr>
          <a:lstStyle/>
          <a:p>
            <a:pPr algn="ctr"/>
            <a:r>
              <a:rPr lang="en-US" sz="1700" dirty="0"/>
              <a:t>Optimal antibiotic course received?</a:t>
            </a:r>
          </a:p>
        </p:txBody>
      </p:sp>
      <p:sp>
        <p:nvSpPr>
          <p:cNvPr id="16" name="TextBox 15"/>
          <p:cNvSpPr txBox="1"/>
          <p:nvPr/>
        </p:nvSpPr>
        <p:spPr>
          <a:xfrm>
            <a:off x="6712372" y="4776524"/>
            <a:ext cx="524804" cy="307777"/>
          </a:xfrm>
          <a:prstGeom prst="rect">
            <a:avLst/>
          </a:prstGeom>
          <a:noFill/>
          <a:ln>
            <a:solidFill>
              <a:schemeClr val="tx1"/>
            </a:solidFill>
          </a:ln>
        </p:spPr>
        <p:txBody>
          <a:bodyPr wrap="square" rtlCol="0">
            <a:spAutoFit/>
          </a:bodyPr>
          <a:lstStyle/>
          <a:p>
            <a:pPr algn="ctr"/>
            <a:r>
              <a:rPr lang="en-US" sz="1400" dirty="0"/>
              <a:t>No</a:t>
            </a:r>
          </a:p>
        </p:txBody>
      </p:sp>
      <p:sp>
        <p:nvSpPr>
          <p:cNvPr id="17" name="TextBox 16"/>
          <p:cNvSpPr txBox="1"/>
          <p:nvPr/>
        </p:nvSpPr>
        <p:spPr>
          <a:xfrm>
            <a:off x="6713692" y="5084906"/>
            <a:ext cx="524804" cy="307777"/>
          </a:xfrm>
          <a:prstGeom prst="rect">
            <a:avLst/>
          </a:prstGeom>
          <a:noFill/>
          <a:ln>
            <a:solidFill>
              <a:schemeClr val="tx1"/>
            </a:solidFill>
          </a:ln>
        </p:spPr>
        <p:txBody>
          <a:bodyPr wrap="square" rtlCol="0">
            <a:spAutoFit/>
          </a:bodyPr>
          <a:lstStyle/>
          <a:p>
            <a:pPr algn="ctr"/>
            <a:r>
              <a:rPr lang="en-US" sz="1400" dirty="0"/>
              <a:t>Yes</a:t>
            </a:r>
          </a:p>
        </p:txBody>
      </p:sp>
      <p:sp>
        <p:nvSpPr>
          <p:cNvPr id="18" name="TextBox 17"/>
          <p:cNvSpPr txBox="1"/>
          <p:nvPr/>
        </p:nvSpPr>
        <p:spPr>
          <a:xfrm>
            <a:off x="6700953" y="4104030"/>
            <a:ext cx="524804" cy="307777"/>
          </a:xfrm>
          <a:prstGeom prst="rect">
            <a:avLst/>
          </a:prstGeom>
          <a:noFill/>
          <a:ln>
            <a:solidFill>
              <a:schemeClr val="tx1"/>
            </a:solidFill>
          </a:ln>
        </p:spPr>
        <p:txBody>
          <a:bodyPr wrap="square" rtlCol="0">
            <a:spAutoFit/>
          </a:bodyPr>
          <a:lstStyle/>
          <a:p>
            <a:pPr algn="ctr"/>
            <a:r>
              <a:rPr lang="en-US" sz="1400" dirty="0"/>
              <a:t>No</a:t>
            </a:r>
          </a:p>
        </p:txBody>
      </p:sp>
      <p:sp>
        <p:nvSpPr>
          <p:cNvPr id="20" name="TextBox 19"/>
          <p:cNvSpPr txBox="1"/>
          <p:nvPr/>
        </p:nvSpPr>
        <p:spPr>
          <a:xfrm>
            <a:off x="6700953" y="4411807"/>
            <a:ext cx="524804" cy="307777"/>
          </a:xfrm>
          <a:prstGeom prst="rect">
            <a:avLst/>
          </a:prstGeom>
          <a:noFill/>
          <a:ln>
            <a:solidFill>
              <a:schemeClr val="tx1"/>
            </a:solidFill>
          </a:ln>
        </p:spPr>
        <p:txBody>
          <a:bodyPr wrap="square" rtlCol="0">
            <a:spAutoFit/>
          </a:bodyPr>
          <a:lstStyle/>
          <a:p>
            <a:pPr algn="ctr"/>
            <a:r>
              <a:rPr lang="en-US" sz="1400" dirty="0"/>
              <a:t>Yes</a:t>
            </a:r>
          </a:p>
        </p:txBody>
      </p:sp>
      <p:sp>
        <p:nvSpPr>
          <p:cNvPr id="21" name="TextBox 20"/>
          <p:cNvSpPr txBox="1"/>
          <p:nvPr/>
        </p:nvSpPr>
        <p:spPr>
          <a:xfrm>
            <a:off x="6712372" y="3414303"/>
            <a:ext cx="524804" cy="307777"/>
          </a:xfrm>
          <a:prstGeom prst="rect">
            <a:avLst/>
          </a:prstGeom>
          <a:noFill/>
          <a:ln>
            <a:solidFill>
              <a:schemeClr val="tx1"/>
            </a:solidFill>
          </a:ln>
        </p:spPr>
        <p:txBody>
          <a:bodyPr wrap="square" rtlCol="0">
            <a:spAutoFit/>
          </a:bodyPr>
          <a:lstStyle/>
          <a:p>
            <a:pPr algn="ctr"/>
            <a:r>
              <a:rPr lang="en-US" sz="1400" dirty="0"/>
              <a:t>No</a:t>
            </a:r>
          </a:p>
        </p:txBody>
      </p:sp>
      <p:sp>
        <p:nvSpPr>
          <p:cNvPr id="22" name="TextBox 21"/>
          <p:cNvSpPr txBox="1"/>
          <p:nvPr/>
        </p:nvSpPr>
        <p:spPr>
          <a:xfrm>
            <a:off x="6712372" y="3722080"/>
            <a:ext cx="524804" cy="307777"/>
          </a:xfrm>
          <a:prstGeom prst="rect">
            <a:avLst/>
          </a:prstGeom>
          <a:noFill/>
          <a:ln>
            <a:solidFill>
              <a:schemeClr val="tx1"/>
            </a:solidFill>
          </a:ln>
        </p:spPr>
        <p:txBody>
          <a:bodyPr wrap="square" rtlCol="0">
            <a:spAutoFit/>
          </a:bodyPr>
          <a:lstStyle/>
          <a:p>
            <a:pPr algn="ctr"/>
            <a:r>
              <a:rPr lang="en-US" sz="1400" dirty="0"/>
              <a:t>Yes</a:t>
            </a:r>
          </a:p>
        </p:txBody>
      </p:sp>
      <p:sp>
        <p:nvSpPr>
          <p:cNvPr id="23" name="TextBox 22"/>
          <p:cNvSpPr txBox="1"/>
          <p:nvPr/>
        </p:nvSpPr>
        <p:spPr>
          <a:xfrm>
            <a:off x="6700953" y="2748989"/>
            <a:ext cx="524804" cy="307777"/>
          </a:xfrm>
          <a:prstGeom prst="rect">
            <a:avLst/>
          </a:prstGeom>
          <a:noFill/>
          <a:ln>
            <a:solidFill>
              <a:schemeClr val="tx1"/>
            </a:solidFill>
          </a:ln>
        </p:spPr>
        <p:txBody>
          <a:bodyPr wrap="square" rtlCol="0">
            <a:spAutoFit/>
          </a:bodyPr>
          <a:lstStyle/>
          <a:p>
            <a:pPr algn="ctr"/>
            <a:r>
              <a:rPr lang="en-US" sz="1400" dirty="0"/>
              <a:t>No</a:t>
            </a:r>
          </a:p>
        </p:txBody>
      </p:sp>
      <p:sp>
        <p:nvSpPr>
          <p:cNvPr id="24" name="TextBox 23"/>
          <p:cNvSpPr txBox="1"/>
          <p:nvPr/>
        </p:nvSpPr>
        <p:spPr>
          <a:xfrm>
            <a:off x="6700953" y="3056766"/>
            <a:ext cx="524804" cy="307777"/>
          </a:xfrm>
          <a:prstGeom prst="rect">
            <a:avLst/>
          </a:prstGeom>
          <a:noFill/>
          <a:ln>
            <a:solidFill>
              <a:schemeClr val="tx1"/>
            </a:solidFill>
          </a:ln>
        </p:spPr>
        <p:txBody>
          <a:bodyPr wrap="square" rtlCol="0">
            <a:spAutoFit/>
          </a:bodyPr>
          <a:lstStyle/>
          <a:p>
            <a:pPr algn="ctr"/>
            <a:r>
              <a:rPr lang="en-US" sz="1400" dirty="0"/>
              <a:t>Yes</a:t>
            </a:r>
          </a:p>
        </p:txBody>
      </p:sp>
      <p:sp>
        <p:nvSpPr>
          <p:cNvPr id="25" name="TextBox 24"/>
          <p:cNvSpPr txBox="1"/>
          <p:nvPr/>
        </p:nvSpPr>
        <p:spPr>
          <a:xfrm>
            <a:off x="6698131" y="2093209"/>
            <a:ext cx="524804" cy="307777"/>
          </a:xfrm>
          <a:prstGeom prst="rect">
            <a:avLst/>
          </a:prstGeom>
          <a:noFill/>
          <a:ln>
            <a:solidFill>
              <a:schemeClr val="tx1"/>
            </a:solidFill>
          </a:ln>
        </p:spPr>
        <p:txBody>
          <a:bodyPr wrap="square" rtlCol="0">
            <a:spAutoFit/>
          </a:bodyPr>
          <a:lstStyle/>
          <a:p>
            <a:pPr algn="ctr"/>
            <a:r>
              <a:rPr lang="en-US" sz="1400" dirty="0"/>
              <a:t>No</a:t>
            </a:r>
          </a:p>
        </p:txBody>
      </p:sp>
      <p:sp>
        <p:nvSpPr>
          <p:cNvPr id="26" name="TextBox 25"/>
          <p:cNvSpPr txBox="1"/>
          <p:nvPr/>
        </p:nvSpPr>
        <p:spPr>
          <a:xfrm>
            <a:off x="6698131" y="2400986"/>
            <a:ext cx="524804" cy="307777"/>
          </a:xfrm>
          <a:prstGeom prst="rect">
            <a:avLst/>
          </a:prstGeom>
          <a:noFill/>
          <a:ln>
            <a:solidFill>
              <a:schemeClr val="tx1"/>
            </a:solidFill>
          </a:ln>
        </p:spPr>
        <p:txBody>
          <a:bodyPr wrap="square" rtlCol="0">
            <a:spAutoFit/>
          </a:bodyPr>
          <a:lstStyle/>
          <a:p>
            <a:pPr algn="ctr"/>
            <a:r>
              <a:rPr lang="en-US" sz="1400" dirty="0"/>
              <a:t>Yes</a:t>
            </a:r>
          </a:p>
        </p:txBody>
      </p:sp>
      <p:cxnSp>
        <p:nvCxnSpPr>
          <p:cNvPr id="28" name="Straight Arrow Connector 27"/>
          <p:cNvCxnSpPr>
            <a:cxnSpLocks/>
            <a:stCxn id="12" idx="1"/>
          </p:cNvCxnSpPr>
          <p:nvPr/>
        </p:nvCxnSpPr>
        <p:spPr>
          <a:xfrm flipH="1" flipV="1">
            <a:off x="6427198" y="1863275"/>
            <a:ext cx="1664049" cy="308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cxnSpLocks/>
          </p:cNvCxnSpPr>
          <p:nvPr/>
        </p:nvCxnSpPr>
        <p:spPr>
          <a:xfrm flipH="1">
            <a:off x="5762445" y="2293277"/>
            <a:ext cx="9356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cxnSpLocks/>
          </p:cNvCxnSpPr>
          <p:nvPr/>
        </p:nvCxnSpPr>
        <p:spPr>
          <a:xfrm flipH="1">
            <a:off x="5762445" y="2601054"/>
            <a:ext cx="93568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cxnSpLocks/>
          </p:cNvCxnSpPr>
          <p:nvPr/>
        </p:nvCxnSpPr>
        <p:spPr>
          <a:xfrm flipH="1">
            <a:off x="5762445" y="2943877"/>
            <a:ext cx="9356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cxnSpLocks/>
          </p:cNvCxnSpPr>
          <p:nvPr/>
        </p:nvCxnSpPr>
        <p:spPr>
          <a:xfrm flipH="1">
            <a:off x="5762445" y="3252987"/>
            <a:ext cx="933587" cy="111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7795494" y="2445677"/>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7799206" y="3056765"/>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7799206" y="3722079"/>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7778408" y="4383736"/>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7778408" y="5084905"/>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cxnSpLocks/>
          </p:cNvCxnSpPr>
          <p:nvPr/>
        </p:nvCxnSpPr>
        <p:spPr>
          <a:xfrm flipH="1">
            <a:off x="5762445" y="3563960"/>
            <a:ext cx="935685" cy="158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cxnSpLocks/>
          </p:cNvCxnSpPr>
          <p:nvPr/>
        </p:nvCxnSpPr>
        <p:spPr>
          <a:xfrm flipH="1">
            <a:off x="5762445" y="3906783"/>
            <a:ext cx="935685" cy="3232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cxnSpLocks/>
          </p:cNvCxnSpPr>
          <p:nvPr/>
        </p:nvCxnSpPr>
        <p:spPr>
          <a:xfrm flipH="1">
            <a:off x="5762445" y="4230004"/>
            <a:ext cx="933587" cy="325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cxnSpLocks/>
          </p:cNvCxnSpPr>
          <p:nvPr/>
        </p:nvCxnSpPr>
        <p:spPr>
          <a:xfrm flipH="1">
            <a:off x="5762445" y="4558033"/>
            <a:ext cx="935685" cy="358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p:cNvCxnSpPr>
          <p:nvPr/>
        </p:nvCxnSpPr>
        <p:spPr>
          <a:xfrm flipH="1">
            <a:off x="5762445" y="4900856"/>
            <a:ext cx="935685" cy="3232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cxnSpLocks/>
          </p:cNvCxnSpPr>
          <p:nvPr/>
        </p:nvCxnSpPr>
        <p:spPr>
          <a:xfrm flipH="1">
            <a:off x="5762445" y="5224077"/>
            <a:ext cx="933587" cy="4003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034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DOOR Method 2 range 1-16 (Ordinal scale for antibiotic optimization)</a:t>
            </a:r>
          </a:p>
        </p:txBody>
      </p:sp>
      <p:sp>
        <p:nvSpPr>
          <p:cNvPr id="7" name="TextBox 6"/>
          <p:cNvSpPr txBox="1"/>
          <p:nvPr/>
        </p:nvSpPr>
        <p:spPr>
          <a:xfrm>
            <a:off x="8325769" y="5926908"/>
            <a:ext cx="2305444" cy="307777"/>
          </a:xfrm>
          <a:prstGeom prst="rect">
            <a:avLst/>
          </a:prstGeom>
          <a:noFill/>
          <a:ln>
            <a:solidFill>
              <a:schemeClr val="tx1"/>
            </a:solidFill>
          </a:ln>
        </p:spPr>
        <p:txBody>
          <a:bodyPr wrap="square" rtlCol="0">
            <a:spAutoFit/>
          </a:bodyPr>
          <a:lstStyle/>
          <a:p>
            <a:pPr algn="ctr"/>
            <a:r>
              <a:rPr lang="en-US" sz="1400" dirty="0"/>
              <a:t>Success without toxicity</a:t>
            </a:r>
          </a:p>
        </p:txBody>
      </p:sp>
      <p:sp>
        <p:nvSpPr>
          <p:cNvPr id="8" name="TextBox 7"/>
          <p:cNvSpPr txBox="1"/>
          <p:nvPr/>
        </p:nvSpPr>
        <p:spPr>
          <a:xfrm>
            <a:off x="8341267" y="5087518"/>
            <a:ext cx="2305444" cy="523220"/>
          </a:xfrm>
          <a:prstGeom prst="rect">
            <a:avLst/>
          </a:prstGeom>
          <a:noFill/>
          <a:ln>
            <a:solidFill>
              <a:schemeClr val="tx1"/>
            </a:solidFill>
          </a:ln>
        </p:spPr>
        <p:txBody>
          <a:bodyPr wrap="square" rtlCol="0">
            <a:spAutoFit/>
          </a:bodyPr>
          <a:lstStyle/>
          <a:p>
            <a:pPr algn="ctr"/>
            <a:r>
              <a:rPr lang="en-US" sz="1400" dirty="0"/>
              <a:t>Success+ mild-moderate toxicity</a:t>
            </a:r>
          </a:p>
        </p:txBody>
      </p:sp>
      <p:sp>
        <p:nvSpPr>
          <p:cNvPr id="9" name="TextBox 8"/>
          <p:cNvSpPr txBox="1"/>
          <p:nvPr/>
        </p:nvSpPr>
        <p:spPr>
          <a:xfrm>
            <a:off x="8356765" y="4169955"/>
            <a:ext cx="2305444" cy="523220"/>
          </a:xfrm>
          <a:prstGeom prst="rect">
            <a:avLst/>
          </a:prstGeom>
          <a:noFill/>
          <a:ln>
            <a:solidFill>
              <a:schemeClr val="tx1"/>
            </a:solidFill>
          </a:ln>
        </p:spPr>
        <p:txBody>
          <a:bodyPr wrap="square" rtlCol="0">
            <a:spAutoFit/>
          </a:bodyPr>
          <a:lstStyle/>
          <a:p>
            <a:pPr algn="ctr"/>
            <a:r>
              <a:rPr lang="en-US" sz="1400" dirty="0"/>
              <a:t>Success+ severe toxicity OR</a:t>
            </a:r>
          </a:p>
          <a:p>
            <a:pPr algn="ctr"/>
            <a:r>
              <a:rPr lang="en-US" sz="1400" dirty="0"/>
              <a:t>Failure without toxicity</a:t>
            </a:r>
          </a:p>
        </p:txBody>
      </p:sp>
      <p:sp>
        <p:nvSpPr>
          <p:cNvPr id="10" name="TextBox 9"/>
          <p:cNvSpPr txBox="1"/>
          <p:nvPr/>
        </p:nvSpPr>
        <p:spPr>
          <a:xfrm>
            <a:off x="8356765" y="3247065"/>
            <a:ext cx="2305444" cy="523220"/>
          </a:xfrm>
          <a:prstGeom prst="rect">
            <a:avLst/>
          </a:prstGeom>
          <a:noFill/>
          <a:ln>
            <a:solidFill>
              <a:schemeClr val="tx1"/>
            </a:solidFill>
          </a:ln>
        </p:spPr>
        <p:txBody>
          <a:bodyPr wrap="square" rtlCol="0">
            <a:spAutoFit/>
          </a:bodyPr>
          <a:lstStyle/>
          <a:p>
            <a:pPr algn="ctr"/>
            <a:r>
              <a:rPr lang="en-US" sz="1400" dirty="0"/>
              <a:t>Failure+ mild-moderate toxicity</a:t>
            </a:r>
          </a:p>
        </p:txBody>
      </p:sp>
      <p:sp>
        <p:nvSpPr>
          <p:cNvPr id="11" name="TextBox 10"/>
          <p:cNvSpPr txBox="1"/>
          <p:nvPr/>
        </p:nvSpPr>
        <p:spPr>
          <a:xfrm>
            <a:off x="8356765" y="2513478"/>
            <a:ext cx="2305444" cy="307777"/>
          </a:xfrm>
          <a:prstGeom prst="rect">
            <a:avLst/>
          </a:prstGeom>
          <a:noFill/>
          <a:ln>
            <a:solidFill>
              <a:schemeClr val="tx1"/>
            </a:solidFill>
          </a:ln>
        </p:spPr>
        <p:txBody>
          <a:bodyPr wrap="square" rtlCol="0">
            <a:spAutoFit/>
          </a:bodyPr>
          <a:lstStyle/>
          <a:p>
            <a:pPr algn="ctr"/>
            <a:r>
              <a:rPr lang="en-US" sz="1400" dirty="0"/>
              <a:t>Failure + severe toxicity</a:t>
            </a:r>
          </a:p>
        </p:txBody>
      </p:sp>
      <p:sp>
        <p:nvSpPr>
          <p:cNvPr id="12" name="TextBox 11"/>
          <p:cNvSpPr txBox="1"/>
          <p:nvPr/>
        </p:nvSpPr>
        <p:spPr>
          <a:xfrm>
            <a:off x="8263777" y="1588514"/>
            <a:ext cx="2305444" cy="307777"/>
          </a:xfrm>
          <a:prstGeom prst="rect">
            <a:avLst/>
          </a:prstGeom>
          <a:noFill/>
          <a:ln>
            <a:solidFill>
              <a:schemeClr val="tx1"/>
            </a:solidFill>
          </a:ln>
        </p:spPr>
        <p:txBody>
          <a:bodyPr wrap="square" rtlCol="0">
            <a:spAutoFit/>
          </a:bodyPr>
          <a:lstStyle/>
          <a:p>
            <a:pPr algn="ctr"/>
            <a:r>
              <a:rPr lang="en-US" sz="1400" dirty="0"/>
              <a:t>Death</a:t>
            </a:r>
          </a:p>
        </p:txBody>
      </p:sp>
      <p:sp>
        <p:nvSpPr>
          <p:cNvPr id="13" name="TextBox 12"/>
          <p:cNvSpPr txBox="1"/>
          <p:nvPr/>
        </p:nvSpPr>
        <p:spPr>
          <a:xfrm>
            <a:off x="7521747" y="2324746"/>
            <a:ext cx="446276" cy="3916127"/>
          </a:xfrm>
          <a:prstGeom prst="rect">
            <a:avLst/>
          </a:prstGeom>
          <a:noFill/>
          <a:ln>
            <a:solidFill>
              <a:srgbClr val="000000"/>
            </a:solidFill>
          </a:ln>
        </p:spPr>
        <p:txBody>
          <a:bodyPr vert="vert270" wrap="square" rtlCol="0">
            <a:spAutoFit/>
          </a:bodyPr>
          <a:lstStyle/>
          <a:p>
            <a:pPr algn="ctr"/>
            <a:r>
              <a:rPr lang="en-US" sz="1700" dirty="0"/>
              <a:t>Non-Optimal antibiotic days received</a:t>
            </a:r>
          </a:p>
        </p:txBody>
      </p:sp>
      <p:sp>
        <p:nvSpPr>
          <p:cNvPr id="16" name="TextBox 15"/>
          <p:cNvSpPr txBox="1"/>
          <p:nvPr/>
        </p:nvSpPr>
        <p:spPr>
          <a:xfrm>
            <a:off x="6946894" y="5756426"/>
            <a:ext cx="446276" cy="261610"/>
          </a:xfrm>
          <a:prstGeom prst="rect">
            <a:avLst/>
          </a:prstGeom>
          <a:noFill/>
          <a:ln>
            <a:solidFill>
              <a:schemeClr val="tx1"/>
            </a:solidFill>
          </a:ln>
        </p:spPr>
        <p:txBody>
          <a:bodyPr wrap="square" rtlCol="0">
            <a:spAutoFit/>
          </a:bodyPr>
          <a:lstStyle/>
          <a:p>
            <a:pPr algn="ctr"/>
            <a:r>
              <a:rPr lang="en-US" sz="1100" dirty="0"/>
              <a:t>=&gt;5</a:t>
            </a:r>
          </a:p>
        </p:txBody>
      </p:sp>
      <p:sp>
        <p:nvSpPr>
          <p:cNvPr id="17" name="TextBox 16"/>
          <p:cNvSpPr txBox="1"/>
          <p:nvPr/>
        </p:nvSpPr>
        <p:spPr>
          <a:xfrm>
            <a:off x="6948214" y="6033812"/>
            <a:ext cx="446276" cy="261610"/>
          </a:xfrm>
          <a:prstGeom prst="rect">
            <a:avLst/>
          </a:prstGeom>
          <a:noFill/>
          <a:ln>
            <a:solidFill>
              <a:schemeClr val="tx1"/>
            </a:solidFill>
          </a:ln>
        </p:spPr>
        <p:txBody>
          <a:bodyPr wrap="square" rtlCol="0">
            <a:spAutoFit/>
          </a:bodyPr>
          <a:lstStyle/>
          <a:p>
            <a:pPr algn="ctr"/>
            <a:r>
              <a:rPr lang="en-US" sz="1100" dirty="0"/>
              <a:t>2-4</a:t>
            </a:r>
          </a:p>
        </p:txBody>
      </p:sp>
      <p:sp>
        <p:nvSpPr>
          <p:cNvPr id="25" name="TextBox 24"/>
          <p:cNvSpPr txBox="1"/>
          <p:nvPr/>
        </p:nvSpPr>
        <p:spPr>
          <a:xfrm>
            <a:off x="5521688" y="1534986"/>
            <a:ext cx="524804" cy="261610"/>
          </a:xfrm>
          <a:prstGeom prst="rect">
            <a:avLst/>
          </a:prstGeom>
          <a:noFill/>
          <a:ln>
            <a:solidFill>
              <a:schemeClr val="tx1"/>
            </a:solidFill>
          </a:ln>
        </p:spPr>
        <p:txBody>
          <a:bodyPr wrap="square" rtlCol="0">
            <a:spAutoFit/>
          </a:bodyPr>
          <a:lstStyle/>
          <a:p>
            <a:pPr algn="ctr"/>
            <a:r>
              <a:rPr lang="en-US" sz="1100" dirty="0"/>
              <a:t>16</a:t>
            </a:r>
          </a:p>
        </p:txBody>
      </p:sp>
      <p:cxnSp>
        <p:nvCxnSpPr>
          <p:cNvPr id="28" name="Straight Arrow Connector 27"/>
          <p:cNvCxnSpPr>
            <a:cxnSpLocks/>
            <a:stCxn id="12" idx="1"/>
            <a:endCxn id="2" idx="2"/>
          </p:cNvCxnSpPr>
          <p:nvPr/>
        </p:nvCxnSpPr>
        <p:spPr>
          <a:xfrm flipH="1" flipV="1">
            <a:off x="6096000" y="1690688"/>
            <a:ext cx="2167777" cy="517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8045514" y="2665877"/>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8049226" y="3509438"/>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8033728" y="4438220"/>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8028428" y="5285857"/>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8012930" y="6095512"/>
            <a:ext cx="3202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p:cNvCxnSpPr>
          <p:nvPr/>
        </p:nvCxnSpPr>
        <p:spPr>
          <a:xfrm flipH="1">
            <a:off x="6782195" y="5818472"/>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cxnSpLocks/>
          </p:cNvCxnSpPr>
          <p:nvPr/>
        </p:nvCxnSpPr>
        <p:spPr>
          <a:xfrm flipH="1">
            <a:off x="6780097" y="6141693"/>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FA27B204-1E50-4506-9714-54F059B7CAF7}"/>
              </a:ext>
            </a:extLst>
          </p:cNvPr>
          <p:cNvSpPr txBox="1"/>
          <p:nvPr/>
        </p:nvSpPr>
        <p:spPr>
          <a:xfrm>
            <a:off x="6945632" y="6310196"/>
            <a:ext cx="446276" cy="261610"/>
          </a:xfrm>
          <a:prstGeom prst="rect">
            <a:avLst/>
          </a:prstGeom>
          <a:noFill/>
          <a:ln>
            <a:solidFill>
              <a:schemeClr val="tx1"/>
            </a:solidFill>
          </a:ln>
        </p:spPr>
        <p:txBody>
          <a:bodyPr wrap="square" rtlCol="0">
            <a:spAutoFit/>
          </a:bodyPr>
          <a:lstStyle/>
          <a:p>
            <a:pPr algn="ctr"/>
            <a:r>
              <a:rPr lang="en-US" sz="1100" dirty="0"/>
              <a:t>0-1</a:t>
            </a:r>
          </a:p>
        </p:txBody>
      </p:sp>
      <p:cxnSp>
        <p:nvCxnSpPr>
          <p:cNvPr id="48" name="Straight Arrow Connector 47">
            <a:extLst>
              <a:ext uri="{FF2B5EF4-FFF2-40B4-BE49-F238E27FC236}">
                <a16:creationId xmlns:a16="http://schemas.microsoft.com/office/drawing/2014/main" id="{3D6CF48E-1529-46FF-9D3F-AA4E5EEF5732}"/>
              </a:ext>
            </a:extLst>
          </p:cNvPr>
          <p:cNvCxnSpPr>
            <a:cxnSpLocks/>
          </p:cNvCxnSpPr>
          <p:nvPr/>
        </p:nvCxnSpPr>
        <p:spPr>
          <a:xfrm flipH="1">
            <a:off x="6795175" y="6464574"/>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69143934-433A-4C67-A131-AF4654A54277}"/>
              </a:ext>
            </a:extLst>
          </p:cNvPr>
          <p:cNvSpPr txBox="1"/>
          <p:nvPr/>
        </p:nvSpPr>
        <p:spPr>
          <a:xfrm>
            <a:off x="6944312" y="4839442"/>
            <a:ext cx="446276" cy="261610"/>
          </a:xfrm>
          <a:prstGeom prst="rect">
            <a:avLst/>
          </a:prstGeom>
          <a:noFill/>
          <a:ln>
            <a:solidFill>
              <a:schemeClr val="tx1"/>
            </a:solidFill>
          </a:ln>
        </p:spPr>
        <p:txBody>
          <a:bodyPr wrap="square" rtlCol="0">
            <a:spAutoFit/>
          </a:bodyPr>
          <a:lstStyle/>
          <a:p>
            <a:pPr algn="ctr"/>
            <a:r>
              <a:rPr lang="en-US" sz="1100" dirty="0"/>
              <a:t>≥5</a:t>
            </a:r>
          </a:p>
        </p:txBody>
      </p:sp>
      <p:sp>
        <p:nvSpPr>
          <p:cNvPr id="56" name="TextBox 55">
            <a:extLst>
              <a:ext uri="{FF2B5EF4-FFF2-40B4-BE49-F238E27FC236}">
                <a16:creationId xmlns:a16="http://schemas.microsoft.com/office/drawing/2014/main" id="{A62A5097-3894-47F2-9756-F7BB523A9096}"/>
              </a:ext>
            </a:extLst>
          </p:cNvPr>
          <p:cNvSpPr txBox="1"/>
          <p:nvPr/>
        </p:nvSpPr>
        <p:spPr>
          <a:xfrm>
            <a:off x="6945632" y="5116828"/>
            <a:ext cx="446276" cy="261610"/>
          </a:xfrm>
          <a:prstGeom prst="rect">
            <a:avLst/>
          </a:prstGeom>
          <a:noFill/>
          <a:ln>
            <a:solidFill>
              <a:schemeClr val="tx1"/>
            </a:solidFill>
          </a:ln>
        </p:spPr>
        <p:txBody>
          <a:bodyPr wrap="square" rtlCol="0">
            <a:spAutoFit/>
          </a:bodyPr>
          <a:lstStyle/>
          <a:p>
            <a:pPr algn="ctr"/>
            <a:r>
              <a:rPr lang="en-US" sz="1100" dirty="0"/>
              <a:t>2-4</a:t>
            </a:r>
          </a:p>
        </p:txBody>
      </p:sp>
      <p:cxnSp>
        <p:nvCxnSpPr>
          <p:cNvPr id="57" name="Straight Arrow Connector 56">
            <a:extLst>
              <a:ext uri="{FF2B5EF4-FFF2-40B4-BE49-F238E27FC236}">
                <a16:creationId xmlns:a16="http://schemas.microsoft.com/office/drawing/2014/main" id="{C9B7DAB1-C394-43EF-A3BA-57FCF7B2155F}"/>
              </a:ext>
            </a:extLst>
          </p:cNvPr>
          <p:cNvCxnSpPr>
            <a:cxnSpLocks/>
          </p:cNvCxnSpPr>
          <p:nvPr/>
        </p:nvCxnSpPr>
        <p:spPr>
          <a:xfrm flipH="1">
            <a:off x="6779613" y="4901488"/>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5C9E1A55-69DA-4F3D-8185-A76AFA2EC5BF}"/>
              </a:ext>
            </a:extLst>
          </p:cNvPr>
          <p:cNvCxnSpPr>
            <a:cxnSpLocks/>
          </p:cNvCxnSpPr>
          <p:nvPr/>
        </p:nvCxnSpPr>
        <p:spPr>
          <a:xfrm flipH="1">
            <a:off x="6777515" y="5224709"/>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57F8FBA2-0F26-4226-B24B-91EEEB1CAF99}"/>
              </a:ext>
            </a:extLst>
          </p:cNvPr>
          <p:cNvSpPr txBox="1"/>
          <p:nvPr/>
        </p:nvSpPr>
        <p:spPr>
          <a:xfrm>
            <a:off x="6943050" y="5393212"/>
            <a:ext cx="446276" cy="261610"/>
          </a:xfrm>
          <a:prstGeom prst="rect">
            <a:avLst/>
          </a:prstGeom>
          <a:noFill/>
          <a:ln>
            <a:solidFill>
              <a:schemeClr val="tx1"/>
            </a:solidFill>
          </a:ln>
        </p:spPr>
        <p:txBody>
          <a:bodyPr wrap="square" rtlCol="0">
            <a:spAutoFit/>
          </a:bodyPr>
          <a:lstStyle/>
          <a:p>
            <a:pPr algn="ctr"/>
            <a:r>
              <a:rPr lang="en-US" sz="1100" dirty="0"/>
              <a:t>0-1</a:t>
            </a:r>
          </a:p>
        </p:txBody>
      </p:sp>
      <p:cxnSp>
        <p:nvCxnSpPr>
          <p:cNvPr id="60" name="Straight Arrow Connector 59">
            <a:extLst>
              <a:ext uri="{FF2B5EF4-FFF2-40B4-BE49-F238E27FC236}">
                <a16:creationId xmlns:a16="http://schemas.microsoft.com/office/drawing/2014/main" id="{FABFABFB-8FB9-4B80-BB1C-25FB125E0689}"/>
              </a:ext>
            </a:extLst>
          </p:cNvPr>
          <p:cNvCxnSpPr>
            <a:cxnSpLocks/>
          </p:cNvCxnSpPr>
          <p:nvPr/>
        </p:nvCxnSpPr>
        <p:spPr>
          <a:xfrm flipH="1">
            <a:off x="6792593" y="5547590"/>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E4DC9732-14DF-4107-991E-0A900531F1F7}"/>
              </a:ext>
            </a:extLst>
          </p:cNvPr>
          <p:cNvSpPr txBox="1"/>
          <p:nvPr/>
        </p:nvSpPr>
        <p:spPr>
          <a:xfrm>
            <a:off x="6926234" y="3922456"/>
            <a:ext cx="446276" cy="261610"/>
          </a:xfrm>
          <a:prstGeom prst="rect">
            <a:avLst/>
          </a:prstGeom>
          <a:noFill/>
          <a:ln>
            <a:solidFill>
              <a:schemeClr val="tx1"/>
            </a:solidFill>
          </a:ln>
        </p:spPr>
        <p:txBody>
          <a:bodyPr wrap="square" rtlCol="0">
            <a:spAutoFit/>
          </a:bodyPr>
          <a:lstStyle/>
          <a:p>
            <a:pPr algn="ctr"/>
            <a:r>
              <a:rPr lang="en-US" sz="1100" dirty="0"/>
              <a:t>&gt;=5</a:t>
            </a:r>
          </a:p>
        </p:txBody>
      </p:sp>
      <p:sp>
        <p:nvSpPr>
          <p:cNvPr id="62" name="TextBox 61">
            <a:extLst>
              <a:ext uri="{FF2B5EF4-FFF2-40B4-BE49-F238E27FC236}">
                <a16:creationId xmlns:a16="http://schemas.microsoft.com/office/drawing/2014/main" id="{D15E089E-4D8A-49FF-A274-1C0EF782125E}"/>
              </a:ext>
            </a:extLst>
          </p:cNvPr>
          <p:cNvSpPr txBox="1"/>
          <p:nvPr/>
        </p:nvSpPr>
        <p:spPr>
          <a:xfrm>
            <a:off x="6927554" y="4199842"/>
            <a:ext cx="446276" cy="261610"/>
          </a:xfrm>
          <a:prstGeom prst="rect">
            <a:avLst/>
          </a:prstGeom>
          <a:noFill/>
          <a:ln>
            <a:solidFill>
              <a:schemeClr val="tx1"/>
            </a:solidFill>
          </a:ln>
        </p:spPr>
        <p:txBody>
          <a:bodyPr wrap="square" rtlCol="0">
            <a:spAutoFit/>
          </a:bodyPr>
          <a:lstStyle/>
          <a:p>
            <a:pPr algn="ctr"/>
            <a:r>
              <a:rPr lang="en-US" sz="1100" dirty="0"/>
              <a:t>2-4</a:t>
            </a:r>
          </a:p>
        </p:txBody>
      </p:sp>
      <p:cxnSp>
        <p:nvCxnSpPr>
          <p:cNvPr id="63" name="Straight Arrow Connector 62">
            <a:extLst>
              <a:ext uri="{FF2B5EF4-FFF2-40B4-BE49-F238E27FC236}">
                <a16:creationId xmlns:a16="http://schemas.microsoft.com/office/drawing/2014/main" id="{21B1084D-211A-4707-A125-04D454F59CB0}"/>
              </a:ext>
            </a:extLst>
          </p:cNvPr>
          <p:cNvCxnSpPr>
            <a:cxnSpLocks/>
          </p:cNvCxnSpPr>
          <p:nvPr/>
        </p:nvCxnSpPr>
        <p:spPr>
          <a:xfrm flipH="1">
            <a:off x="6761535" y="3984502"/>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F156DC69-5B7C-44F2-A683-48196A3D4672}"/>
              </a:ext>
            </a:extLst>
          </p:cNvPr>
          <p:cNvCxnSpPr>
            <a:cxnSpLocks/>
          </p:cNvCxnSpPr>
          <p:nvPr/>
        </p:nvCxnSpPr>
        <p:spPr>
          <a:xfrm flipH="1">
            <a:off x="6759437" y="4307723"/>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D85EAAB7-8000-4430-AF24-BA24516B7C87}"/>
              </a:ext>
            </a:extLst>
          </p:cNvPr>
          <p:cNvSpPr txBox="1"/>
          <p:nvPr/>
        </p:nvSpPr>
        <p:spPr>
          <a:xfrm>
            <a:off x="6924972" y="4476226"/>
            <a:ext cx="446276" cy="261610"/>
          </a:xfrm>
          <a:prstGeom prst="rect">
            <a:avLst/>
          </a:prstGeom>
          <a:noFill/>
          <a:ln>
            <a:solidFill>
              <a:schemeClr val="tx1"/>
            </a:solidFill>
          </a:ln>
        </p:spPr>
        <p:txBody>
          <a:bodyPr wrap="square" rtlCol="0">
            <a:spAutoFit/>
          </a:bodyPr>
          <a:lstStyle/>
          <a:p>
            <a:pPr algn="ctr"/>
            <a:r>
              <a:rPr lang="en-US" sz="1100" dirty="0"/>
              <a:t>0-1</a:t>
            </a:r>
          </a:p>
        </p:txBody>
      </p:sp>
      <p:cxnSp>
        <p:nvCxnSpPr>
          <p:cNvPr id="66" name="Straight Arrow Connector 65">
            <a:extLst>
              <a:ext uri="{FF2B5EF4-FFF2-40B4-BE49-F238E27FC236}">
                <a16:creationId xmlns:a16="http://schemas.microsoft.com/office/drawing/2014/main" id="{39344A1B-0D3F-46CD-AB07-96CAB164ADEC}"/>
              </a:ext>
            </a:extLst>
          </p:cNvPr>
          <p:cNvCxnSpPr>
            <a:cxnSpLocks/>
          </p:cNvCxnSpPr>
          <p:nvPr/>
        </p:nvCxnSpPr>
        <p:spPr>
          <a:xfrm flipH="1">
            <a:off x="6774515" y="4630604"/>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F4772EB0-B9AE-4F6B-934B-77992875A4BF}"/>
              </a:ext>
            </a:extLst>
          </p:cNvPr>
          <p:cNvSpPr txBox="1"/>
          <p:nvPr/>
        </p:nvSpPr>
        <p:spPr>
          <a:xfrm>
            <a:off x="6926234" y="3005470"/>
            <a:ext cx="446276" cy="261610"/>
          </a:xfrm>
          <a:prstGeom prst="rect">
            <a:avLst/>
          </a:prstGeom>
          <a:noFill/>
          <a:ln>
            <a:solidFill>
              <a:schemeClr val="tx1"/>
            </a:solidFill>
          </a:ln>
        </p:spPr>
        <p:txBody>
          <a:bodyPr wrap="square" rtlCol="0">
            <a:spAutoFit/>
          </a:bodyPr>
          <a:lstStyle/>
          <a:p>
            <a:pPr algn="ctr"/>
            <a:r>
              <a:rPr lang="en-US" sz="1100" dirty="0"/>
              <a:t>&gt;=5</a:t>
            </a:r>
          </a:p>
        </p:txBody>
      </p:sp>
      <p:sp>
        <p:nvSpPr>
          <p:cNvPr id="68" name="TextBox 67">
            <a:extLst>
              <a:ext uri="{FF2B5EF4-FFF2-40B4-BE49-F238E27FC236}">
                <a16:creationId xmlns:a16="http://schemas.microsoft.com/office/drawing/2014/main" id="{6C952C48-5DA1-486D-857B-0BB2993F6543}"/>
              </a:ext>
            </a:extLst>
          </p:cNvPr>
          <p:cNvSpPr txBox="1"/>
          <p:nvPr/>
        </p:nvSpPr>
        <p:spPr>
          <a:xfrm>
            <a:off x="6927554" y="3282856"/>
            <a:ext cx="446276" cy="261610"/>
          </a:xfrm>
          <a:prstGeom prst="rect">
            <a:avLst/>
          </a:prstGeom>
          <a:noFill/>
          <a:ln>
            <a:solidFill>
              <a:schemeClr val="tx1"/>
            </a:solidFill>
          </a:ln>
        </p:spPr>
        <p:txBody>
          <a:bodyPr wrap="square" rtlCol="0">
            <a:spAutoFit/>
          </a:bodyPr>
          <a:lstStyle/>
          <a:p>
            <a:pPr algn="ctr"/>
            <a:r>
              <a:rPr lang="en-US" sz="1100" dirty="0"/>
              <a:t>2-4</a:t>
            </a:r>
          </a:p>
        </p:txBody>
      </p:sp>
      <p:cxnSp>
        <p:nvCxnSpPr>
          <p:cNvPr id="69" name="Straight Arrow Connector 68">
            <a:extLst>
              <a:ext uri="{FF2B5EF4-FFF2-40B4-BE49-F238E27FC236}">
                <a16:creationId xmlns:a16="http://schemas.microsoft.com/office/drawing/2014/main" id="{536091A8-007F-4FE5-80C2-97A03F75B421}"/>
              </a:ext>
            </a:extLst>
          </p:cNvPr>
          <p:cNvCxnSpPr>
            <a:cxnSpLocks/>
          </p:cNvCxnSpPr>
          <p:nvPr/>
        </p:nvCxnSpPr>
        <p:spPr>
          <a:xfrm flipH="1">
            <a:off x="6746037" y="3067516"/>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31D5CA3A-840E-4EFB-A0C6-C24F0C19F527}"/>
              </a:ext>
            </a:extLst>
          </p:cNvPr>
          <p:cNvCxnSpPr>
            <a:cxnSpLocks/>
          </p:cNvCxnSpPr>
          <p:nvPr/>
        </p:nvCxnSpPr>
        <p:spPr>
          <a:xfrm flipH="1">
            <a:off x="6759437" y="3390737"/>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8605C41A-A534-4AB9-B330-A99A088C4752}"/>
              </a:ext>
            </a:extLst>
          </p:cNvPr>
          <p:cNvSpPr txBox="1"/>
          <p:nvPr/>
        </p:nvSpPr>
        <p:spPr>
          <a:xfrm>
            <a:off x="6924972" y="3559240"/>
            <a:ext cx="446276" cy="261610"/>
          </a:xfrm>
          <a:prstGeom prst="rect">
            <a:avLst/>
          </a:prstGeom>
          <a:noFill/>
          <a:ln>
            <a:solidFill>
              <a:schemeClr val="tx1"/>
            </a:solidFill>
          </a:ln>
        </p:spPr>
        <p:txBody>
          <a:bodyPr wrap="square" rtlCol="0">
            <a:spAutoFit/>
          </a:bodyPr>
          <a:lstStyle/>
          <a:p>
            <a:pPr algn="ctr"/>
            <a:r>
              <a:rPr lang="en-US" sz="1100" dirty="0"/>
              <a:t>0-1</a:t>
            </a:r>
          </a:p>
        </p:txBody>
      </p:sp>
      <p:cxnSp>
        <p:nvCxnSpPr>
          <p:cNvPr id="72" name="Straight Arrow Connector 71">
            <a:extLst>
              <a:ext uri="{FF2B5EF4-FFF2-40B4-BE49-F238E27FC236}">
                <a16:creationId xmlns:a16="http://schemas.microsoft.com/office/drawing/2014/main" id="{18C91474-049A-41A3-82E9-6EDE58EA0C3F}"/>
              </a:ext>
            </a:extLst>
          </p:cNvPr>
          <p:cNvCxnSpPr>
            <a:cxnSpLocks/>
          </p:cNvCxnSpPr>
          <p:nvPr/>
        </p:nvCxnSpPr>
        <p:spPr>
          <a:xfrm flipH="1">
            <a:off x="6774515" y="3713618"/>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545E7897-65DF-4DA3-9232-D78C5822B99C}"/>
              </a:ext>
            </a:extLst>
          </p:cNvPr>
          <p:cNvSpPr txBox="1"/>
          <p:nvPr/>
        </p:nvSpPr>
        <p:spPr>
          <a:xfrm>
            <a:off x="6939152" y="2057489"/>
            <a:ext cx="446276" cy="261610"/>
          </a:xfrm>
          <a:prstGeom prst="rect">
            <a:avLst/>
          </a:prstGeom>
          <a:noFill/>
          <a:ln>
            <a:solidFill>
              <a:schemeClr val="tx1"/>
            </a:solidFill>
          </a:ln>
        </p:spPr>
        <p:txBody>
          <a:bodyPr wrap="square" rtlCol="0">
            <a:spAutoFit/>
          </a:bodyPr>
          <a:lstStyle/>
          <a:p>
            <a:pPr algn="ctr"/>
            <a:r>
              <a:rPr lang="en-US" sz="1100" dirty="0"/>
              <a:t>&gt;=5</a:t>
            </a:r>
          </a:p>
        </p:txBody>
      </p:sp>
      <p:sp>
        <p:nvSpPr>
          <p:cNvPr id="74" name="TextBox 73">
            <a:extLst>
              <a:ext uri="{FF2B5EF4-FFF2-40B4-BE49-F238E27FC236}">
                <a16:creationId xmlns:a16="http://schemas.microsoft.com/office/drawing/2014/main" id="{47F58591-231E-4F36-BA01-00E359C4F7F9}"/>
              </a:ext>
            </a:extLst>
          </p:cNvPr>
          <p:cNvSpPr txBox="1"/>
          <p:nvPr/>
        </p:nvSpPr>
        <p:spPr>
          <a:xfrm>
            <a:off x="6940472" y="2334875"/>
            <a:ext cx="446276" cy="261610"/>
          </a:xfrm>
          <a:prstGeom prst="rect">
            <a:avLst/>
          </a:prstGeom>
          <a:noFill/>
          <a:ln>
            <a:solidFill>
              <a:schemeClr val="tx1"/>
            </a:solidFill>
          </a:ln>
        </p:spPr>
        <p:txBody>
          <a:bodyPr wrap="square" rtlCol="0">
            <a:spAutoFit/>
          </a:bodyPr>
          <a:lstStyle/>
          <a:p>
            <a:pPr algn="ctr"/>
            <a:r>
              <a:rPr lang="en-US" sz="1100" dirty="0"/>
              <a:t>2-4</a:t>
            </a:r>
          </a:p>
        </p:txBody>
      </p:sp>
      <p:cxnSp>
        <p:nvCxnSpPr>
          <p:cNvPr id="75" name="Straight Arrow Connector 74">
            <a:extLst>
              <a:ext uri="{FF2B5EF4-FFF2-40B4-BE49-F238E27FC236}">
                <a16:creationId xmlns:a16="http://schemas.microsoft.com/office/drawing/2014/main" id="{1C5C1621-E9C9-4797-95DC-BE4B7B325489}"/>
              </a:ext>
            </a:extLst>
          </p:cNvPr>
          <p:cNvCxnSpPr>
            <a:cxnSpLocks/>
          </p:cNvCxnSpPr>
          <p:nvPr/>
        </p:nvCxnSpPr>
        <p:spPr>
          <a:xfrm flipH="1">
            <a:off x="6774453" y="2119535"/>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B83E7A9C-7F87-402E-85CB-E5E1EBDDFF6A}"/>
              </a:ext>
            </a:extLst>
          </p:cNvPr>
          <p:cNvCxnSpPr>
            <a:cxnSpLocks/>
          </p:cNvCxnSpPr>
          <p:nvPr/>
        </p:nvCxnSpPr>
        <p:spPr>
          <a:xfrm flipH="1">
            <a:off x="6772355" y="2442756"/>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7" name="TextBox 76">
            <a:extLst>
              <a:ext uri="{FF2B5EF4-FFF2-40B4-BE49-F238E27FC236}">
                <a16:creationId xmlns:a16="http://schemas.microsoft.com/office/drawing/2014/main" id="{607851E0-7C88-44A1-A98C-40E5DE2AD91E}"/>
              </a:ext>
            </a:extLst>
          </p:cNvPr>
          <p:cNvSpPr txBox="1"/>
          <p:nvPr/>
        </p:nvSpPr>
        <p:spPr>
          <a:xfrm>
            <a:off x="6937890" y="2611259"/>
            <a:ext cx="446276" cy="261610"/>
          </a:xfrm>
          <a:prstGeom prst="rect">
            <a:avLst/>
          </a:prstGeom>
          <a:noFill/>
          <a:ln>
            <a:solidFill>
              <a:schemeClr val="tx1"/>
            </a:solidFill>
          </a:ln>
        </p:spPr>
        <p:txBody>
          <a:bodyPr wrap="square" rtlCol="0">
            <a:spAutoFit/>
          </a:bodyPr>
          <a:lstStyle/>
          <a:p>
            <a:pPr algn="ctr"/>
            <a:r>
              <a:rPr lang="en-US" sz="1100" dirty="0"/>
              <a:t>0-1</a:t>
            </a:r>
          </a:p>
        </p:txBody>
      </p:sp>
      <p:cxnSp>
        <p:nvCxnSpPr>
          <p:cNvPr id="78" name="Straight Arrow Connector 77">
            <a:extLst>
              <a:ext uri="{FF2B5EF4-FFF2-40B4-BE49-F238E27FC236}">
                <a16:creationId xmlns:a16="http://schemas.microsoft.com/office/drawing/2014/main" id="{67FDB4F1-F470-4888-9187-BD7C96EC7268}"/>
              </a:ext>
            </a:extLst>
          </p:cNvPr>
          <p:cNvCxnSpPr>
            <a:cxnSpLocks/>
          </p:cNvCxnSpPr>
          <p:nvPr/>
        </p:nvCxnSpPr>
        <p:spPr>
          <a:xfrm flipH="1">
            <a:off x="6787433" y="2765637"/>
            <a:ext cx="8846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F443F2DE-5C55-4C83-9F0E-ADC1260692A9}"/>
              </a:ext>
            </a:extLst>
          </p:cNvPr>
          <p:cNvSpPr txBox="1"/>
          <p:nvPr/>
        </p:nvSpPr>
        <p:spPr>
          <a:xfrm>
            <a:off x="6107401" y="5769344"/>
            <a:ext cx="446276" cy="261610"/>
          </a:xfrm>
          <a:prstGeom prst="rect">
            <a:avLst/>
          </a:prstGeom>
          <a:noFill/>
          <a:ln>
            <a:solidFill>
              <a:schemeClr val="tx1"/>
            </a:solidFill>
          </a:ln>
        </p:spPr>
        <p:txBody>
          <a:bodyPr wrap="square" rtlCol="0">
            <a:spAutoFit/>
          </a:bodyPr>
          <a:lstStyle/>
          <a:p>
            <a:pPr algn="ctr"/>
            <a:r>
              <a:rPr lang="en-US" sz="1100" dirty="0"/>
              <a:t>3</a:t>
            </a:r>
          </a:p>
        </p:txBody>
      </p:sp>
      <p:sp>
        <p:nvSpPr>
          <p:cNvPr id="80" name="TextBox 79">
            <a:extLst>
              <a:ext uri="{FF2B5EF4-FFF2-40B4-BE49-F238E27FC236}">
                <a16:creationId xmlns:a16="http://schemas.microsoft.com/office/drawing/2014/main" id="{FE3CEC0D-A59F-48F8-B5E4-C8D4522FA133}"/>
              </a:ext>
            </a:extLst>
          </p:cNvPr>
          <p:cNvSpPr txBox="1"/>
          <p:nvPr/>
        </p:nvSpPr>
        <p:spPr>
          <a:xfrm>
            <a:off x="6108721" y="6046730"/>
            <a:ext cx="446276" cy="261610"/>
          </a:xfrm>
          <a:prstGeom prst="rect">
            <a:avLst/>
          </a:prstGeom>
          <a:noFill/>
          <a:ln>
            <a:solidFill>
              <a:schemeClr val="tx1"/>
            </a:solidFill>
          </a:ln>
        </p:spPr>
        <p:txBody>
          <a:bodyPr wrap="square" rtlCol="0">
            <a:spAutoFit/>
          </a:bodyPr>
          <a:lstStyle/>
          <a:p>
            <a:pPr algn="ctr"/>
            <a:r>
              <a:rPr lang="en-US" sz="1100" dirty="0"/>
              <a:t>2</a:t>
            </a:r>
          </a:p>
        </p:txBody>
      </p:sp>
      <p:sp>
        <p:nvSpPr>
          <p:cNvPr id="83" name="TextBox 82">
            <a:extLst>
              <a:ext uri="{FF2B5EF4-FFF2-40B4-BE49-F238E27FC236}">
                <a16:creationId xmlns:a16="http://schemas.microsoft.com/office/drawing/2014/main" id="{E0BB3918-60DB-4D50-9281-076E1D66E63D}"/>
              </a:ext>
            </a:extLst>
          </p:cNvPr>
          <p:cNvSpPr txBox="1"/>
          <p:nvPr/>
        </p:nvSpPr>
        <p:spPr>
          <a:xfrm>
            <a:off x="6106139" y="6323114"/>
            <a:ext cx="446276" cy="261610"/>
          </a:xfrm>
          <a:prstGeom prst="rect">
            <a:avLst/>
          </a:prstGeom>
          <a:noFill/>
          <a:ln>
            <a:solidFill>
              <a:schemeClr val="tx1"/>
            </a:solidFill>
          </a:ln>
        </p:spPr>
        <p:txBody>
          <a:bodyPr wrap="square" rtlCol="0">
            <a:spAutoFit/>
          </a:bodyPr>
          <a:lstStyle/>
          <a:p>
            <a:pPr algn="ctr"/>
            <a:r>
              <a:rPr lang="en-US" sz="1100" dirty="0"/>
              <a:t>1</a:t>
            </a:r>
          </a:p>
        </p:txBody>
      </p:sp>
      <p:sp>
        <p:nvSpPr>
          <p:cNvPr id="85" name="TextBox 84">
            <a:extLst>
              <a:ext uri="{FF2B5EF4-FFF2-40B4-BE49-F238E27FC236}">
                <a16:creationId xmlns:a16="http://schemas.microsoft.com/office/drawing/2014/main" id="{003F876E-EE67-4052-86CA-0A0895142437}"/>
              </a:ext>
            </a:extLst>
          </p:cNvPr>
          <p:cNvSpPr txBox="1"/>
          <p:nvPr/>
        </p:nvSpPr>
        <p:spPr>
          <a:xfrm>
            <a:off x="6104819" y="4852360"/>
            <a:ext cx="446276" cy="261610"/>
          </a:xfrm>
          <a:prstGeom prst="rect">
            <a:avLst/>
          </a:prstGeom>
          <a:noFill/>
          <a:ln>
            <a:solidFill>
              <a:schemeClr val="tx1"/>
            </a:solidFill>
          </a:ln>
        </p:spPr>
        <p:txBody>
          <a:bodyPr wrap="square" rtlCol="0">
            <a:spAutoFit/>
          </a:bodyPr>
          <a:lstStyle/>
          <a:p>
            <a:pPr algn="ctr"/>
            <a:r>
              <a:rPr lang="en-US" sz="1100" dirty="0"/>
              <a:t>6</a:t>
            </a:r>
          </a:p>
        </p:txBody>
      </p:sp>
      <p:sp>
        <p:nvSpPr>
          <p:cNvPr id="86" name="TextBox 85">
            <a:extLst>
              <a:ext uri="{FF2B5EF4-FFF2-40B4-BE49-F238E27FC236}">
                <a16:creationId xmlns:a16="http://schemas.microsoft.com/office/drawing/2014/main" id="{2A22896D-8B02-43B1-A1AA-06E4B16AC34A}"/>
              </a:ext>
            </a:extLst>
          </p:cNvPr>
          <p:cNvSpPr txBox="1"/>
          <p:nvPr/>
        </p:nvSpPr>
        <p:spPr>
          <a:xfrm>
            <a:off x="6106139" y="5129746"/>
            <a:ext cx="446276" cy="261610"/>
          </a:xfrm>
          <a:prstGeom prst="rect">
            <a:avLst/>
          </a:prstGeom>
          <a:noFill/>
          <a:ln>
            <a:solidFill>
              <a:schemeClr val="tx1"/>
            </a:solidFill>
          </a:ln>
        </p:spPr>
        <p:txBody>
          <a:bodyPr wrap="square" rtlCol="0">
            <a:spAutoFit/>
          </a:bodyPr>
          <a:lstStyle/>
          <a:p>
            <a:pPr algn="ctr"/>
            <a:r>
              <a:rPr lang="en-US" sz="1100" dirty="0"/>
              <a:t>5</a:t>
            </a:r>
          </a:p>
        </p:txBody>
      </p:sp>
      <p:sp>
        <p:nvSpPr>
          <p:cNvPr id="89" name="TextBox 88">
            <a:extLst>
              <a:ext uri="{FF2B5EF4-FFF2-40B4-BE49-F238E27FC236}">
                <a16:creationId xmlns:a16="http://schemas.microsoft.com/office/drawing/2014/main" id="{1730743B-1A6F-43FE-A472-CB99DBA5DE51}"/>
              </a:ext>
            </a:extLst>
          </p:cNvPr>
          <p:cNvSpPr txBox="1"/>
          <p:nvPr/>
        </p:nvSpPr>
        <p:spPr>
          <a:xfrm>
            <a:off x="6103557" y="5406130"/>
            <a:ext cx="446276" cy="261610"/>
          </a:xfrm>
          <a:prstGeom prst="rect">
            <a:avLst/>
          </a:prstGeom>
          <a:noFill/>
          <a:ln>
            <a:solidFill>
              <a:schemeClr val="tx1"/>
            </a:solidFill>
          </a:ln>
        </p:spPr>
        <p:txBody>
          <a:bodyPr wrap="square" rtlCol="0">
            <a:spAutoFit/>
          </a:bodyPr>
          <a:lstStyle/>
          <a:p>
            <a:pPr algn="ctr"/>
            <a:r>
              <a:rPr lang="en-US" sz="1100" dirty="0"/>
              <a:t>4</a:t>
            </a:r>
          </a:p>
        </p:txBody>
      </p:sp>
      <p:sp>
        <p:nvSpPr>
          <p:cNvPr id="91" name="TextBox 90">
            <a:extLst>
              <a:ext uri="{FF2B5EF4-FFF2-40B4-BE49-F238E27FC236}">
                <a16:creationId xmlns:a16="http://schemas.microsoft.com/office/drawing/2014/main" id="{33FDCFF8-6242-43A8-9038-36C9C973B720}"/>
              </a:ext>
            </a:extLst>
          </p:cNvPr>
          <p:cNvSpPr txBox="1"/>
          <p:nvPr/>
        </p:nvSpPr>
        <p:spPr>
          <a:xfrm>
            <a:off x="6086741" y="3935374"/>
            <a:ext cx="446276" cy="261610"/>
          </a:xfrm>
          <a:prstGeom prst="rect">
            <a:avLst/>
          </a:prstGeom>
          <a:noFill/>
          <a:ln>
            <a:solidFill>
              <a:schemeClr val="tx1"/>
            </a:solidFill>
          </a:ln>
        </p:spPr>
        <p:txBody>
          <a:bodyPr wrap="square" rtlCol="0">
            <a:spAutoFit/>
          </a:bodyPr>
          <a:lstStyle/>
          <a:p>
            <a:pPr algn="ctr"/>
            <a:r>
              <a:rPr lang="en-US" sz="1100" dirty="0"/>
              <a:t>9</a:t>
            </a:r>
          </a:p>
        </p:txBody>
      </p:sp>
      <p:sp>
        <p:nvSpPr>
          <p:cNvPr id="92" name="TextBox 91">
            <a:extLst>
              <a:ext uri="{FF2B5EF4-FFF2-40B4-BE49-F238E27FC236}">
                <a16:creationId xmlns:a16="http://schemas.microsoft.com/office/drawing/2014/main" id="{AF05BCFE-0750-4BC0-88F8-B7401A698D15}"/>
              </a:ext>
            </a:extLst>
          </p:cNvPr>
          <p:cNvSpPr txBox="1"/>
          <p:nvPr/>
        </p:nvSpPr>
        <p:spPr>
          <a:xfrm>
            <a:off x="6088061" y="4212760"/>
            <a:ext cx="446276" cy="261610"/>
          </a:xfrm>
          <a:prstGeom prst="rect">
            <a:avLst/>
          </a:prstGeom>
          <a:noFill/>
          <a:ln>
            <a:solidFill>
              <a:schemeClr val="tx1"/>
            </a:solidFill>
          </a:ln>
        </p:spPr>
        <p:txBody>
          <a:bodyPr wrap="square" rtlCol="0">
            <a:spAutoFit/>
          </a:bodyPr>
          <a:lstStyle/>
          <a:p>
            <a:pPr algn="ctr"/>
            <a:r>
              <a:rPr lang="en-US" sz="1100" dirty="0"/>
              <a:t>8</a:t>
            </a:r>
          </a:p>
        </p:txBody>
      </p:sp>
      <p:sp>
        <p:nvSpPr>
          <p:cNvPr id="95" name="TextBox 94">
            <a:extLst>
              <a:ext uri="{FF2B5EF4-FFF2-40B4-BE49-F238E27FC236}">
                <a16:creationId xmlns:a16="http://schemas.microsoft.com/office/drawing/2014/main" id="{482C7820-4ACF-411A-AFA2-3749F73A9ABA}"/>
              </a:ext>
            </a:extLst>
          </p:cNvPr>
          <p:cNvSpPr txBox="1"/>
          <p:nvPr/>
        </p:nvSpPr>
        <p:spPr>
          <a:xfrm>
            <a:off x="6085479" y="4489144"/>
            <a:ext cx="446276" cy="261610"/>
          </a:xfrm>
          <a:prstGeom prst="rect">
            <a:avLst/>
          </a:prstGeom>
          <a:noFill/>
          <a:ln>
            <a:solidFill>
              <a:schemeClr val="tx1"/>
            </a:solidFill>
          </a:ln>
        </p:spPr>
        <p:txBody>
          <a:bodyPr wrap="square" rtlCol="0">
            <a:spAutoFit/>
          </a:bodyPr>
          <a:lstStyle/>
          <a:p>
            <a:pPr algn="ctr"/>
            <a:r>
              <a:rPr lang="en-US" sz="1100" dirty="0"/>
              <a:t>7</a:t>
            </a:r>
          </a:p>
        </p:txBody>
      </p:sp>
      <p:sp>
        <p:nvSpPr>
          <p:cNvPr id="97" name="TextBox 96">
            <a:extLst>
              <a:ext uri="{FF2B5EF4-FFF2-40B4-BE49-F238E27FC236}">
                <a16:creationId xmlns:a16="http://schemas.microsoft.com/office/drawing/2014/main" id="{F256BDCA-61DF-4852-BA3F-BF6FA23C6024}"/>
              </a:ext>
            </a:extLst>
          </p:cNvPr>
          <p:cNvSpPr txBox="1"/>
          <p:nvPr/>
        </p:nvSpPr>
        <p:spPr>
          <a:xfrm>
            <a:off x="6086741" y="3018388"/>
            <a:ext cx="446276" cy="261610"/>
          </a:xfrm>
          <a:prstGeom prst="rect">
            <a:avLst/>
          </a:prstGeom>
          <a:noFill/>
          <a:ln>
            <a:solidFill>
              <a:schemeClr val="tx1"/>
            </a:solidFill>
          </a:ln>
        </p:spPr>
        <p:txBody>
          <a:bodyPr wrap="square" rtlCol="0">
            <a:spAutoFit/>
          </a:bodyPr>
          <a:lstStyle/>
          <a:p>
            <a:pPr algn="ctr"/>
            <a:r>
              <a:rPr lang="en-US" sz="1100" dirty="0"/>
              <a:t>12</a:t>
            </a:r>
          </a:p>
        </p:txBody>
      </p:sp>
      <p:sp>
        <p:nvSpPr>
          <p:cNvPr id="98" name="TextBox 97">
            <a:extLst>
              <a:ext uri="{FF2B5EF4-FFF2-40B4-BE49-F238E27FC236}">
                <a16:creationId xmlns:a16="http://schemas.microsoft.com/office/drawing/2014/main" id="{3CF71624-DF77-45B7-8311-9AE6EAB0F2A7}"/>
              </a:ext>
            </a:extLst>
          </p:cNvPr>
          <p:cNvSpPr txBox="1"/>
          <p:nvPr/>
        </p:nvSpPr>
        <p:spPr>
          <a:xfrm>
            <a:off x="6088061" y="3295774"/>
            <a:ext cx="446276" cy="261610"/>
          </a:xfrm>
          <a:prstGeom prst="rect">
            <a:avLst/>
          </a:prstGeom>
          <a:noFill/>
          <a:ln>
            <a:solidFill>
              <a:schemeClr val="tx1"/>
            </a:solidFill>
          </a:ln>
        </p:spPr>
        <p:txBody>
          <a:bodyPr wrap="square" rtlCol="0">
            <a:spAutoFit/>
          </a:bodyPr>
          <a:lstStyle/>
          <a:p>
            <a:pPr algn="ctr"/>
            <a:r>
              <a:rPr lang="en-US" sz="1100" dirty="0"/>
              <a:t>16</a:t>
            </a:r>
          </a:p>
        </p:txBody>
      </p:sp>
      <p:sp>
        <p:nvSpPr>
          <p:cNvPr id="101" name="TextBox 100">
            <a:extLst>
              <a:ext uri="{FF2B5EF4-FFF2-40B4-BE49-F238E27FC236}">
                <a16:creationId xmlns:a16="http://schemas.microsoft.com/office/drawing/2014/main" id="{35423258-01B8-4C16-91F0-C597097AC5FF}"/>
              </a:ext>
            </a:extLst>
          </p:cNvPr>
          <p:cNvSpPr txBox="1"/>
          <p:nvPr/>
        </p:nvSpPr>
        <p:spPr>
          <a:xfrm>
            <a:off x="6085479" y="3572158"/>
            <a:ext cx="446276" cy="261610"/>
          </a:xfrm>
          <a:prstGeom prst="rect">
            <a:avLst/>
          </a:prstGeom>
          <a:noFill/>
          <a:ln>
            <a:solidFill>
              <a:schemeClr val="tx1"/>
            </a:solidFill>
          </a:ln>
        </p:spPr>
        <p:txBody>
          <a:bodyPr wrap="square" rtlCol="0">
            <a:spAutoFit/>
          </a:bodyPr>
          <a:lstStyle/>
          <a:p>
            <a:pPr algn="ctr"/>
            <a:r>
              <a:rPr lang="en-US" sz="1100" dirty="0"/>
              <a:t>10</a:t>
            </a:r>
          </a:p>
        </p:txBody>
      </p:sp>
      <p:sp>
        <p:nvSpPr>
          <p:cNvPr id="103" name="TextBox 102">
            <a:extLst>
              <a:ext uri="{FF2B5EF4-FFF2-40B4-BE49-F238E27FC236}">
                <a16:creationId xmlns:a16="http://schemas.microsoft.com/office/drawing/2014/main" id="{7C4DEB20-BFC7-4CFB-AA9B-8BA722A8457C}"/>
              </a:ext>
            </a:extLst>
          </p:cNvPr>
          <p:cNvSpPr txBox="1"/>
          <p:nvPr/>
        </p:nvSpPr>
        <p:spPr>
          <a:xfrm>
            <a:off x="6099659" y="2070407"/>
            <a:ext cx="446276" cy="261610"/>
          </a:xfrm>
          <a:prstGeom prst="rect">
            <a:avLst/>
          </a:prstGeom>
          <a:noFill/>
          <a:ln>
            <a:solidFill>
              <a:schemeClr val="tx1"/>
            </a:solidFill>
          </a:ln>
        </p:spPr>
        <p:txBody>
          <a:bodyPr wrap="square" rtlCol="0">
            <a:spAutoFit/>
          </a:bodyPr>
          <a:lstStyle/>
          <a:p>
            <a:pPr algn="ctr"/>
            <a:r>
              <a:rPr lang="en-US" sz="1100" dirty="0"/>
              <a:t>15</a:t>
            </a:r>
          </a:p>
        </p:txBody>
      </p:sp>
      <p:sp>
        <p:nvSpPr>
          <p:cNvPr id="104" name="TextBox 103">
            <a:extLst>
              <a:ext uri="{FF2B5EF4-FFF2-40B4-BE49-F238E27FC236}">
                <a16:creationId xmlns:a16="http://schemas.microsoft.com/office/drawing/2014/main" id="{97F28D51-DDDE-407E-86AF-E288E30B62B3}"/>
              </a:ext>
            </a:extLst>
          </p:cNvPr>
          <p:cNvSpPr txBox="1"/>
          <p:nvPr/>
        </p:nvSpPr>
        <p:spPr>
          <a:xfrm>
            <a:off x="6100979" y="2347793"/>
            <a:ext cx="446276" cy="261610"/>
          </a:xfrm>
          <a:prstGeom prst="rect">
            <a:avLst/>
          </a:prstGeom>
          <a:noFill/>
          <a:ln>
            <a:solidFill>
              <a:schemeClr val="tx1"/>
            </a:solidFill>
          </a:ln>
        </p:spPr>
        <p:txBody>
          <a:bodyPr wrap="square" rtlCol="0">
            <a:spAutoFit/>
          </a:bodyPr>
          <a:lstStyle/>
          <a:p>
            <a:pPr algn="ctr"/>
            <a:r>
              <a:rPr lang="en-US" sz="1100" dirty="0"/>
              <a:t>14</a:t>
            </a:r>
          </a:p>
        </p:txBody>
      </p:sp>
      <p:sp>
        <p:nvSpPr>
          <p:cNvPr id="107" name="TextBox 106">
            <a:extLst>
              <a:ext uri="{FF2B5EF4-FFF2-40B4-BE49-F238E27FC236}">
                <a16:creationId xmlns:a16="http://schemas.microsoft.com/office/drawing/2014/main" id="{5561D474-20EF-437E-93A1-62EE984F0FE7}"/>
              </a:ext>
            </a:extLst>
          </p:cNvPr>
          <p:cNvSpPr txBox="1"/>
          <p:nvPr/>
        </p:nvSpPr>
        <p:spPr>
          <a:xfrm>
            <a:off x="6098397" y="2624177"/>
            <a:ext cx="446276" cy="261610"/>
          </a:xfrm>
          <a:prstGeom prst="rect">
            <a:avLst/>
          </a:prstGeom>
          <a:noFill/>
          <a:ln>
            <a:solidFill>
              <a:schemeClr val="tx1"/>
            </a:solidFill>
          </a:ln>
        </p:spPr>
        <p:txBody>
          <a:bodyPr wrap="square" rtlCol="0">
            <a:spAutoFit/>
          </a:bodyPr>
          <a:lstStyle/>
          <a:p>
            <a:pPr algn="ctr"/>
            <a:r>
              <a:rPr lang="en-US" sz="1100" dirty="0"/>
              <a:t>13</a:t>
            </a:r>
          </a:p>
        </p:txBody>
      </p:sp>
      <p:sp>
        <p:nvSpPr>
          <p:cNvPr id="109" name="Rectangle 19">
            <a:extLst>
              <a:ext uri="{FF2B5EF4-FFF2-40B4-BE49-F238E27FC236}">
                <a16:creationId xmlns:a16="http://schemas.microsoft.com/office/drawing/2014/main" id="{5BF92A7D-98BD-4412-832C-7EAEAFF4EDE7}"/>
              </a:ext>
            </a:extLst>
          </p:cNvPr>
          <p:cNvSpPr>
            <a:spLocks noChangeArrowheads="1"/>
          </p:cNvSpPr>
          <p:nvPr/>
        </p:nvSpPr>
        <p:spPr bwMode="auto">
          <a:xfrm>
            <a:off x="494102" y="2023388"/>
            <a:ext cx="4601385"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US" sz="2000" b="1" dirty="0">
                <a:latin typeface="Arial" charset="0"/>
                <a:cs typeface="Arial" charset="0"/>
              </a:rPr>
              <a:t>DOOR Method 2, antibiotic course considered optimal if course contained 0-1 non-optimal days. Ordinal categories include:</a:t>
            </a:r>
          </a:p>
          <a:p>
            <a:pPr marL="800100" lvl="1" indent="-342900">
              <a:buFont typeface="Arial" panose="020B0604020202020204" pitchFamily="34" charset="0"/>
              <a:buChar char="•"/>
            </a:pPr>
            <a:r>
              <a:rPr lang="en-US" sz="2000" dirty="0">
                <a:latin typeface="Arial" charset="0"/>
                <a:cs typeface="Arial" charset="0"/>
              </a:rPr>
              <a:t>0-1 non-optimal days</a:t>
            </a:r>
          </a:p>
          <a:p>
            <a:pPr marL="800100" lvl="1" indent="-342900">
              <a:buFont typeface="Arial" panose="020B0604020202020204" pitchFamily="34" charset="0"/>
              <a:buChar char="•"/>
            </a:pPr>
            <a:r>
              <a:rPr lang="en-US" sz="2000" dirty="0">
                <a:latin typeface="Arial" charset="0"/>
                <a:cs typeface="Arial" charset="0"/>
              </a:rPr>
              <a:t>2-4 non-optimal days</a:t>
            </a:r>
          </a:p>
          <a:p>
            <a:pPr marL="800100" lvl="1" indent="-342900">
              <a:buFont typeface="Arial" panose="020B0604020202020204" pitchFamily="34" charset="0"/>
              <a:buChar char="•"/>
            </a:pPr>
            <a:r>
              <a:rPr lang="en-US" sz="2000" dirty="0">
                <a:latin typeface="Arial" charset="0"/>
                <a:cs typeface="Arial" charset="0"/>
              </a:rPr>
              <a:t>&gt;=5 non-optimal days</a:t>
            </a:r>
          </a:p>
        </p:txBody>
      </p:sp>
      <p:sp>
        <p:nvSpPr>
          <p:cNvPr id="110" name="Rectangle 19">
            <a:extLst>
              <a:ext uri="{FF2B5EF4-FFF2-40B4-BE49-F238E27FC236}">
                <a16:creationId xmlns:a16="http://schemas.microsoft.com/office/drawing/2014/main" id="{C5F50C50-4D71-43ED-AAC9-A8CC677529CE}"/>
              </a:ext>
            </a:extLst>
          </p:cNvPr>
          <p:cNvSpPr>
            <a:spLocks noChangeArrowheads="1"/>
          </p:cNvSpPr>
          <p:nvPr/>
        </p:nvSpPr>
        <p:spPr bwMode="auto">
          <a:xfrm>
            <a:off x="432124" y="4400632"/>
            <a:ext cx="4601385"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anose="020B0604020202020204" pitchFamily="34" charset="0"/>
              <a:buChar char="•"/>
            </a:pPr>
            <a:r>
              <a:rPr lang="en-US" sz="2000" b="1" dirty="0">
                <a:latin typeface="Arial" charset="0"/>
                <a:cs typeface="Arial" charset="0"/>
              </a:rPr>
              <a:t>DOOR Method 3 </a:t>
            </a:r>
            <a:r>
              <a:rPr lang="en-US" sz="2000" dirty="0">
                <a:latin typeface="Arial" charset="0"/>
                <a:cs typeface="Arial" charset="0"/>
              </a:rPr>
              <a:t>(visual on next slide) starts with 1-6 ranking then entire sample is ranked (1-n) with worse scores having more non-optimal antibiotic days as a continuous variable</a:t>
            </a:r>
          </a:p>
        </p:txBody>
      </p:sp>
    </p:spTree>
    <p:extLst>
      <p:ext uri="{BB962C8B-B14F-4D97-AF65-F5344CB8AC3E}">
        <p14:creationId xmlns:p14="http://schemas.microsoft.com/office/powerpoint/2010/main" val="208839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Title 1"/>
          <p:cNvSpPr>
            <a:spLocks noGrp="1"/>
          </p:cNvSpPr>
          <p:nvPr>
            <p:ph type="title"/>
          </p:nvPr>
        </p:nvSpPr>
        <p:spPr>
          <a:xfrm>
            <a:off x="838200" y="66675"/>
            <a:ext cx="10515600" cy="919443"/>
          </a:xfrm>
        </p:spPr>
        <p:txBody>
          <a:bodyPr/>
          <a:lstStyle/>
          <a:p>
            <a:r>
              <a:rPr lang="en-US" dirty="0">
                <a:latin typeface="Arial" charset="0"/>
              </a:rPr>
              <a:t>Measurements of DOOR</a:t>
            </a:r>
          </a:p>
        </p:txBody>
      </p:sp>
      <p:graphicFrame>
        <p:nvGraphicFramePr>
          <p:cNvPr id="6" name="Table 5"/>
          <p:cNvGraphicFramePr>
            <a:graphicFrameLocks noGrp="1"/>
          </p:cNvGraphicFramePr>
          <p:nvPr>
            <p:extLst>
              <p:ext uri="{D42A27DB-BD31-4B8C-83A1-F6EECF244321}">
                <p14:modId xmlns:p14="http://schemas.microsoft.com/office/powerpoint/2010/main" val="1969061518"/>
              </p:ext>
            </p:extLst>
          </p:nvPr>
        </p:nvGraphicFramePr>
        <p:xfrm>
          <a:off x="317500" y="1453780"/>
          <a:ext cx="11598275" cy="5307997"/>
        </p:xfrm>
        <a:graphic>
          <a:graphicData uri="http://schemas.openxmlformats.org/drawingml/2006/table">
            <a:tbl>
              <a:tblPr firstRow="1" bandRow="1">
                <a:tableStyleId>{69012ECD-51FC-41F1-AA8D-1B2483CD663E}</a:tableStyleId>
              </a:tblPr>
              <a:tblGrid>
                <a:gridCol w="3402853">
                  <a:extLst>
                    <a:ext uri="{9D8B030D-6E8A-4147-A177-3AD203B41FA5}">
                      <a16:colId xmlns:a16="http://schemas.microsoft.com/office/drawing/2014/main" val="20000"/>
                    </a:ext>
                  </a:extLst>
                </a:gridCol>
                <a:gridCol w="996889">
                  <a:extLst>
                    <a:ext uri="{9D8B030D-6E8A-4147-A177-3AD203B41FA5}">
                      <a16:colId xmlns:a16="http://schemas.microsoft.com/office/drawing/2014/main" val="20001"/>
                    </a:ext>
                  </a:extLst>
                </a:gridCol>
                <a:gridCol w="2096554">
                  <a:extLst>
                    <a:ext uri="{9D8B030D-6E8A-4147-A177-3AD203B41FA5}">
                      <a16:colId xmlns:a16="http://schemas.microsoft.com/office/drawing/2014/main" val="20002"/>
                    </a:ext>
                  </a:extLst>
                </a:gridCol>
                <a:gridCol w="1932125">
                  <a:extLst>
                    <a:ext uri="{9D8B030D-6E8A-4147-A177-3AD203B41FA5}">
                      <a16:colId xmlns:a16="http://schemas.microsoft.com/office/drawing/2014/main" val="20003"/>
                    </a:ext>
                  </a:extLst>
                </a:gridCol>
                <a:gridCol w="900207">
                  <a:extLst>
                    <a:ext uri="{9D8B030D-6E8A-4147-A177-3AD203B41FA5}">
                      <a16:colId xmlns:a16="http://schemas.microsoft.com/office/drawing/2014/main" val="20004"/>
                    </a:ext>
                  </a:extLst>
                </a:gridCol>
                <a:gridCol w="2269647">
                  <a:extLst>
                    <a:ext uri="{9D8B030D-6E8A-4147-A177-3AD203B41FA5}">
                      <a16:colId xmlns:a16="http://schemas.microsoft.com/office/drawing/2014/main" val="20005"/>
                    </a:ext>
                  </a:extLst>
                </a:gridCol>
              </a:tblGrid>
              <a:tr h="701112">
                <a:tc>
                  <a:txBody>
                    <a:bodyPr/>
                    <a:lstStyle/>
                    <a:p>
                      <a:r>
                        <a:rPr lang="en-US" sz="2000" dirty="0">
                          <a:latin typeface="Arial"/>
                          <a:cs typeface="Arial"/>
                        </a:rPr>
                        <a:t>Clinical ranking</a:t>
                      </a:r>
                    </a:p>
                  </a:txBody>
                  <a:tcPr marL="121913" marR="121913" marT="45719" marB="45719">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rgbClr val="0E2F57"/>
                    </a:solidFill>
                  </a:tcPr>
                </a:tc>
                <a:tc>
                  <a:txBody>
                    <a:bodyPr/>
                    <a:lstStyle/>
                    <a:p>
                      <a:pPr algn="ctr"/>
                      <a:r>
                        <a:rPr lang="en-US" sz="2000" dirty="0">
                          <a:latin typeface="Arial"/>
                          <a:cs typeface="Arial"/>
                        </a:rPr>
                        <a:t>n</a:t>
                      </a:r>
                    </a:p>
                  </a:txBody>
                  <a:tcPr marL="121913" marR="121913" marT="45719" marB="45719">
                    <a:lnT w="12700" cap="flat" cmpd="sng" algn="ctr">
                      <a:solidFill>
                        <a:scrgbClr r="0" g="0" b="0"/>
                      </a:solidFill>
                      <a:prstDash val="solid"/>
                      <a:round/>
                      <a:headEnd type="none" w="med" len="med"/>
                      <a:tailEnd type="none" w="med" len="med"/>
                    </a:lnT>
                    <a:solidFill>
                      <a:srgbClr val="0E2F57"/>
                    </a:solidFill>
                  </a:tcPr>
                </a:tc>
                <a:tc>
                  <a:txBody>
                    <a:bodyPr/>
                    <a:lstStyle/>
                    <a:p>
                      <a:pPr algn="ctr"/>
                      <a:r>
                        <a:rPr lang="en-US" sz="2000" dirty="0">
                          <a:latin typeface="Arial"/>
                          <a:cs typeface="Arial"/>
                        </a:rPr>
                        <a:t>Pre-</a:t>
                      </a:r>
                    </a:p>
                  </a:txBody>
                  <a:tcPr marL="121913" marR="121913" marT="45719" marB="45719">
                    <a:lnT w="12700" cap="flat" cmpd="sng" algn="ctr">
                      <a:solidFill>
                        <a:scrgbClr r="0" g="0" b="0"/>
                      </a:solidFill>
                      <a:prstDash val="solid"/>
                      <a:round/>
                      <a:headEnd type="none" w="med" len="med"/>
                      <a:tailEnd type="none" w="med" len="med"/>
                    </a:lnT>
                    <a:solidFill>
                      <a:srgbClr val="0E2F57"/>
                    </a:solidFill>
                  </a:tcPr>
                </a:tc>
                <a:tc>
                  <a:txBody>
                    <a:bodyPr/>
                    <a:lstStyle/>
                    <a:p>
                      <a:pPr algn="ctr"/>
                      <a:r>
                        <a:rPr lang="en-US" sz="2000" dirty="0">
                          <a:latin typeface="Arial"/>
                          <a:cs typeface="Arial"/>
                        </a:rPr>
                        <a:t>Post-</a:t>
                      </a:r>
                    </a:p>
                  </a:txBody>
                  <a:tcPr marL="121913" marR="121913" marT="45719" marB="45719">
                    <a:lnT w="12700" cap="flat" cmpd="sng" algn="ctr">
                      <a:solidFill>
                        <a:scrgbClr r="0" g="0" b="0"/>
                      </a:solidFill>
                      <a:prstDash val="solid"/>
                      <a:round/>
                      <a:headEnd type="none" w="med" len="med"/>
                      <a:tailEnd type="none" w="med" len="med"/>
                    </a:lnT>
                    <a:solidFill>
                      <a:srgbClr val="0E2F57"/>
                    </a:solidFill>
                  </a:tcPr>
                </a:tc>
                <a:tc>
                  <a:txBody>
                    <a:bodyPr/>
                    <a:lstStyle/>
                    <a:p>
                      <a:pPr algn="ctr"/>
                      <a:r>
                        <a:rPr lang="en-US" sz="2000" dirty="0">
                          <a:latin typeface="Arial"/>
                          <a:cs typeface="Arial"/>
                        </a:rPr>
                        <a:t>p</a:t>
                      </a:r>
                    </a:p>
                  </a:txBody>
                  <a:tcPr marL="121913" marR="121913" marT="45719" marB="45719">
                    <a:lnT w="12700" cap="flat" cmpd="sng" algn="ctr">
                      <a:solidFill>
                        <a:scrgbClr r="0" g="0" b="0"/>
                      </a:solidFill>
                      <a:prstDash val="solid"/>
                      <a:round/>
                      <a:headEnd type="none" w="med" len="med"/>
                      <a:tailEnd type="none" w="med" len="med"/>
                    </a:lnT>
                    <a:solidFill>
                      <a:srgbClr val="0E2F57"/>
                    </a:solidFill>
                  </a:tcPr>
                </a:tc>
                <a:tc>
                  <a:txBody>
                    <a:bodyPr/>
                    <a:lstStyle/>
                    <a:p>
                      <a:pPr algn="ctr"/>
                      <a:r>
                        <a:rPr lang="en-US" sz="2000" dirty="0">
                          <a:latin typeface="Arial"/>
                          <a:cs typeface="Arial"/>
                        </a:rPr>
                        <a:t>Likelihood of better DOOR</a:t>
                      </a:r>
                    </a:p>
                  </a:txBody>
                  <a:tcPr marL="121913" marR="121913" marT="45719" marB="45719">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0E2F57"/>
                    </a:solidFill>
                  </a:tcPr>
                </a:tc>
                <a:extLst>
                  <a:ext uri="{0D108BD9-81ED-4DB2-BD59-A6C34878D82A}">
                    <a16:rowId xmlns:a16="http://schemas.microsoft.com/office/drawing/2014/main" val="10000"/>
                  </a:ext>
                </a:extLst>
              </a:tr>
              <a:tr h="502990">
                <a:tc gridSpan="6">
                  <a:txBody>
                    <a:bodyPr/>
                    <a:lstStyle/>
                    <a:p>
                      <a:pPr marL="7938" lvl="1" indent="0"/>
                      <a:r>
                        <a:rPr lang="en-US" sz="2000" b="1" u="sng" dirty="0">
                          <a:latin typeface="Arial"/>
                          <a:cs typeface="Arial"/>
                        </a:rPr>
                        <a:t>Method 1</a:t>
                      </a:r>
                      <a:r>
                        <a:rPr lang="en-US" sz="2000" b="1" dirty="0">
                          <a:latin typeface="Arial"/>
                          <a:cs typeface="Arial"/>
                        </a:rPr>
                        <a:t>: 11 possible ranks </a:t>
                      </a:r>
                      <a:r>
                        <a:rPr lang="en-US" sz="2000" b="0" dirty="0">
                          <a:latin typeface="Arial"/>
                          <a:cs typeface="Arial"/>
                        </a:rPr>
                        <a:t>based on </a:t>
                      </a:r>
                      <a:r>
                        <a:rPr lang="en-US" sz="2000" b="0" baseline="0" dirty="0">
                          <a:latin typeface="Arial"/>
                          <a:cs typeface="Arial"/>
                        </a:rPr>
                        <a:t>clinical outcome and non-optimal antibiotics </a:t>
                      </a:r>
                      <a:r>
                        <a:rPr lang="en-US" sz="2000" b="1" i="1" u="sng" baseline="0" dirty="0">
                          <a:latin typeface="Arial"/>
                          <a:cs typeface="Arial"/>
                        </a:rPr>
                        <a:t>dichotomized</a:t>
                      </a:r>
                      <a:endParaRPr lang="en-US" sz="2000" u="sng" dirty="0">
                        <a:latin typeface="Arial"/>
                        <a:cs typeface="Arial"/>
                      </a:endParaRPr>
                    </a:p>
                  </a:txBody>
                  <a:tcPr marL="121913" marR="121913"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21920" marR="121920"/>
                </a:tc>
                <a:tc hMerge="1">
                  <a:txBody>
                    <a:bodyPr/>
                    <a:lstStyle/>
                    <a:p>
                      <a:endParaRPr lang="en-US"/>
                    </a:p>
                  </a:txBody>
                  <a:tcPr/>
                </a:tc>
                <a:extLst>
                  <a:ext uri="{0D108BD9-81ED-4DB2-BD59-A6C34878D82A}">
                    <a16:rowId xmlns:a16="http://schemas.microsoft.com/office/drawing/2014/main" val="10001"/>
                  </a:ext>
                </a:extLst>
              </a:tr>
              <a:tr h="502990">
                <a:tc>
                  <a:txBody>
                    <a:bodyPr/>
                    <a:lstStyle/>
                    <a:p>
                      <a:r>
                        <a:rPr lang="en-US" sz="1800" baseline="0" dirty="0">
                          <a:latin typeface="Arial"/>
                          <a:cs typeface="Arial"/>
                        </a:rPr>
                        <a:t>FAM intervention group</a:t>
                      </a:r>
                      <a:endParaRPr lang="en-US" sz="1800" dirty="0">
                        <a:latin typeface="Arial"/>
                        <a:cs typeface="Arial"/>
                      </a:endParaRPr>
                    </a:p>
                  </a:txBody>
                  <a:tcPr marL="121913" marR="121913"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FFFFFF"/>
                    </a:solidFill>
                  </a:tcPr>
                </a:tc>
                <a:tc>
                  <a:txBody>
                    <a:bodyPr/>
                    <a:lstStyle/>
                    <a:p>
                      <a:pPr algn="ctr"/>
                      <a:r>
                        <a:rPr lang="en-US" sz="1800" dirty="0">
                          <a:latin typeface="Arial"/>
                          <a:cs typeface="Arial"/>
                        </a:rPr>
                        <a:t>256</a:t>
                      </a:r>
                    </a:p>
                  </a:txBody>
                  <a:tcPr marL="121913" marR="121913" marT="45719" marB="45719">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dirty="0">
                          <a:latin typeface="Arial"/>
                          <a:cs typeface="Arial"/>
                        </a:rPr>
                        <a:t>2 (2-4)</a:t>
                      </a:r>
                    </a:p>
                  </a:txBody>
                  <a:tcPr marL="121913" marR="121913" marT="45719" marB="45719">
                    <a:solidFill>
                      <a:srgbClr val="FFFFFF"/>
                    </a:solidFill>
                  </a:tcPr>
                </a:tc>
                <a:tc>
                  <a:txBody>
                    <a:bodyPr/>
                    <a:lstStyle/>
                    <a:p>
                      <a:pPr algn="ctr"/>
                      <a:r>
                        <a:rPr lang="en-US" sz="1800" dirty="0">
                          <a:latin typeface="Arial"/>
                          <a:cs typeface="Arial"/>
                        </a:rPr>
                        <a:t>2 (1-3)</a:t>
                      </a:r>
                    </a:p>
                  </a:txBody>
                  <a:tcPr marL="121913" marR="121913" marT="45719" marB="45719">
                    <a:solidFill>
                      <a:srgbClr val="FFFFFF"/>
                    </a:solidFill>
                  </a:tcPr>
                </a:tc>
                <a:tc>
                  <a:txBody>
                    <a:bodyPr/>
                    <a:lstStyle/>
                    <a:p>
                      <a:pPr algn="ctr"/>
                      <a:r>
                        <a:rPr lang="en-US" sz="1600" b="1" dirty="0">
                          <a:latin typeface="Arial"/>
                          <a:cs typeface="Arial"/>
                        </a:rPr>
                        <a:t>0.001</a:t>
                      </a:r>
                    </a:p>
                  </a:txBody>
                  <a:tcPr marL="121913" marR="121913" marT="45719" marB="45719">
                    <a:solidFill>
                      <a:srgbClr val="FFFFFF"/>
                    </a:solidFill>
                  </a:tcPr>
                </a:tc>
                <a:tc>
                  <a:txBody>
                    <a:bodyPr/>
                    <a:lstStyle/>
                    <a:p>
                      <a:pPr algn="ctr"/>
                      <a:r>
                        <a:rPr lang="en-US" sz="1800" b="1" dirty="0">
                          <a:solidFill>
                            <a:srgbClr val="008000"/>
                          </a:solidFill>
                          <a:latin typeface="Arial"/>
                          <a:cs typeface="Arial"/>
                        </a:rPr>
                        <a:t>62.0% (56.9-67.1)</a:t>
                      </a:r>
                    </a:p>
                  </a:txBody>
                  <a:tcPr marL="121913" marR="121913" marT="45719" marB="45719">
                    <a:solidFill>
                      <a:srgbClr val="FFFFFF"/>
                    </a:solidFill>
                  </a:tcPr>
                </a:tc>
                <a:extLst>
                  <a:ext uri="{0D108BD9-81ED-4DB2-BD59-A6C34878D82A}">
                    <a16:rowId xmlns:a16="http://schemas.microsoft.com/office/drawing/2014/main" val="10002"/>
                  </a:ext>
                </a:extLst>
              </a:tr>
              <a:tr h="502990">
                <a:tc>
                  <a:txBody>
                    <a:bodyPr/>
                    <a:lstStyle/>
                    <a:p>
                      <a:r>
                        <a:rPr lang="en-US" sz="1800" dirty="0">
                          <a:latin typeface="Arial"/>
                          <a:cs typeface="Arial"/>
                        </a:rPr>
                        <a:t>Control group</a:t>
                      </a:r>
                    </a:p>
                  </a:txBody>
                  <a:tcPr marL="121913" marR="121913"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FFFFFF"/>
                    </a:solidFill>
                  </a:tcPr>
                </a:tc>
                <a:tc>
                  <a:txBody>
                    <a:bodyPr/>
                    <a:lstStyle/>
                    <a:p>
                      <a:pPr algn="ctr"/>
                      <a:r>
                        <a:rPr lang="en-US" sz="1800" dirty="0">
                          <a:latin typeface="Arial"/>
                          <a:cs typeface="Arial"/>
                        </a:rPr>
                        <a:t>117</a:t>
                      </a:r>
                    </a:p>
                  </a:txBody>
                  <a:tcPr marL="121913" marR="121913" marT="45719" marB="45719">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dirty="0">
                          <a:latin typeface="Arial"/>
                          <a:cs typeface="Arial"/>
                        </a:rPr>
                        <a:t>2 (2-4)</a:t>
                      </a:r>
                    </a:p>
                  </a:txBody>
                  <a:tcPr marL="121913" marR="121913" marT="45719" marB="45719">
                    <a:solidFill>
                      <a:srgbClr val="FFFFFF"/>
                    </a:solidFill>
                  </a:tcPr>
                </a:tc>
                <a:tc>
                  <a:txBody>
                    <a:bodyPr/>
                    <a:lstStyle/>
                    <a:p>
                      <a:pPr algn="ctr"/>
                      <a:r>
                        <a:rPr lang="en-US" sz="1800" dirty="0">
                          <a:latin typeface="Arial"/>
                          <a:cs typeface="Arial"/>
                        </a:rPr>
                        <a:t>2 (2-5)</a:t>
                      </a:r>
                    </a:p>
                  </a:txBody>
                  <a:tcPr marL="121913" marR="121913" marT="45719" marB="45719">
                    <a:solidFill>
                      <a:srgbClr val="FFFFFF"/>
                    </a:solidFill>
                  </a:tcPr>
                </a:tc>
                <a:tc>
                  <a:txBody>
                    <a:bodyPr/>
                    <a:lstStyle/>
                    <a:p>
                      <a:pPr algn="ctr"/>
                      <a:r>
                        <a:rPr lang="en-US" sz="1600" dirty="0">
                          <a:latin typeface="Arial"/>
                          <a:cs typeface="Arial"/>
                        </a:rPr>
                        <a:t>0.749</a:t>
                      </a:r>
                    </a:p>
                  </a:txBody>
                  <a:tcPr marL="121913" marR="121913" marT="45719" marB="45719">
                    <a:solidFill>
                      <a:srgbClr val="FFFFFF"/>
                    </a:solidFill>
                  </a:tcPr>
                </a:tc>
                <a:tc>
                  <a:txBody>
                    <a:bodyPr/>
                    <a:lstStyle/>
                    <a:p>
                      <a:pPr algn="ctr"/>
                      <a:r>
                        <a:rPr lang="en-US" sz="1800" dirty="0">
                          <a:solidFill>
                            <a:schemeClr val="tx1"/>
                          </a:solidFill>
                          <a:latin typeface="Arial"/>
                          <a:cs typeface="Arial"/>
                        </a:rPr>
                        <a:t>48.5% (40.9-56.1)</a:t>
                      </a:r>
                    </a:p>
                  </a:txBody>
                  <a:tcPr marL="121913" marR="121913" marT="45719" marB="45719">
                    <a:solidFill>
                      <a:srgbClr val="FFFFFF"/>
                    </a:solidFill>
                  </a:tcPr>
                </a:tc>
                <a:extLst>
                  <a:ext uri="{0D108BD9-81ED-4DB2-BD59-A6C34878D82A}">
                    <a16:rowId xmlns:a16="http://schemas.microsoft.com/office/drawing/2014/main" val="10003"/>
                  </a:ext>
                </a:extLst>
              </a:tr>
              <a:tr h="502990">
                <a:tc gridSpan="6">
                  <a:txBody>
                    <a:bodyPr/>
                    <a:lstStyle/>
                    <a:p>
                      <a:pPr marL="7938" lvl="1" indent="0"/>
                      <a:r>
                        <a:rPr lang="en-US" sz="2000" b="1" u="sng" dirty="0">
                          <a:latin typeface="Arial"/>
                          <a:cs typeface="Arial"/>
                        </a:rPr>
                        <a:t>Method 2</a:t>
                      </a:r>
                      <a:r>
                        <a:rPr lang="en-US" sz="2000" b="1" dirty="0">
                          <a:latin typeface="Arial"/>
                          <a:cs typeface="Arial"/>
                        </a:rPr>
                        <a:t>: 16 possible ranks </a:t>
                      </a:r>
                      <a:r>
                        <a:rPr lang="en-US" sz="2000" b="0" dirty="0">
                          <a:latin typeface="Arial"/>
                          <a:cs typeface="Arial"/>
                        </a:rPr>
                        <a:t>based on </a:t>
                      </a:r>
                      <a:r>
                        <a:rPr lang="en-US" sz="2000" b="0" baseline="0" dirty="0">
                          <a:latin typeface="Arial"/>
                          <a:cs typeface="Arial"/>
                        </a:rPr>
                        <a:t>clinical outcome and non-optimal antibiotics </a:t>
                      </a:r>
                      <a:r>
                        <a:rPr lang="en-US" sz="2000" b="1" i="1" u="sng" baseline="0" dirty="0">
                          <a:latin typeface="Arial"/>
                          <a:cs typeface="Arial"/>
                        </a:rPr>
                        <a:t>ordinal</a:t>
                      </a:r>
                      <a:endParaRPr lang="en-US" sz="2000" u="sng" dirty="0">
                        <a:latin typeface="Arial"/>
                        <a:cs typeface="Arial"/>
                      </a:endParaRPr>
                    </a:p>
                  </a:txBody>
                  <a:tcPr marL="121913" marR="121913"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21920" marR="121920"/>
                </a:tc>
                <a:tc hMerge="1">
                  <a:txBody>
                    <a:bodyPr/>
                    <a:lstStyle/>
                    <a:p>
                      <a:endParaRPr lang="en-US"/>
                    </a:p>
                  </a:txBody>
                  <a:tcPr/>
                </a:tc>
                <a:extLst>
                  <a:ext uri="{0D108BD9-81ED-4DB2-BD59-A6C34878D82A}">
                    <a16:rowId xmlns:a16="http://schemas.microsoft.com/office/drawing/2014/main" val="10004"/>
                  </a:ext>
                </a:extLst>
              </a:tr>
              <a:tr h="502990">
                <a:tc>
                  <a:txBody>
                    <a:bodyPr/>
                    <a:lstStyle/>
                    <a:p>
                      <a:r>
                        <a:rPr lang="en-US" sz="1800" baseline="0" dirty="0">
                          <a:latin typeface="Arial"/>
                          <a:cs typeface="Arial"/>
                        </a:rPr>
                        <a:t>FAM intervention group</a:t>
                      </a:r>
                      <a:endParaRPr lang="en-US" sz="1800" dirty="0">
                        <a:latin typeface="Arial"/>
                        <a:cs typeface="Arial"/>
                      </a:endParaRPr>
                    </a:p>
                  </a:txBody>
                  <a:tcPr marL="121913" marR="121913"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FFFFFF"/>
                    </a:solidFill>
                  </a:tcPr>
                </a:tc>
                <a:tc>
                  <a:txBody>
                    <a:bodyPr/>
                    <a:lstStyle/>
                    <a:p>
                      <a:pPr algn="ctr"/>
                      <a:r>
                        <a:rPr lang="en-US" sz="1800" dirty="0">
                          <a:latin typeface="Arial"/>
                          <a:cs typeface="Arial"/>
                        </a:rPr>
                        <a:t>256</a:t>
                      </a:r>
                    </a:p>
                  </a:txBody>
                  <a:tcPr marL="121913" marR="121913" marT="45719" marB="45719">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dirty="0">
                          <a:latin typeface="Arial"/>
                          <a:cs typeface="Arial"/>
                        </a:rPr>
                        <a:t>2 (3-6)</a:t>
                      </a:r>
                    </a:p>
                  </a:txBody>
                  <a:tcPr marL="121913" marR="121913" marT="45719" marB="45719">
                    <a:solidFill>
                      <a:srgbClr val="FFFFFF"/>
                    </a:solidFill>
                  </a:tcPr>
                </a:tc>
                <a:tc>
                  <a:txBody>
                    <a:bodyPr/>
                    <a:lstStyle/>
                    <a:p>
                      <a:pPr algn="ctr"/>
                      <a:r>
                        <a:rPr lang="en-US" sz="1800" dirty="0">
                          <a:latin typeface="Arial"/>
                          <a:cs typeface="Arial"/>
                        </a:rPr>
                        <a:t>2 (1-4)</a:t>
                      </a:r>
                    </a:p>
                  </a:txBody>
                  <a:tcPr marL="121913" marR="121913" marT="45719" marB="45719">
                    <a:solidFill>
                      <a:srgbClr val="FFFFFF"/>
                    </a:solidFill>
                  </a:tcPr>
                </a:tc>
                <a:tc>
                  <a:txBody>
                    <a:bodyPr/>
                    <a:lstStyle/>
                    <a:p>
                      <a:pPr algn="ctr"/>
                      <a:r>
                        <a:rPr lang="en-US" sz="1600" b="1" dirty="0">
                          <a:latin typeface="Arial"/>
                          <a:cs typeface="Arial"/>
                        </a:rPr>
                        <a:t>&lt;0.001</a:t>
                      </a:r>
                    </a:p>
                  </a:txBody>
                  <a:tcPr marL="121913" marR="121913" marT="45719" marB="45719">
                    <a:solidFill>
                      <a:srgbClr val="FFFFFF"/>
                    </a:solidFill>
                  </a:tcPr>
                </a:tc>
                <a:tc>
                  <a:txBody>
                    <a:bodyPr/>
                    <a:lstStyle/>
                    <a:p>
                      <a:pPr algn="ctr"/>
                      <a:r>
                        <a:rPr lang="en-US" sz="1800" b="0" dirty="0">
                          <a:solidFill>
                            <a:schemeClr val="tx1"/>
                          </a:solidFill>
                          <a:latin typeface="Arial"/>
                          <a:cs typeface="Arial"/>
                        </a:rPr>
                        <a:t>Not tested</a:t>
                      </a:r>
                    </a:p>
                  </a:txBody>
                  <a:tcPr marL="121913" marR="121913" marT="45719" marB="45719">
                    <a:solidFill>
                      <a:srgbClr val="FFFFFF"/>
                    </a:solidFill>
                  </a:tcPr>
                </a:tc>
                <a:extLst>
                  <a:ext uri="{0D108BD9-81ED-4DB2-BD59-A6C34878D82A}">
                    <a16:rowId xmlns:a16="http://schemas.microsoft.com/office/drawing/2014/main" val="10005"/>
                  </a:ext>
                </a:extLst>
              </a:tr>
              <a:tr h="502990">
                <a:tc>
                  <a:txBody>
                    <a:bodyPr/>
                    <a:lstStyle/>
                    <a:p>
                      <a:r>
                        <a:rPr lang="en-US" sz="1800" dirty="0">
                          <a:latin typeface="Arial"/>
                          <a:cs typeface="Arial"/>
                        </a:rPr>
                        <a:t>Control group</a:t>
                      </a:r>
                    </a:p>
                  </a:txBody>
                  <a:tcPr marL="121913" marR="121913"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FFFFFF"/>
                    </a:solidFill>
                  </a:tcPr>
                </a:tc>
                <a:tc>
                  <a:txBody>
                    <a:bodyPr/>
                    <a:lstStyle/>
                    <a:p>
                      <a:pPr algn="ctr"/>
                      <a:r>
                        <a:rPr lang="en-US" sz="1800" dirty="0">
                          <a:latin typeface="Arial"/>
                          <a:cs typeface="Arial"/>
                        </a:rPr>
                        <a:t>117</a:t>
                      </a:r>
                    </a:p>
                  </a:txBody>
                  <a:tcPr marL="121913" marR="121913" marT="45719" marB="45719">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dirty="0">
                          <a:latin typeface="Arial"/>
                          <a:cs typeface="Arial"/>
                        </a:rPr>
                        <a:t>3 (2-5)</a:t>
                      </a:r>
                    </a:p>
                  </a:txBody>
                  <a:tcPr marL="121913" marR="121913" marT="45719" marB="45719">
                    <a:solidFill>
                      <a:srgbClr val="FFFFFF"/>
                    </a:solidFill>
                  </a:tcPr>
                </a:tc>
                <a:tc>
                  <a:txBody>
                    <a:bodyPr/>
                    <a:lstStyle/>
                    <a:p>
                      <a:pPr algn="ctr"/>
                      <a:r>
                        <a:rPr lang="en-US" sz="1800" dirty="0">
                          <a:latin typeface="Arial"/>
                          <a:cs typeface="Arial"/>
                        </a:rPr>
                        <a:t>3 (2-7)</a:t>
                      </a:r>
                    </a:p>
                  </a:txBody>
                  <a:tcPr marL="121913" marR="121913" marT="45719" marB="45719">
                    <a:solidFill>
                      <a:srgbClr val="FFFFFF"/>
                    </a:solidFill>
                  </a:tcPr>
                </a:tc>
                <a:tc>
                  <a:txBody>
                    <a:bodyPr/>
                    <a:lstStyle/>
                    <a:p>
                      <a:pPr algn="ctr"/>
                      <a:r>
                        <a:rPr lang="en-US" sz="1600" dirty="0">
                          <a:latin typeface="Arial"/>
                          <a:cs typeface="Arial"/>
                        </a:rPr>
                        <a:t>0.577</a:t>
                      </a:r>
                    </a:p>
                  </a:txBody>
                  <a:tcPr marL="121913" marR="121913" marT="45719" marB="45719">
                    <a:solidFill>
                      <a:srgbClr val="FFFFFF"/>
                    </a:solidFill>
                  </a:tcPr>
                </a:tc>
                <a:tc>
                  <a:txBody>
                    <a:bodyPr/>
                    <a:lstStyle/>
                    <a:p>
                      <a:pPr algn="ctr"/>
                      <a:r>
                        <a:rPr lang="en-US" sz="1800" dirty="0">
                          <a:solidFill>
                            <a:schemeClr val="tx1"/>
                          </a:solidFill>
                          <a:latin typeface="Arial"/>
                          <a:cs typeface="Arial"/>
                        </a:rPr>
                        <a:t>Not tested</a:t>
                      </a:r>
                    </a:p>
                  </a:txBody>
                  <a:tcPr marL="121913" marR="121913" marT="45719" marB="45719">
                    <a:solidFill>
                      <a:srgbClr val="FFFFFF"/>
                    </a:solidFill>
                  </a:tcPr>
                </a:tc>
                <a:extLst>
                  <a:ext uri="{0D108BD9-81ED-4DB2-BD59-A6C34878D82A}">
                    <a16:rowId xmlns:a16="http://schemas.microsoft.com/office/drawing/2014/main" val="10006"/>
                  </a:ext>
                </a:extLst>
              </a:tr>
              <a:tr h="502990">
                <a:tc gridSpan="6">
                  <a:txBody>
                    <a:bodyPr/>
                    <a:lstStyle/>
                    <a:p>
                      <a:pPr marL="7938" lvl="1" indent="0"/>
                      <a:r>
                        <a:rPr lang="en-US" sz="2000" b="1" u="sng" dirty="0">
                          <a:latin typeface="Arial"/>
                          <a:cs typeface="Arial"/>
                        </a:rPr>
                        <a:t>Method 3</a:t>
                      </a:r>
                      <a:r>
                        <a:rPr lang="en-US" sz="2000" b="1" dirty="0">
                          <a:latin typeface="Arial"/>
                          <a:cs typeface="Arial"/>
                        </a:rPr>
                        <a:t>: </a:t>
                      </a:r>
                      <a:r>
                        <a:rPr lang="en-US" sz="2000" b="1" baseline="0" dirty="0">
                          <a:latin typeface="Arial"/>
                          <a:cs typeface="Arial"/>
                        </a:rPr>
                        <a:t>‘</a:t>
                      </a:r>
                      <a:r>
                        <a:rPr lang="en-US" sz="2000" b="1" dirty="0">
                          <a:latin typeface="Arial"/>
                          <a:cs typeface="Arial"/>
                        </a:rPr>
                        <a:t>n’ possible ranks </a:t>
                      </a:r>
                      <a:r>
                        <a:rPr lang="en-US" sz="2000" b="0" dirty="0">
                          <a:latin typeface="Arial"/>
                          <a:cs typeface="Arial"/>
                        </a:rPr>
                        <a:t>based on clinical outcome and </a:t>
                      </a:r>
                      <a:r>
                        <a:rPr lang="en-US" sz="2000" b="1" i="1" u="sng" dirty="0">
                          <a:latin typeface="Arial"/>
                          <a:cs typeface="Arial"/>
                        </a:rPr>
                        <a:t>total days </a:t>
                      </a:r>
                      <a:r>
                        <a:rPr lang="en-US" sz="2000" b="0" dirty="0">
                          <a:latin typeface="Arial"/>
                          <a:cs typeface="Arial"/>
                        </a:rPr>
                        <a:t>of non-optimal therapy</a:t>
                      </a:r>
                    </a:p>
                  </a:txBody>
                  <a:tcPr marL="121913" marR="121913" marT="45719" marB="45719">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marL="121920" marR="121920"/>
                </a:tc>
                <a:tc hMerge="1">
                  <a:txBody>
                    <a:bodyPr/>
                    <a:lstStyle/>
                    <a:p>
                      <a:endParaRPr lang="en-US"/>
                    </a:p>
                  </a:txBody>
                  <a:tcPr/>
                </a:tc>
                <a:extLst>
                  <a:ext uri="{0D108BD9-81ED-4DB2-BD59-A6C34878D82A}">
                    <a16:rowId xmlns:a16="http://schemas.microsoft.com/office/drawing/2014/main" val="10007"/>
                  </a:ext>
                </a:extLst>
              </a:tr>
              <a:tr h="483728">
                <a:tc>
                  <a:txBody>
                    <a:bodyPr/>
                    <a:lstStyle/>
                    <a:p>
                      <a:r>
                        <a:rPr lang="en-US" sz="1800" baseline="0" dirty="0">
                          <a:latin typeface="Arial"/>
                          <a:cs typeface="Arial"/>
                        </a:rPr>
                        <a:t>FAM intervention group</a:t>
                      </a:r>
                      <a:endParaRPr lang="en-US" sz="1800" dirty="0">
                        <a:latin typeface="Arial"/>
                        <a:cs typeface="Arial"/>
                      </a:endParaRPr>
                    </a:p>
                  </a:txBody>
                  <a:tcPr marL="121913" marR="121913" marT="45719" marB="45719">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dirty="0">
                          <a:latin typeface="Arial"/>
                          <a:cs typeface="Arial"/>
                        </a:rPr>
                        <a:t>256</a:t>
                      </a:r>
                    </a:p>
                  </a:txBody>
                  <a:tcPr marL="121913" marR="121913" marT="45719" marB="45719">
                    <a:solidFill>
                      <a:srgbClr val="FFFFFF"/>
                    </a:solidFill>
                  </a:tcPr>
                </a:tc>
                <a:tc>
                  <a:txBody>
                    <a:bodyPr/>
                    <a:lstStyle/>
                    <a:p>
                      <a:pPr algn="ctr"/>
                      <a:r>
                        <a:rPr lang="en-US" sz="1800" dirty="0">
                          <a:latin typeface="Arial"/>
                          <a:cs typeface="Arial"/>
                        </a:rPr>
                        <a:t>149 (100.5-203.5)</a:t>
                      </a:r>
                    </a:p>
                  </a:txBody>
                  <a:tcPr marL="121913" marR="121913" marT="45719" marB="45719">
                    <a:solidFill>
                      <a:srgbClr val="FFFFFF"/>
                    </a:solidFill>
                  </a:tcPr>
                </a:tc>
                <a:tc>
                  <a:txBody>
                    <a:bodyPr/>
                    <a:lstStyle/>
                    <a:p>
                      <a:pPr algn="ctr"/>
                      <a:r>
                        <a:rPr lang="en-US" sz="1800" dirty="0">
                          <a:latin typeface="Arial"/>
                          <a:cs typeface="Arial"/>
                        </a:rPr>
                        <a:t>100.5 (34-175.5)</a:t>
                      </a:r>
                    </a:p>
                  </a:txBody>
                  <a:tcPr marL="121913" marR="121913" marT="45719" marB="45719">
                    <a:solidFill>
                      <a:srgbClr val="FFFFFF"/>
                    </a:solidFill>
                  </a:tcPr>
                </a:tc>
                <a:tc>
                  <a:txBody>
                    <a:bodyPr/>
                    <a:lstStyle/>
                    <a:p>
                      <a:pPr algn="ctr"/>
                      <a:r>
                        <a:rPr lang="en-US" sz="1600" b="1" dirty="0">
                          <a:latin typeface="Arial"/>
                          <a:cs typeface="Arial"/>
                        </a:rPr>
                        <a:t>&lt;0.001</a:t>
                      </a:r>
                    </a:p>
                  </a:txBody>
                  <a:tcPr marL="121913" marR="121913" marT="45719" marB="45719">
                    <a:solidFill>
                      <a:srgbClr val="FFFFFF"/>
                    </a:solidFill>
                  </a:tcPr>
                </a:tc>
                <a:tc>
                  <a:txBody>
                    <a:bodyPr/>
                    <a:lstStyle/>
                    <a:p>
                      <a:pPr algn="ctr"/>
                      <a:r>
                        <a:rPr lang="en-US" sz="1800" b="1" dirty="0">
                          <a:solidFill>
                            <a:srgbClr val="008000"/>
                          </a:solidFill>
                          <a:latin typeface="Arial"/>
                          <a:cs typeface="Arial"/>
                        </a:rPr>
                        <a:t>63.3% (58.3-68.4)</a:t>
                      </a:r>
                    </a:p>
                  </a:txBody>
                  <a:tcPr marL="121913" marR="121913" marT="45719" marB="45719">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8"/>
                  </a:ext>
                </a:extLst>
              </a:tr>
              <a:tr h="445877">
                <a:tc>
                  <a:txBody>
                    <a:bodyPr/>
                    <a:lstStyle/>
                    <a:p>
                      <a:r>
                        <a:rPr lang="en-US" sz="1800" dirty="0">
                          <a:latin typeface="Arial"/>
                          <a:cs typeface="Arial"/>
                        </a:rPr>
                        <a:t>Control group</a:t>
                      </a:r>
                    </a:p>
                  </a:txBody>
                  <a:tcPr marL="121913" marR="121913" marT="45719" marB="45719">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dirty="0">
                          <a:latin typeface="Arial"/>
                          <a:cs typeface="Arial"/>
                        </a:rPr>
                        <a:t>117</a:t>
                      </a:r>
                    </a:p>
                  </a:txBody>
                  <a:tcPr marL="121913" marR="121913" marT="45719" marB="45719">
                    <a:solidFill>
                      <a:srgbClr val="FFFFFF"/>
                    </a:solidFill>
                  </a:tcPr>
                </a:tc>
                <a:tc>
                  <a:txBody>
                    <a:bodyPr/>
                    <a:lstStyle/>
                    <a:p>
                      <a:pPr algn="ctr"/>
                      <a:r>
                        <a:rPr lang="en-US" sz="1800" dirty="0">
                          <a:latin typeface="Arial"/>
                          <a:cs typeface="Arial"/>
                        </a:rPr>
                        <a:t>51 (31.5-83.5)</a:t>
                      </a:r>
                    </a:p>
                  </a:txBody>
                  <a:tcPr marL="121913" marR="121913" marT="45719" marB="45719">
                    <a:solidFill>
                      <a:srgbClr val="FFFFFF"/>
                    </a:solidFill>
                  </a:tcPr>
                </a:tc>
                <a:tc>
                  <a:txBody>
                    <a:bodyPr/>
                    <a:lstStyle/>
                    <a:p>
                      <a:pPr algn="ctr"/>
                      <a:r>
                        <a:rPr lang="en-US" sz="1800" dirty="0">
                          <a:latin typeface="Arial"/>
                          <a:cs typeface="Arial"/>
                        </a:rPr>
                        <a:t>62.5 (31.5-93)</a:t>
                      </a:r>
                    </a:p>
                  </a:txBody>
                  <a:tcPr marL="121913" marR="121913" marT="45719" marB="45719">
                    <a:solidFill>
                      <a:srgbClr val="FFFFFF"/>
                    </a:solidFill>
                  </a:tcPr>
                </a:tc>
                <a:tc>
                  <a:txBody>
                    <a:bodyPr/>
                    <a:lstStyle/>
                    <a:p>
                      <a:pPr algn="ctr"/>
                      <a:r>
                        <a:rPr lang="en-US" sz="1600" dirty="0">
                          <a:latin typeface="Arial"/>
                          <a:cs typeface="Arial"/>
                        </a:rPr>
                        <a:t>0.558</a:t>
                      </a:r>
                    </a:p>
                  </a:txBody>
                  <a:tcPr marL="121913" marR="121913" marT="45719" marB="45719">
                    <a:solidFill>
                      <a:srgbClr val="FFFFFF"/>
                    </a:solidFill>
                  </a:tcPr>
                </a:tc>
                <a:tc>
                  <a:txBody>
                    <a:bodyPr/>
                    <a:lstStyle/>
                    <a:p>
                      <a:pPr algn="ctr"/>
                      <a:r>
                        <a:rPr lang="en-US" sz="1800" dirty="0">
                          <a:latin typeface="Arial"/>
                          <a:cs typeface="Arial"/>
                        </a:rPr>
                        <a:t>46.1%</a:t>
                      </a:r>
                      <a:r>
                        <a:rPr lang="en-US" sz="1800" baseline="0" dirty="0">
                          <a:latin typeface="Arial"/>
                          <a:cs typeface="Arial"/>
                        </a:rPr>
                        <a:t> (38.2-53.9)</a:t>
                      </a:r>
                      <a:endParaRPr lang="en-US" sz="1800" dirty="0">
                        <a:latin typeface="Arial"/>
                        <a:cs typeface="Arial"/>
                      </a:endParaRPr>
                    </a:p>
                  </a:txBody>
                  <a:tcPr marL="121913" marR="121913" marT="45719" marB="45719">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9"/>
                  </a:ext>
                </a:extLst>
              </a:tr>
            </a:tbl>
          </a:graphicData>
        </a:graphic>
      </p:graphicFrame>
      <p:sp>
        <p:nvSpPr>
          <p:cNvPr id="25645" name="Rectangle 7"/>
          <p:cNvSpPr>
            <a:spLocks noChangeArrowheads="1"/>
          </p:cNvSpPr>
          <p:nvPr/>
        </p:nvSpPr>
        <p:spPr bwMode="auto">
          <a:xfrm>
            <a:off x="293688" y="839137"/>
            <a:ext cx="111966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7938" lvl="1"/>
            <a:r>
              <a:rPr lang="en-US" sz="2000" b="1" dirty="0">
                <a:latin typeface="Arial" charset="0"/>
                <a:cs typeface="Arial" charset="0"/>
              </a:rPr>
              <a:t>Subjects ranked based on: 1) Clinical outcome 2) Adverse events, and 3) Antibiotic therapy</a:t>
            </a:r>
            <a:endParaRPr lang="en-US" sz="2000" dirty="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Title 1"/>
          <p:cNvSpPr>
            <a:spLocks noGrp="1"/>
          </p:cNvSpPr>
          <p:nvPr>
            <p:ph type="title"/>
          </p:nvPr>
        </p:nvSpPr>
        <p:spPr>
          <a:xfrm>
            <a:off x="838200" y="130175"/>
            <a:ext cx="10515600" cy="1325563"/>
          </a:xfrm>
        </p:spPr>
        <p:txBody>
          <a:bodyPr/>
          <a:lstStyle/>
          <a:p>
            <a:r>
              <a:rPr lang="en-US" sz="2800" dirty="0">
                <a:latin typeface="Arial" charset="0"/>
              </a:rPr>
              <a:t>Best Possible Outcome: </a:t>
            </a:r>
            <a:br>
              <a:rPr lang="en-US" sz="2800" dirty="0">
                <a:latin typeface="Arial" charset="0"/>
              </a:rPr>
            </a:br>
            <a:r>
              <a:rPr lang="en-US" sz="2400" u="sng" dirty="0">
                <a:latin typeface="Arial" charset="0"/>
              </a:rPr>
              <a:t>Clinical Resolution </a:t>
            </a:r>
            <a:r>
              <a:rPr lang="en-US" sz="2400" dirty="0">
                <a:latin typeface="Arial" charset="0"/>
              </a:rPr>
              <a:t>+ </a:t>
            </a:r>
            <a:r>
              <a:rPr lang="en-US" sz="2400" u="sng" dirty="0">
                <a:latin typeface="Arial" charset="0"/>
              </a:rPr>
              <a:t>No Adverse Events </a:t>
            </a:r>
            <a:r>
              <a:rPr lang="en-US" sz="2400" dirty="0">
                <a:latin typeface="Arial" charset="0"/>
              </a:rPr>
              <a:t>+ </a:t>
            </a:r>
            <a:r>
              <a:rPr lang="en-US" sz="2400" u="sng" dirty="0">
                <a:latin typeface="Arial" charset="0"/>
              </a:rPr>
              <a:t>Optimal Antibiotic Course</a:t>
            </a:r>
          </a:p>
        </p:txBody>
      </p:sp>
      <p:graphicFrame>
        <p:nvGraphicFramePr>
          <p:cNvPr id="6" name="Table 5"/>
          <p:cNvGraphicFramePr>
            <a:graphicFrameLocks noGrp="1"/>
          </p:cNvGraphicFramePr>
          <p:nvPr>
            <p:extLst>
              <p:ext uri="{D42A27DB-BD31-4B8C-83A1-F6EECF244321}">
                <p14:modId xmlns:p14="http://schemas.microsoft.com/office/powerpoint/2010/main" val="3443704069"/>
              </p:ext>
            </p:extLst>
          </p:nvPr>
        </p:nvGraphicFramePr>
        <p:xfrm>
          <a:off x="431800" y="1387475"/>
          <a:ext cx="11150600" cy="4081462"/>
        </p:xfrm>
        <a:graphic>
          <a:graphicData uri="http://schemas.openxmlformats.org/drawingml/2006/table">
            <a:tbl>
              <a:tblPr firstRow="1" bandRow="1">
                <a:tableStyleId>{69012ECD-51FC-41F1-AA8D-1B2483CD663E}</a:tableStyleId>
              </a:tblPr>
              <a:tblGrid>
                <a:gridCol w="3620859">
                  <a:extLst>
                    <a:ext uri="{9D8B030D-6E8A-4147-A177-3AD203B41FA5}">
                      <a16:colId xmlns:a16="http://schemas.microsoft.com/office/drawing/2014/main" val="20000"/>
                    </a:ext>
                  </a:extLst>
                </a:gridCol>
                <a:gridCol w="1288851">
                  <a:extLst>
                    <a:ext uri="{9D8B030D-6E8A-4147-A177-3AD203B41FA5}">
                      <a16:colId xmlns:a16="http://schemas.microsoft.com/office/drawing/2014/main" val="20001"/>
                    </a:ext>
                  </a:extLst>
                </a:gridCol>
                <a:gridCol w="2434388">
                  <a:extLst>
                    <a:ext uri="{9D8B030D-6E8A-4147-A177-3AD203B41FA5}">
                      <a16:colId xmlns:a16="http://schemas.microsoft.com/office/drawing/2014/main" val="20002"/>
                    </a:ext>
                  </a:extLst>
                </a:gridCol>
                <a:gridCol w="1505144">
                  <a:extLst>
                    <a:ext uri="{9D8B030D-6E8A-4147-A177-3AD203B41FA5}">
                      <a16:colId xmlns:a16="http://schemas.microsoft.com/office/drawing/2014/main" val="20003"/>
                    </a:ext>
                  </a:extLst>
                </a:gridCol>
                <a:gridCol w="2301358">
                  <a:extLst>
                    <a:ext uri="{9D8B030D-6E8A-4147-A177-3AD203B41FA5}">
                      <a16:colId xmlns:a16="http://schemas.microsoft.com/office/drawing/2014/main" val="20004"/>
                    </a:ext>
                  </a:extLst>
                </a:gridCol>
              </a:tblGrid>
              <a:tr h="371042">
                <a:tc>
                  <a:txBody>
                    <a:bodyPr/>
                    <a:lstStyle/>
                    <a:p>
                      <a:r>
                        <a:rPr lang="en-US" sz="1800" dirty="0">
                          <a:latin typeface="Arial"/>
                          <a:cs typeface="Arial"/>
                        </a:rPr>
                        <a:t>Logistic Regression*</a:t>
                      </a:r>
                    </a:p>
                  </a:txBody>
                  <a:tcPr marL="121927" marR="121927" marT="45745" marB="45745">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solidFill>
                      <a:srgbClr val="0E2F57"/>
                    </a:solidFill>
                  </a:tcPr>
                </a:tc>
                <a:tc>
                  <a:txBody>
                    <a:bodyPr/>
                    <a:lstStyle/>
                    <a:p>
                      <a:pPr algn="ctr"/>
                      <a:endParaRPr lang="en-US" sz="1800" dirty="0">
                        <a:latin typeface="Arial"/>
                        <a:cs typeface="Arial"/>
                      </a:endParaRPr>
                    </a:p>
                  </a:txBody>
                  <a:tcPr marL="121927" marR="121927" marT="45745" marB="45745">
                    <a:lnT w="12700" cap="flat" cmpd="sng" algn="ctr">
                      <a:solidFill>
                        <a:scrgbClr r="0" g="0" b="0"/>
                      </a:solidFill>
                      <a:prstDash val="solid"/>
                      <a:round/>
                      <a:headEnd type="none" w="med" len="med"/>
                      <a:tailEnd type="none" w="med" len="med"/>
                    </a:lnT>
                    <a:solidFill>
                      <a:srgbClr val="0E2F57"/>
                    </a:solidFill>
                  </a:tcPr>
                </a:tc>
                <a:tc>
                  <a:txBody>
                    <a:bodyPr/>
                    <a:lstStyle/>
                    <a:p>
                      <a:pPr algn="ctr"/>
                      <a:endParaRPr lang="en-US" sz="1800" dirty="0">
                        <a:latin typeface="Arial"/>
                        <a:cs typeface="Arial"/>
                      </a:endParaRPr>
                    </a:p>
                  </a:txBody>
                  <a:tcPr marL="121927" marR="121927" marT="45745" marB="45745">
                    <a:lnT w="12700" cap="flat" cmpd="sng" algn="ctr">
                      <a:solidFill>
                        <a:scrgbClr r="0" g="0" b="0"/>
                      </a:solidFill>
                      <a:prstDash val="solid"/>
                      <a:round/>
                      <a:headEnd type="none" w="med" len="med"/>
                      <a:tailEnd type="none" w="med" len="med"/>
                    </a:lnT>
                    <a:solidFill>
                      <a:srgbClr val="0E2F57"/>
                    </a:solidFill>
                  </a:tcPr>
                </a:tc>
                <a:tc>
                  <a:txBody>
                    <a:bodyPr/>
                    <a:lstStyle/>
                    <a:p>
                      <a:pPr algn="ctr"/>
                      <a:endParaRPr lang="en-US" sz="1800" dirty="0">
                        <a:latin typeface="Arial"/>
                        <a:cs typeface="Arial"/>
                      </a:endParaRPr>
                    </a:p>
                  </a:txBody>
                  <a:tcPr marL="121927" marR="121927" marT="45745" marB="45745">
                    <a:lnT w="12700" cap="flat" cmpd="sng" algn="ctr">
                      <a:solidFill>
                        <a:scrgbClr r="0" g="0" b="0"/>
                      </a:solidFill>
                      <a:prstDash val="solid"/>
                      <a:round/>
                      <a:headEnd type="none" w="med" len="med"/>
                      <a:tailEnd type="none" w="med" len="med"/>
                    </a:lnT>
                    <a:solidFill>
                      <a:srgbClr val="0E2F57"/>
                    </a:solidFill>
                  </a:tcPr>
                </a:tc>
                <a:tc>
                  <a:txBody>
                    <a:bodyPr/>
                    <a:lstStyle/>
                    <a:p>
                      <a:pPr algn="ctr"/>
                      <a:endParaRPr lang="en-US" sz="1800" dirty="0">
                        <a:latin typeface="Arial"/>
                        <a:cs typeface="Arial"/>
                      </a:endParaRPr>
                    </a:p>
                  </a:txBody>
                  <a:tcPr marL="121927" marR="121927" marT="45745" marB="45745">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solidFill>
                      <a:srgbClr val="0E2F57"/>
                    </a:solidFill>
                  </a:tcPr>
                </a:tc>
                <a:extLst>
                  <a:ext uri="{0D108BD9-81ED-4DB2-BD59-A6C34878D82A}">
                    <a16:rowId xmlns:a16="http://schemas.microsoft.com/office/drawing/2014/main" val="10000"/>
                  </a:ext>
                </a:extLst>
              </a:tr>
              <a:tr h="371042">
                <a:tc>
                  <a:txBody>
                    <a:bodyPr/>
                    <a:lstStyle/>
                    <a:p>
                      <a:r>
                        <a:rPr lang="en-US" sz="1800" b="1" dirty="0">
                          <a:solidFill>
                            <a:schemeClr val="tx1"/>
                          </a:solidFill>
                          <a:latin typeface="Arial"/>
                          <a:cs typeface="Arial"/>
                        </a:rPr>
                        <a:t>Covariate</a:t>
                      </a:r>
                    </a:p>
                  </a:txBody>
                  <a:tcPr marL="121927" marR="121927" marT="45745" marB="45745">
                    <a:lnL w="12700" cap="flat" cmpd="sng" algn="ctr">
                      <a:solidFill>
                        <a:scrgbClr r="0" g="0" b="0"/>
                      </a:solidFill>
                      <a:prstDash val="solid"/>
                      <a:round/>
                      <a:headEnd type="none" w="med" len="med"/>
                      <a:tailEnd type="none" w="med" len="med"/>
                    </a:lnL>
                    <a:solidFill>
                      <a:srgbClr val="BDD7EE"/>
                    </a:solidFill>
                  </a:tcPr>
                </a:tc>
                <a:tc>
                  <a:txBody>
                    <a:bodyPr/>
                    <a:lstStyle/>
                    <a:p>
                      <a:pPr algn="ctr"/>
                      <a:r>
                        <a:rPr lang="en-US" sz="1800" b="1" dirty="0">
                          <a:solidFill>
                            <a:schemeClr val="tx1"/>
                          </a:solidFill>
                          <a:latin typeface="Arial"/>
                          <a:cs typeface="Arial"/>
                        </a:rPr>
                        <a:t>OR</a:t>
                      </a:r>
                    </a:p>
                  </a:txBody>
                  <a:tcPr marL="121927" marR="121927" marT="45745" marB="45745">
                    <a:solidFill>
                      <a:srgbClr val="BDD7EE"/>
                    </a:solidFill>
                  </a:tcPr>
                </a:tc>
                <a:tc>
                  <a:txBody>
                    <a:bodyPr/>
                    <a:lstStyle/>
                    <a:p>
                      <a:pPr algn="ctr"/>
                      <a:r>
                        <a:rPr lang="en-US" sz="1800" b="1" dirty="0">
                          <a:solidFill>
                            <a:schemeClr val="tx1"/>
                          </a:solidFill>
                          <a:latin typeface="Arial"/>
                          <a:cs typeface="Arial"/>
                        </a:rPr>
                        <a:t>95% CI</a:t>
                      </a:r>
                    </a:p>
                  </a:txBody>
                  <a:tcPr marL="121927" marR="121927" marT="45745" marB="45745">
                    <a:solidFill>
                      <a:srgbClr val="BDD7EE"/>
                    </a:solidFill>
                  </a:tcPr>
                </a:tc>
                <a:tc>
                  <a:txBody>
                    <a:bodyPr/>
                    <a:lstStyle/>
                    <a:p>
                      <a:pPr algn="ctr"/>
                      <a:r>
                        <a:rPr lang="en-US" sz="1800" b="1" dirty="0">
                          <a:solidFill>
                            <a:schemeClr val="tx1"/>
                          </a:solidFill>
                          <a:latin typeface="Arial"/>
                          <a:cs typeface="Arial"/>
                        </a:rPr>
                        <a:t>AdjOR</a:t>
                      </a:r>
                    </a:p>
                  </a:txBody>
                  <a:tcPr marL="121927" marR="121927" marT="45745" marB="45745">
                    <a:solidFill>
                      <a:srgbClr val="BDD7EE"/>
                    </a:solidFill>
                  </a:tcPr>
                </a:tc>
                <a:tc>
                  <a:txBody>
                    <a:bodyPr/>
                    <a:lstStyle/>
                    <a:p>
                      <a:pPr algn="ctr"/>
                      <a:r>
                        <a:rPr lang="en-US" sz="1800" b="1" dirty="0">
                          <a:solidFill>
                            <a:schemeClr val="tx1"/>
                          </a:solidFill>
                          <a:latin typeface="Arial"/>
                          <a:cs typeface="Arial"/>
                        </a:rPr>
                        <a:t>95% CI</a:t>
                      </a:r>
                    </a:p>
                  </a:txBody>
                  <a:tcPr marL="121927" marR="121927" marT="45745" marB="45745">
                    <a:lnR w="12700" cap="flat" cmpd="sng" algn="ctr">
                      <a:solidFill>
                        <a:scrgbClr r="0" g="0" b="0"/>
                      </a:solidFill>
                      <a:prstDash val="solid"/>
                      <a:round/>
                      <a:headEnd type="none" w="med" len="med"/>
                      <a:tailEnd type="none" w="med" len="med"/>
                    </a:lnR>
                    <a:solidFill>
                      <a:srgbClr val="BDD7EE"/>
                    </a:solidFill>
                  </a:tcPr>
                </a:tc>
                <a:extLst>
                  <a:ext uri="{0D108BD9-81ED-4DB2-BD59-A6C34878D82A}">
                    <a16:rowId xmlns:a16="http://schemas.microsoft.com/office/drawing/2014/main" val="10001"/>
                  </a:ext>
                </a:extLst>
              </a:tr>
              <a:tr h="371042">
                <a:tc>
                  <a:txBody>
                    <a:bodyPr/>
                    <a:lstStyle/>
                    <a:p>
                      <a:r>
                        <a:rPr lang="en-US" sz="1800" dirty="0">
                          <a:latin typeface="Arial"/>
                          <a:cs typeface="Arial"/>
                        </a:rPr>
                        <a:t>Inpatient electronic stop date</a:t>
                      </a:r>
                    </a:p>
                  </a:txBody>
                  <a:tcPr marL="121927" marR="121927" marT="45745" marB="45745">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dirty="0">
                          <a:latin typeface="Arial"/>
                          <a:cs typeface="Arial"/>
                        </a:rPr>
                        <a:t>0.72</a:t>
                      </a:r>
                    </a:p>
                  </a:txBody>
                  <a:tcPr marL="121927" marR="121927" marT="45745" marB="45745">
                    <a:solidFill>
                      <a:srgbClr val="FFFFFF"/>
                    </a:solidFill>
                  </a:tcPr>
                </a:tc>
                <a:tc>
                  <a:txBody>
                    <a:bodyPr/>
                    <a:lstStyle/>
                    <a:p>
                      <a:pPr algn="ctr"/>
                      <a:r>
                        <a:rPr lang="en-US" sz="1800" dirty="0">
                          <a:latin typeface="Arial"/>
                          <a:cs typeface="Arial"/>
                        </a:rPr>
                        <a:t>0.45-1.15</a:t>
                      </a:r>
                    </a:p>
                  </a:txBody>
                  <a:tcPr marL="121927" marR="121927" marT="45745" marB="45745">
                    <a:solidFill>
                      <a:srgbClr val="FFFFFF"/>
                    </a:solidFill>
                  </a:tcPr>
                </a:tc>
                <a:tc>
                  <a:txBody>
                    <a:bodyPr/>
                    <a:lstStyle/>
                    <a:p>
                      <a:pPr algn="ctr"/>
                      <a:r>
                        <a:rPr lang="en-US" sz="1800" dirty="0">
                          <a:latin typeface="Arial"/>
                          <a:cs typeface="Arial"/>
                        </a:rPr>
                        <a:t>0.81</a:t>
                      </a:r>
                    </a:p>
                  </a:txBody>
                  <a:tcPr marL="121927" marR="121927" marT="45745" marB="45745">
                    <a:solidFill>
                      <a:srgbClr val="FFFFFF"/>
                    </a:solidFill>
                  </a:tcPr>
                </a:tc>
                <a:tc>
                  <a:txBody>
                    <a:bodyPr/>
                    <a:lstStyle/>
                    <a:p>
                      <a:pPr algn="ctr"/>
                      <a:r>
                        <a:rPr lang="en-US" sz="1800" dirty="0">
                          <a:latin typeface="Arial"/>
                          <a:cs typeface="Arial"/>
                        </a:rPr>
                        <a:t>0.49-1.35</a:t>
                      </a:r>
                    </a:p>
                  </a:txBody>
                  <a:tcPr marL="121927" marR="121927" marT="45745" marB="45745">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2"/>
                  </a:ext>
                </a:extLst>
              </a:tr>
              <a:tr h="371042">
                <a:tc>
                  <a:txBody>
                    <a:bodyPr/>
                    <a:lstStyle/>
                    <a:p>
                      <a:r>
                        <a:rPr lang="en-US" sz="1800" dirty="0">
                          <a:latin typeface="Arial"/>
                          <a:cs typeface="Arial"/>
                        </a:rPr>
                        <a:t>Charlson</a:t>
                      </a:r>
                      <a:r>
                        <a:rPr lang="en-US" sz="1800" baseline="0" dirty="0">
                          <a:latin typeface="Arial"/>
                          <a:cs typeface="Arial"/>
                        </a:rPr>
                        <a:t> score &gt;=2</a:t>
                      </a:r>
                      <a:endParaRPr lang="en-US" sz="1800" dirty="0">
                        <a:latin typeface="Arial"/>
                        <a:cs typeface="Arial"/>
                      </a:endParaRPr>
                    </a:p>
                  </a:txBody>
                  <a:tcPr marL="121927" marR="121927" marT="45745" marB="45745">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b="0" dirty="0">
                          <a:latin typeface="Arial"/>
                          <a:cs typeface="Arial"/>
                        </a:rPr>
                        <a:t>0.57</a:t>
                      </a:r>
                    </a:p>
                  </a:txBody>
                  <a:tcPr marL="121927" marR="121927" marT="45745" marB="45745">
                    <a:solidFill>
                      <a:srgbClr val="FFFFFF"/>
                    </a:solidFill>
                  </a:tcPr>
                </a:tc>
                <a:tc>
                  <a:txBody>
                    <a:bodyPr/>
                    <a:lstStyle/>
                    <a:p>
                      <a:pPr algn="ctr"/>
                      <a:r>
                        <a:rPr lang="en-US" sz="1800" b="0" dirty="0">
                          <a:latin typeface="Arial"/>
                          <a:cs typeface="Arial"/>
                        </a:rPr>
                        <a:t>0.36-0.91</a:t>
                      </a:r>
                    </a:p>
                  </a:txBody>
                  <a:tcPr marL="121927" marR="121927" marT="45745" marB="45745">
                    <a:solidFill>
                      <a:srgbClr val="FFFFFF"/>
                    </a:solidFill>
                  </a:tcPr>
                </a:tc>
                <a:tc>
                  <a:txBody>
                    <a:bodyPr/>
                    <a:lstStyle/>
                    <a:p>
                      <a:pPr algn="ctr"/>
                      <a:r>
                        <a:rPr lang="en-US" sz="1800" b="1" dirty="0">
                          <a:latin typeface="Arial"/>
                          <a:cs typeface="Arial"/>
                        </a:rPr>
                        <a:t>0.56</a:t>
                      </a:r>
                    </a:p>
                  </a:txBody>
                  <a:tcPr marL="121927" marR="121927" marT="45745" marB="45745">
                    <a:solidFill>
                      <a:srgbClr val="FFFFFF"/>
                    </a:solidFill>
                  </a:tcPr>
                </a:tc>
                <a:tc>
                  <a:txBody>
                    <a:bodyPr/>
                    <a:lstStyle/>
                    <a:p>
                      <a:pPr algn="ctr"/>
                      <a:r>
                        <a:rPr lang="en-US" sz="1800" b="1" dirty="0">
                          <a:latin typeface="Arial"/>
                          <a:cs typeface="Arial"/>
                        </a:rPr>
                        <a:t>0.34-0.91</a:t>
                      </a:r>
                    </a:p>
                  </a:txBody>
                  <a:tcPr marL="121927" marR="121927" marT="45745" marB="45745">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3"/>
                  </a:ext>
                </a:extLst>
              </a:tr>
              <a:tr h="371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Hospital LOS</a:t>
                      </a:r>
                    </a:p>
                  </a:txBody>
                  <a:tcPr marL="121927" marR="121927" marT="45745" marB="45745">
                    <a:lnL w="12700" cap="flat" cmpd="sng" algn="ctr">
                      <a:solidFill>
                        <a:scrgbClr r="0" g="0" b="0"/>
                      </a:solidFill>
                      <a:prstDash val="solid"/>
                      <a:round/>
                      <a:headEnd type="none" w="med" len="med"/>
                      <a:tailEnd type="none" w="med" len="med"/>
                    </a:lnL>
                    <a:solidFill>
                      <a:srgbClr val="FFFFFF"/>
                    </a:solidFill>
                  </a:tcPr>
                </a:tc>
                <a:tc>
                  <a:txBody>
                    <a:bodyPr/>
                    <a:lstStyle/>
                    <a:p>
                      <a:pPr algn="ctr"/>
                      <a:endParaRPr lang="en-US" sz="1800" b="0" dirty="0">
                        <a:latin typeface="Arial"/>
                        <a:cs typeface="Arial"/>
                      </a:endParaRPr>
                    </a:p>
                  </a:txBody>
                  <a:tcPr marL="121927" marR="121927" marT="45745" marB="45745">
                    <a:solidFill>
                      <a:srgbClr val="FFFFFF"/>
                    </a:solidFill>
                  </a:tcPr>
                </a:tc>
                <a:tc>
                  <a:txBody>
                    <a:bodyPr/>
                    <a:lstStyle/>
                    <a:p>
                      <a:pPr algn="ctr"/>
                      <a:endParaRPr lang="en-US" sz="1800" b="0" dirty="0">
                        <a:latin typeface="Arial"/>
                        <a:cs typeface="Arial"/>
                      </a:endParaRPr>
                    </a:p>
                  </a:txBody>
                  <a:tcPr marL="121927" marR="121927" marT="45745" marB="45745">
                    <a:solidFill>
                      <a:srgbClr val="FFFFFF"/>
                    </a:solidFill>
                  </a:tcPr>
                </a:tc>
                <a:tc>
                  <a:txBody>
                    <a:bodyPr/>
                    <a:lstStyle/>
                    <a:p>
                      <a:pPr algn="ctr"/>
                      <a:r>
                        <a:rPr lang="en-US" sz="1800" b="1" dirty="0">
                          <a:latin typeface="Arial"/>
                          <a:cs typeface="Arial"/>
                        </a:rPr>
                        <a:t>0.83</a:t>
                      </a:r>
                    </a:p>
                  </a:txBody>
                  <a:tcPr marL="121927" marR="121927" marT="45745" marB="45745">
                    <a:solidFill>
                      <a:srgbClr val="FFFFFF"/>
                    </a:solidFill>
                  </a:tcPr>
                </a:tc>
                <a:tc>
                  <a:txBody>
                    <a:bodyPr/>
                    <a:lstStyle/>
                    <a:p>
                      <a:pPr algn="ctr"/>
                      <a:r>
                        <a:rPr lang="en-US" sz="1800" b="1" dirty="0">
                          <a:latin typeface="Arial"/>
                          <a:cs typeface="Arial"/>
                        </a:rPr>
                        <a:t>0.71-0.96</a:t>
                      </a:r>
                    </a:p>
                  </a:txBody>
                  <a:tcPr marL="121927" marR="121927" marT="45745" marB="45745">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4"/>
                  </a:ext>
                </a:extLst>
              </a:tr>
              <a:tr h="371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Resident/fellow provider</a:t>
                      </a:r>
                    </a:p>
                  </a:txBody>
                  <a:tcPr marL="121927" marR="121927" marT="45745" marB="45745">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b="0" dirty="0">
                          <a:latin typeface="Arial"/>
                          <a:cs typeface="Arial"/>
                        </a:rPr>
                        <a:t>1.99</a:t>
                      </a:r>
                    </a:p>
                  </a:txBody>
                  <a:tcPr marL="121927" marR="121927" marT="45745" marB="45745">
                    <a:solidFill>
                      <a:srgbClr val="FFFFFF"/>
                    </a:solidFill>
                  </a:tcPr>
                </a:tc>
                <a:tc>
                  <a:txBody>
                    <a:bodyPr/>
                    <a:lstStyle/>
                    <a:p>
                      <a:pPr algn="ctr"/>
                      <a:r>
                        <a:rPr lang="en-US" sz="1800" b="0" dirty="0">
                          <a:latin typeface="Arial"/>
                          <a:cs typeface="Arial"/>
                        </a:rPr>
                        <a:t>0.89-4.45</a:t>
                      </a:r>
                    </a:p>
                  </a:txBody>
                  <a:tcPr marL="121927" marR="121927" marT="45745" marB="45745">
                    <a:solidFill>
                      <a:srgbClr val="FFFFFF"/>
                    </a:solidFill>
                  </a:tcPr>
                </a:tc>
                <a:tc>
                  <a:txBody>
                    <a:bodyPr/>
                    <a:lstStyle/>
                    <a:p>
                      <a:pPr algn="ctr"/>
                      <a:r>
                        <a:rPr lang="en-US" sz="1800" dirty="0">
                          <a:latin typeface="Arial"/>
                          <a:cs typeface="Arial"/>
                        </a:rPr>
                        <a:t>2.03</a:t>
                      </a:r>
                    </a:p>
                  </a:txBody>
                  <a:tcPr marL="121927" marR="121927" marT="45745" marB="45745">
                    <a:solidFill>
                      <a:srgbClr val="FFFFFF"/>
                    </a:solidFill>
                  </a:tcPr>
                </a:tc>
                <a:tc>
                  <a:txBody>
                    <a:bodyPr/>
                    <a:lstStyle/>
                    <a:p>
                      <a:pPr algn="ctr"/>
                      <a:r>
                        <a:rPr lang="en-US" sz="1800" dirty="0">
                          <a:latin typeface="Arial"/>
                          <a:cs typeface="Arial"/>
                        </a:rPr>
                        <a:t>0.86-4.77</a:t>
                      </a:r>
                    </a:p>
                  </a:txBody>
                  <a:tcPr marL="121927" marR="121927" marT="45745" marB="45745">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5"/>
                  </a:ext>
                </a:extLst>
              </a:tr>
              <a:tr h="371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CAP diagnosis</a:t>
                      </a:r>
                    </a:p>
                  </a:txBody>
                  <a:tcPr marL="121927" marR="121927" marT="45745" marB="45745">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b="0" dirty="0">
                          <a:latin typeface="Arial"/>
                          <a:cs typeface="Arial"/>
                        </a:rPr>
                        <a:t>1.65</a:t>
                      </a:r>
                    </a:p>
                  </a:txBody>
                  <a:tcPr marL="121927" marR="121927" marT="45745" marB="45745">
                    <a:solidFill>
                      <a:srgbClr val="FFFFFF"/>
                    </a:solidFill>
                  </a:tcPr>
                </a:tc>
                <a:tc>
                  <a:txBody>
                    <a:bodyPr/>
                    <a:lstStyle/>
                    <a:p>
                      <a:pPr algn="ctr"/>
                      <a:r>
                        <a:rPr lang="en-US" sz="1800" b="0" dirty="0">
                          <a:latin typeface="Arial"/>
                          <a:cs typeface="Arial"/>
                        </a:rPr>
                        <a:t>1.05-2.58</a:t>
                      </a:r>
                    </a:p>
                  </a:txBody>
                  <a:tcPr marL="121927" marR="121927" marT="45745" marB="45745">
                    <a:solidFill>
                      <a:srgbClr val="FFFFFF"/>
                    </a:solidFill>
                  </a:tcPr>
                </a:tc>
                <a:tc>
                  <a:txBody>
                    <a:bodyPr/>
                    <a:lstStyle/>
                    <a:p>
                      <a:pPr algn="ctr"/>
                      <a:r>
                        <a:rPr lang="en-US" sz="1800" dirty="0">
                          <a:latin typeface="Arial"/>
                          <a:cs typeface="Arial"/>
                        </a:rPr>
                        <a:t>1.50</a:t>
                      </a:r>
                    </a:p>
                  </a:txBody>
                  <a:tcPr marL="121927" marR="121927" marT="45745" marB="45745">
                    <a:solidFill>
                      <a:srgbClr val="FFFFFF"/>
                    </a:solidFill>
                  </a:tcPr>
                </a:tc>
                <a:tc>
                  <a:txBody>
                    <a:bodyPr/>
                    <a:lstStyle/>
                    <a:p>
                      <a:pPr algn="ctr"/>
                      <a:r>
                        <a:rPr lang="en-US" sz="1800" dirty="0">
                          <a:latin typeface="Arial"/>
                          <a:cs typeface="Arial"/>
                        </a:rPr>
                        <a:t>0.93-2.43</a:t>
                      </a:r>
                    </a:p>
                  </a:txBody>
                  <a:tcPr marL="121927" marR="121927" marT="45745" marB="45745">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6"/>
                  </a:ext>
                </a:extLst>
              </a:tr>
              <a:tr h="371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Intervention</a:t>
                      </a:r>
                    </a:p>
                  </a:txBody>
                  <a:tcPr marL="121927" marR="121927" marT="45745" marB="45745">
                    <a:lnL w="12700" cap="flat" cmpd="sng" algn="ctr">
                      <a:solidFill>
                        <a:scrgbClr r="0" g="0" b="0"/>
                      </a:solidFill>
                      <a:prstDash val="solid"/>
                      <a:round/>
                      <a:headEnd type="none" w="med" len="med"/>
                      <a:tailEnd type="none" w="med" len="med"/>
                    </a:lnL>
                    <a:solidFill>
                      <a:srgbClr val="FFFFFF"/>
                    </a:solidFill>
                  </a:tcPr>
                </a:tc>
                <a:tc>
                  <a:txBody>
                    <a:bodyPr/>
                    <a:lstStyle/>
                    <a:p>
                      <a:pPr algn="ctr"/>
                      <a:r>
                        <a:rPr lang="en-US" sz="1800" b="0" dirty="0">
                          <a:latin typeface="Arial"/>
                          <a:cs typeface="Arial"/>
                        </a:rPr>
                        <a:t>3.038</a:t>
                      </a:r>
                    </a:p>
                  </a:txBody>
                  <a:tcPr marL="121927" marR="121927" marT="45745" marB="45745">
                    <a:solidFill>
                      <a:srgbClr val="FFFFFF"/>
                    </a:solidFill>
                  </a:tcPr>
                </a:tc>
                <a:tc>
                  <a:txBody>
                    <a:bodyPr/>
                    <a:lstStyle/>
                    <a:p>
                      <a:pPr algn="ctr"/>
                      <a:r>
                        <a:rPr lang="en-US" sz="1800" b="0" dirty="0">
                          <a:latin typeface="Arial"/>
                          <a:cs typeface="Arial"/>
                        </a:rPr>
                        <a:t>1.92-4.81</a:t>
                      </a:r>
                    </a:p>
                  </a:txBody>
                  <a:tcPr marL="121927" marR="121927" marT="45745" marB="45745">
                    <a:solidFill>
                      <a:srgbClr val="FFFFFF"/>
                    </a:solidFill>
                  </a:tcPr>
                </a:tc>
                <a:tc>
                  <a:txBody>
                    <a:bodyPr/>
                    <a:lstStyle/>
                    <a:p>
                      <a:pPr algn="ctr"/>
                      <a:r>
                        <a:rPr lang="en-US" sz="1800" b="1" dirty="0">
                          <a:latin typeface="Arial"/>
                          <a:cs typeface="Arial"/>
                        </a:rPr>
                        <a:t>3.18</a:t>
                      </a:r>
                    </a:p>
                  </a:txBody>
                  <a:tcPr marL="121927" marR="121927" marT="45745" marB="45745">
                    <a:solidFill>
                      <a:srgbClr val="FFFFFF"/>
                    </a:solidFill>
                  </a:tcPr>
                </a:tc>
                <a:tc>
                  <a:txBody>
                    <a:bodyPr/>
                    <a:lstStyle/>
                    <a:p>
                      <a:pPr algn="ctr"/>
                      <a:r>
                        <a:rPr lang="en-US" sz="1800" b="1" dirty="0">
                          <a:latin typeface="Arial"/>
                          <a:cs typeface="Arial"/>
                        </a:rPr>
                        <a:t>1.95-5.18</a:t>
                      </a:r>
                    </a:p>
                  </a:txBody>
                  <a:tcPr marL="121927" marR="121927" marT="45745" marB="45745">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7"/>
                  </a:ext>
                </a:extLst>
              </a:tr>
              <a:tr h="371042">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Arial"/>
                          <a:cs typeface="Arial"/>
                        </a:rPr>
                        <a:t>Inverse Probability Treatment Weighing</a:t>
                      </a:r>
                    </a:p>
                  </a:txBody>
                  <a:tcPr marL="121927" marR="121927" marT="45745" marB="4574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solidFill>
                      <a:srgbClr val="0E2F57"/>
                    </a:solidFill>
                  </a:tcPr>
                </a:tc>
                <a:tc hMerge="1">
                  <a:txBody>
                    <a:bodyPr/>
                    <a:lstStyle/>
                    <a:p>
                      <a:pPr algn="ctr"/>
                      <a:endParaRPr lang="en-US" sz="1800" b="0" dirty="0">
                        <a:latin typeface="Arial"/>
                        <a:cs typeface="Arial"/>
                      </a:endParaRPr>
                    </a:p>
                  </a:txBody>
                  <a:tcPr marL="121927" marR="121927" marT="45742" marB="45742">
                    <a:solidFill>
                      <a:srgbClr val="FFFFFF"/>
                    </a:solidFill>
                  </a:tcPr>
                </a:tc>
                <a:tc hMerge="1">
                  <a:txBody>
                    <a:bodyPr/>
                    <a:lstStyle/>
                    <a:p>
                      <a:pPr algn="ctr"/>
                      <a:endParaRPr lang="en-US" sz="1800" b="0" dirty="0">
                        <a:latin typeface="Arial"/>
                        <a:cs typeface="Arial"/>
                      </a:endParaRPr>
                    </a:p>
                  </a:txBody>
                  <a:tcPr marL="121927" marR="121927" marT="45742" marB="45742">
                    <a:solidFill>
                      <a:srgbClr val="FFFFFF"/>
                    </a:solidFill>
                  </a:tcPr>
                </a:tc>
                <a:tc hMerge="1">
                  <a:txBody>
                    <a:bodyPr/>
                    <a:lstStyle/>
                    <a:p>
                      <a:pPr algn="ctr"/>
                      <a:endParaRPr lang="en-US" sz="1800" b="1" dirty="0">
                        <a:latin typeface="Arial"/>
                        <a:cs typeface="Arial"/>
                      </a:endParaRPr>
                    </a:p>
                  </a:txBody>
                  <a:tcPr marL="121927" marR="121927" marT="45742" marB="45742">
                    <a:solidFill>
                      <a:srgbClr val="FFFFFF"/>
                    </a:solidFill>
                  </a:tcPr>
                </a:tc>
                <a:tc hMerge="1">
                  <a:txBody>
                    <a:bodyPr/>
                    <a:lstStyle/>
                    <a:p>
                      <a:pPr algn="ctr"/>
                      <a:endParaRPr lang="en-US" sz="1800" b="1" dirty="0">
                        <a:latin typeface="Arial"/>
                        <a:cs typeface="Arial"/>
                      </a:endParaRPr>
                    </a:p>
                  </a:txBody>
                  <a:tcPr marL="121927" marR="121927" marT="45742" marB="45742">
                    <a:lnR w="12700" cap="flat" cmpd="sng" algn="ctr">
                      <a:solidFill>
                        <a:scrgbClr r="0" g="0" b="0"/>
                      </a:solidFill>
                      <a:prstDash val="solid"/>
                      <a:round/>
                      <a:headEnd type="none" w="med" len="med"/>
                      <a:tailEnd type="none" w="med" len="med"/>
                    </a:lnR>
                    <a:solidFill>
                      <a:srgbClr val="FFFFFF"/>
                    </a:solidFill>
                  </a:tcPr>
                </a:tc>
                <a:extLst>
                  <a:ext uri="{0D108BD9-81ED-4DB2-BD59-A6C34878D82A}">
                    <a16:rowId xmlns:a16="http://schemas.microsoft.com/office/drawing/2014/main" val="10008"/>
                  </a:ext>
                </a:extLst>
              </a:tr>
              <a:tr h="371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800" b="1" dirty="0">
                        <a:latin typeface="Arial"/>
                        <a:cs typeface="Arial"/>
                      </a:endParaRPr>
                    </a:p>
                  </a:txBody>
                  <a:tcPr marL="121927" marR="121927" marT="45745" marB="45745">
                    <a:lnL w="12700" cap="flat" cmpd="sng" algn="ctr">
                      <a:solidFill>
                        <a:scrgbClr r="0" g="0" b="0"/>
                      </a:solidFill>
                      <a:prstDash val="solid"/>
                      <a:round/>
                      <a:headEnd type="none" w="med" len="med"/>
                      <a:tailEnd type="none" w="med" len="med"/>
                    </a:lnL>
                    <a:solidFill>
                      <a:srgbClr val="BDD7EE"/>
                    </a:solidFill>
                  </a:tcPr>
                </a:tc>
                <a:tc>
                  <a:txBody>
                    <a:bodyPr/>
                    <a:lstStyle/>
                    <a:p>
                      <a:pPr algn="ctr"/>
                      <a:r>
                        <a:rPr lang="en-US" sz="1800" b="1" dirty="0">
                          <a:solidFill>
                            <a:schemeClr val="tx1"/>
                          </a:solidFill>
                          <a:latin typeface="Arial"/>
                          <a:cs typeface="Arial"/>
                        </a:rPr>
                        <a:t>OR</a:t>
                      </a:r>
                    </a:p>
                  </a:txBody>
                  <a:tcPr marL="121927" marR="121927" marT="45745" marB="45745">
                    <a:solidFill>
                      <a:srgbClr val="BDD7EE"/>
                    </a:solidFill>
                  </a:tcPr>
                </a:tc>
                <a:tc>
                  <a:txBody>
                    <a:bodyPr/>
                    <a:lstStyle/>
                    <a:p>
                      <a:pPr algn="ctr"/>
                      <a:r>
                        <a:rPr lang="en-US" sz="1800" b="1" dirty="0">
                          <a:solidFill>
                            <a:schemeClr val="tx1"/>
                          </a:solidFill>
                          <a:latin typeface="Arial"/>
                          <a:cs typeface="Arial"/>
                        </a:rPr>
                        <a:t>95% CI</a:t>
                      </a:r>
                    </a:p>
                  </a:txBody>
                  <a:tcPr marL="121927" marR="121927" marT="45745" marB="45745">
                    <a:solidFill>
                      <a:srgbClr val="BDD7EE"/>
                    </a:solidFill>
                  </a:tcPr>
                </a:tc>
                <a:tc>
                  <a:txBody>
                    <a:bodyPr/>
                    <a:lstStyle/>
                    <a:p>
                      <a:pPr algn="ctr"/>
                      <a:r>
                        <a:rPr lang="en-US" sz="1800" b="1" dirty="0">
                          <a:latin typeface="Arial"/>
                          <a:cs typeface="Arial"/>
                        </a:rPr>
                        <a:t>Adj OR</a:t>
                      </a:r>
                    </a:p>
                  </a:txBody>
                  <a:tcPr marL="121927" marR="121927" marT="45745" marB="45745">
                    <a:solidFill>
                      <a:srgbClr val="BDD7EE"/>
                    </a:solidFill>
                  </a:tcPr>
                </a:tc>
                <a:tc>
                  <a:txBody>
                    <a:bodyPr/>
                    <a:lstStyle/>
                    <a:p>
                      <a:pPr algn="ctr"/>
                      <a:r>
                        <a:rPr lang="en-US" sz="1800" b="1" dirty="0">
                          <a:latin typeface="Arial"/>
                          <a:cs typeface="Arial"/>
                        </a:rPr>
                        <a:t>95% CI</a:t>
                      </a:r>
                    </a:p>
                  </a:txBody>
                  <a:tcPr marL="121927" marR="121927" marT="45745" marB="45745">
                    <a:lnR w="12700" cap="flat" cmpd="sng" algn="ctr">
                      <a:solidFill>
                        <a:scrgbClr r="0" g="0" b="0"/>
                      </a:solidFill>
                      <a:prstDash val="solid"/>
                      <a:round/>
                      <a:headEnd type="none" w="med" len="med"/>
                      <a:tailEnd type="none" w="med" len="med"/>
                    </a:lnR>
                    <a:solidFill>
                      <a:srgbClr val="BDD7EE"/>
                    </a:solidFill>
                  </a:tcPr>
                </a:tc>
                <a:extLst>
                  <a:ext uri="{0D108BD9-81ED-4DB2-BD59-A6C34878D82A}">
                    <a16:rowId xmlns:a16="http://schemas.microsoft.com/office/drawing/2014/main" val="10009"/>
                  </a:ext>
                </a:extLst>
              </a:tr>
              <a:tr h="3710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cs typeface="Arial"/>
                        </a:rPr>
                        <a:t>Intervention</a:t>
                      </a:r>
                    </a:p>
                  </a:txBody>
                  <a:tcPr marL="121927" marR="121927" marT="45745" marB="45745">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dirty="0">
                          <a:latin typeface="Arial"/>
                          <a:cs typeface="Arial"/>
                        </a:rPr>
                        <a:t>3.038</a:t>
                      </a:r>
                    </a:p>
                  </a:txBody>
                  <a:tcPr marL="121927" marR="121927" marT="45745" marB="45745">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0" dirty="0">
                          <a:latin typeface="Arial"/>
                          <a:cs typeface="Arial"/>
                        </a:rPr>
                        <a:t>1.92-4.81</a:t>
                      </a:r>
                    </a:p>
                  </a:txBody>
                  <a:tcPr marL="121927" marR="121927" marT="45745" marB="45745">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1" dirty="0">
                          <a:latin typeface="Arial"/>
                          <a:cs typeface="Arial"/>
                        </a:rPr>
                        <a:t>2.855</a:t>
                      </a:r>
                    </a:p>
                  </a:txBody>
                  <a:tcPr marL="121924" marR="121924" marT="45703" marB="45703">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US" sz="1800" b="1" dirty="0">
                          <a:latin typeface="Arial"/>
                          <a:cs typeface="Arial"/>
                        </a:rPr>
                        <a:t>1.376-5.921</a:t>
                      </a:r>
                    </a:p>
                  </a:txBody>
                  <a:tcPr marL="121924" marR="121924" marT="45703" marB="45703">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9764" name="Rectangle 6"/>
          <p:cNvSpPr>
            <a:spLocks noChangeArrowheads="1"/>
          </p:cNvSpPr>
          <p:nvPr/>
        </p:nvSpPr>
        <p:spPr bwMode="auto">
          <a:xfrm>
            <a:off x="0" y="6519863"/>
            <a:ext cx="55274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1600" dirty="0">
                <a:latin typeface="Arial" charset="0"/>
                <a:cs typeface="Arial" charset="0"/>
              </a:rPr>
              <a:t>*Omnibus test &lt;0.001; Hosmer and Lemeshow test =0.604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latin typeface="Arial" charset="0"/>
              </a:rPr>
              <a:t>IPTW for probability of treatment group assignment</a:t>
            </a:r>
          </a:p>
        </p:txBody>
      </p:sp>
      <p:graphicFrame>
        <p:nvGraphicFramePr>
          <p:cNvPr id="2" name="Table 1"/>
          <p:cNvGraphicFramePr>
            <a:graphicFrameLocks noGrp="1"/>
          </p:cNvGraphicFramePr>
          <p:nvPr>
            <p:extLst>
              <p:ext uri="{D42A27DB-BD31-4B8C-83A1-F6EECF244321}">
                <p14:modId xmlns:p14="http://schemas.microsoft.com/office/powerpoint/2010/main" val="266020346"/>
              </p:ext>
            </p:extLst>
          </p:nvPr>
        </p:nvGraphicFramePr>
        <p:xfrm>
          <a:off x="1792941" y="2181412"/>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gridSpan="2">
                  <a:txBody>
                    <a:bodyPr/>
                    <a:lstStyle/>
                    <a:p>
                      <a:r>
                        <a:rPr lang="en-US" sz="1800" dirty="0">
                          <a:latin typeface="Arial"/>
                          <a:cs typeface="Arial"/>
                        </a:rPr>
                        <a:t>Covariates in propensity scoring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50000"/>
                      </a:schemeClr>
                    </a:solidFill>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800" dirty="0">
                          <a:latin typeface="Arial"/>
                          <a:cs typeface="Arial"/>
                          <a:sym typeface="Wingdings" charset="0"/>
                        </a:rPr>
                        <a:t>BMI</a:t>
                      </a:r>
                      <a:endParaRPr lang="en-US" sz="1800" dirty="0">
                        <a:latin typeface="Arial"/>
                        <a:cs typeface="Arial"/>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sym typeface="Wingdings" charset="0"/>
                        </a:rPr>
                        <a:t>Charlson score &gt;2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370840">
                <a:tc>
                  <a:txBody>
                    <a:bodyPr/>
                    <a:lstStyle/>
                    <a:p>
                      <a:r>
                        <a:rPr lang="en-US" sz="1800" dirty="0">
                          <a:latin typeface="Arial"/>
                          <a:cs typeface="Arial"/>
                          <a:sym typeface="Wingdings" charset="0"/>
                        </a:rPr>
                        <a:t>Length of stay (days)</a:t>
                      </a:r>
                      <a:endParaRPr lang="en-US" sz="1800" dirty="0">
                        <a:latin typeface="Arial"/>
                        <a:cs typeface="Arial"/>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sym typeface="Wingdings" charset="0"/>
                        </a:rPr>
                        <a:t>Sepsis (SIRS &gt;=2)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2"/>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sym typeface="Wingdings" charset="0"/>
                        </a:rPr>
                        <a:t>Unit capacity (%)</a:t>
                      </a: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sym typeface="Wingdings" charset="0"/>
                        </a:rPr>
                        <a:t>UTI diagnosis</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370840">
                <a:tc>
                  <a:txBody>
                    <a:bodyPr/>
                    <a:lstStyle/>
                    <a:p>
                      <a:r>
                        <a:rPr lang="en-US" sz="1800" dirty="0">
                          <a:latin typeface="Arial"/>
                          <a:cs typeface="Arial"/>
                        </a:rPr>
                        <a:t>Age</a:t>
                      </a: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a:cs typeface="Arial"/>
                          <a:sym typeface="Wingdings" charset="0"/>
                        </a:rPr>
                        <a:t>Sex</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4"/>
                  </a:ext>
                </a:extLst>
              </a:tr>
              <a:tr h="370840">
                <a:tc>
                  <a:txBody>
                    <a:bodyPr/>
                    <a:lstStyle/>
                    <a:p>
                      <a:r>
                        <a:rPr lang="en-US" sz="1800" dirty="0">
                          <a:latin typeface="Arial"/>
                          <a:cs typeface="Arial"/>
                          <a:sym typeface="Wingdings" charset="0"/>
                        </a:rPr>
                        <a:t>Any risk factor for MDRO</a:t>
                      </a:r>
                      <a:endParaRPr lang="en-US" sz="1800" dirty="0">
                        <a:latin typeface="Arial"/>
                        <a:cs typeface="Arial"/>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sym typeface="Wingdings" charset="0"/>
                        </a:rPr>
                        <a:t>Any positive culture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sym typeface="Wingdings" charset="0"/>
                        </a:rPr>
                        <a:t>Provider type</a:t>
                      </a:r>
                    </a:p>
                  </a:txBody>
                  <a:tcPr>
                    <a:lnL w="12700" cap="flat" cmpd="sng" algn="ctr">
                      <a:solidFill>
                        <a:schemeClr val="tx1"/>
                      </a:solidFill>
                      <a:prstDash val="solid"/>
                      <a:round/>
                      <a:headEnd type="none" w="med" len="med"/>
                      <a:tailEnd type="none" w="med" len="med"/>
                    </a:lnL>
                    <a:solidFill>
                      <a:schemeClr val="bg1"/>
                    </a:solidFill>
                  </a:tcPr>
                </a:tc>
                <a:tc>
                  <a:txBody>
                    <a:bodyPr/>
                    <a:lstStyle/>
                    <a:p>
                      <a:r>
                        <a:rPr lang="en-US" sz="1800" dirty="0">
                          <a:latin typeface="Arial"/>
                          <a:cs typeface="Arial"/>
                        </a:rPr>
                        <a:t>Use of electronic stop date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6"/>
                  </a:ext>
                </a:extLst>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sym typeface="Wingdings" charset="0"/>
                        </a:rPr>
                        <a:t>ICU on admission</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a:latin typeface="Arial"/>
                          <a:cs typeface="Arial"/>
                        </a:rPr>
                        <a:t>Beta-lactam allergy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732869"/>
                  </a:ext>
                </a:extLst>
              </a:tr>
            </a:tbl>
          </a:graphicData>
        </a:graphic>
      </p:graphicFrame>
    </p:spTree>
    <p:extLst>
      <p:ext uri="{BB962C8B-B14F-4D97-AF65-F5344CB8AC3E}">
        <p14:creationId xmlns:p14="http://schemas.microsoft.com/office/powerpoint/2010/main" val="151763585"/>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73711</TotalTime>
  <Words>1067</Words>
  <Application>Microsoft Office PowerPoint</Application>
  <PresentationFormat>Widescreen</PresentationFormat>
  <Paragraphs>258</Paragraphs>
  <Slides>15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Candara</vt:lpstr>
      <vt:lpstr>Wingdings</vt:lpstr>
      <vt:lpstr>Office Theme</vt:lpstr>
      <vt:lpstr>Antibiotic Optimization</vt:lpstr>
      <vt:lpstr>Example reports for each month</vt:lpstr>
      <vt:lpstr>DOOR Selection and Clinical Outcome Decision Tree</vt:lpstr>
      <vt:lpstr>DOOR: Without Consideration of Antibiotic Optimization</vt:lpstr>
      <vt:lpstr>DOOR Method 1, range 1-11 (Dichotomizing antibiotic optimization)</vt:lpstr>
      <vt:lpstr>DOOR Method 2 range 1-16 (Ordinal scale for antibiotic optimization)</vt:lpstr>
      <vt:lpstr>Measurements of DOOR</vt:lpstr>
      <vt:lpstr>Best Possible Outcome:  Clinical Resolution + No Adverse Events + Optimal Antibiotic Course</vt:lpstr>
      <vt:lpstr>IPTW for probability of treatment group assignment</vt:lpstr>
      <vt:lpstr>PowerPoint Presentation</vt:lpstr>
      <vt:lpstr>PowerPoint Presentation</vt:lpstr>
      <vt:lpstr>PowerPoint Presentation</vt:lpstr>
      <vt:lpstr>PowerPoint Presentation</vt:lpstr>
      <vt:lpstr>PowerPoint Presentation</vt:lpstr>
      <vt:lpstr>FAM Provider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Gill</dc:creator>
  <cp:lastModifiedBy>Nicholas Mercuro</cp:lastModifiedBy>
  <cp:revision>339</cp:revision>
  <dcterms:created xsi:type="dcterms:W3CDTF">2019-01-18T04:56:14Z</dcterms:created>
  <dcterms:modified xsi:type="dcterms:W3CDTF">2020-03-12T03:28:31Z</dcterms:modified>
</cp:coreProperties>
</file>