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6274F0-DC6F-49C9-917E-4E1F59A0ECEA}" v="2" dt="2021-06-17T10:25:41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9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8" Type="http://schemas.microsoft.com/office/2016/11/relationships/changesInfo" Target="changesInfos/changesInfo1.xml"/><Relationship Id="rId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NAEI Linda" userId="ce94e78f-e5ee-460b-92d7-20e2ba1e0674" providerId="ADAL" clId="{D56274F0-DC6F-49C9-917E-4E1F59A0ECEA}"/>
    <pc:docChg chg="custSel modSld">
      <pc:chgData name="BANAEI Linda" userId="ce94e78f-e5ee-460b-92d7-20e2ba1e0674" providerId="ADAL" clId="{D56274F0-DC6F-49C9-917E-4E1F59A0ECEA}" dt="2021-06-17T10:25:57.102" v="67" actId="113"/>
      <pc:docMkLst>
        <pc:docMk/>
      </pc:docMkLst>
      <pc:sldChg chg="modSp mod">
        <pc:chgData name="BANAEI Linda" userId="ce94e78f-e5ee-460b-92d7-20e2ba1e0674" providerId="ADAL" clId="{D56274F0-DC6F-49C9-917E-4E1F59A0ECEA}" dt="2021-06-17T10:25:57.102" v="67" actId="113"/>
        <pc:sldMkLst>
          <pc:docMk/>
          <pc:sldMk cId="781018901" sldId="258"/>
        </pc:sldMkLst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" creationId="{2D78A49E-AF5C-49DE-892F-3CD1DB1B1F90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" creationId="{DA52C9BA-9CE3-49ED-97D1-E2EB579B0867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6" creationId="{3329EEC4-1E8F-45BE-85B8-FCC96FF3BF3E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9" creationId="{7F90058F-CBBC-4EBA-BF10-0C62A0D45C65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2" creationId="{093F5C10-BA20-4112-A4E3-3CEDB268FEEA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5" creationId="{CF579CF1-4725-490A-924E-B050E359BF43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6" creationId="{4C172365-075B-4443-95BD-9E030D979225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7" creationId="{A216E631-E3C9-4A48-85B8-4354E8BF60CF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8" creationId="{45FEB08B-7110-4081-9478-4D8B438B6D43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39" creationId="{56C6AF96-E36E-4FC1-B239-0E8543E93484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40" creationId="{E742C060-6B73-4873-98B4-DCB3577CFFFF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41" creationId="{4D893FE4-6D23-40F4-B8CD-D2761B461121}"/>
          </ac:spMkLst>
        </pc:spChg>
        <pc:spChg chg="mod">
          <ac:chgData name="BANAEI Linda" userId="ce94e78f-e5ee-460b-92d7-20e2ba1e0674" providerId="ADAL" clId="{D56274F0-DC6F-49C9-917E-4E1F59A0ECEA}" dt="2021-06-17T10:23:43.952" v="50" actId="20577"/>
          <ac:spMkLst>
            <pc:docMk/>
            <pc:sldMk cId="781018901" sldId="258"/>
            <ac:spMk id="2053" creationId="{2D3910E6-B0AC-4FB2-8332-9FAC75BC3E91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54" creationId="{5DAF3D48-D866-4C64-B32B-254A8B9B12C6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55" creationId="{8337D2A2-31FC-4A8F-BB02-B42A737985E3}"/>
          </ac:spMkLst>
        </pc:spChg>
        <pc:spChg chg="mod">
          <ac:chgData name="BANAEI Linda" userId="ce94e78f-e5ee-460b-92d7-20e2ba1e0674" providerId="ADAL" clId="{D56274F0-DC6F-49C9-917E-4E1F59A0ECEA}" dt="2021-06-17T10:25:57.102" v="67" actId="113"/>
          <ac:spMkLst>
            <pc:docMk/>
            <pc:sldMk cId="781018901" sldId="258"/>
            <ac:spMk id="2056" creationId="{D39E3D45-0207-44FD-9AB6-DE81A272C239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68" creationId="{BEF06FBA-2240-4A70-9DE3-AE15AC68FC1A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0" creationId="{B02A1958-4DA5-4E5F-91FC-DCA24C9A3185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1" creationId="{AE2A648F-575E-451D-815F-7DC2F045EDE8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3" creationId="{D9F52A86-C08A-4AD0-9E2A-70985D26C77D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4" creationId="{AB36400A-6881-434A-BB9A-AC6FEEDC006B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6" creationId="{0D3ABBEF-D0B8-426E-B8A2-0A804FDCF883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7" creationId="{A9A86E47-FAC7-40F5-9958-9CEDA3058954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8" creationId="{9B17BFDF-B05B-4C2B-82A4-52451B1F607F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79" creationId="{A3934D9C-3E1B-4B48-B9F2-1DFDA633A9E9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80" creationId="{330E0C4B-B40C-4EB7-A3E5-C184EA97A09A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81" creationId="{87D5DB09-0032-43CB-B442-C944A0FD771C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82" creationId="{EEDD05C3-8BB1-4167-88FB-AF271790AE1C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83" creationId="{B036A4A6-CF79-4790-9980-6F3EAB620324}"/>
          </ac:spMkLst>
        </pc:spChg>
        <pc:spChg chg="mod">
          <ac:chgData name="BANAEI Linda" userId="ce94e78f-e5ee-460b-92d7-20e2ba1e0674" providerId="ADAL" clId="{D56274F0-DC6F-49C9-917E-4E1F59A0ECEA}" dt="2021-06-17T10:23:16.912" v="31"/>
          <ac:spMkLst>
            <pc:docMk/>
            <pc:sldMk cId="781018901" sldId="258"/>
            <ac:spMk id="2084" creationId="{DA2BF6C2-9CA8-4555-9E1C-AC2BA5D50106}"/>
          </ac:spMkLst>
        </pc:spChg>
        <pc:grpChg chg="mod">
          <ac:chgData name="BANAEI Linda" userId="ce94e78f-e5ee-460b-92d7-20e2ba1e0674" providerId="ADAL" clId="{D56274F0-DC6F-49C9-917E-4E1F59A0ECEA}" dt="2021-06-17T10:23:16.912" v="31"/>
          <ac:grpSpMkLst>
            <pc:docMk/>
            <pc:sldMk cId="781018901" sldId="258"/>
            <ac:grpSpMk id="2051" creationId="{0975525C-55D0-4BEA-B626-E1BF8B119CFF}"/>
          </ac:grpSpMkLst>
        </pc:grpChg>
        <pc:grpChg chg="mod">
          <ac:chgData name="BANAEI Linda" userId="ce94e78f-e5ee-460b-92d7-20e2ba1e0674" providerId="ADAL" clId="{D56274F0-DC6F-49C9-917E-4E1F59A0ECEA}" dt="2021-06-17T10:23:16.912" v="31"/>
          <ac:grpSpMkLst>
            <pc:docMk/>
            <pc:sldMk cId="781018901" sldId="258"/>
            <ac:grpSpMk id="2052" creationId="{BAB49C99-C61D-4606-92B3-6F52655A181A}"/>
          </ac:grpSpMkLst>
        </pc:grpChg>
        <pc:grpChg chg="mod">
          <ac:chgData name="BANAEI Linda" userId="ce94e78f-e5ee-460b-92d7-20e2ba1e0674" providerId="ADAL" clId="{D56274F0-DC6F-49C9-917E-4E1F59A0ECEA}" dt="2021-06-17T10:23:16.912" v="31"/>
          <ac:grpSpMkLst>
            <pc:docMk/>
            <pc:sldMk cId="781018901" sldId="258"/>
            <ac:grpSpMk id="2057" creationId="{1C7518F8-6EFE-4484-94E0-6CE9C6B640B7}"/>
          </ac:grpSpMkLst>
        </pc:grpChg>
        <pc:grpChg chg="mod">
          <ac:chgData name="BANAEI Linda" userId="ce94e78f-e5ee-460b-92d7-20e2ba1e0674" providerId="ADAL" clId="{D56274F0-DC6F-49C9-917E-4E1F59A0ECEA}" dt="2021-06-17T10:23:16.912" v="31"/>
          <ac:grpSpMkLst>
            <pc:docMk/>
            <pc:sldMk cId="781018901" sldId="258"/>
            <ac:grpSpMk id="2067" creationId="{34741F96-5832-476D-BB5D-C8F73B5F658E}"/>
          </ac:grpSpMkLst>
        </pc:grpChg>
        <pc:picChg chg="mod">
          <ac:chgData name="BANAEI Linda" userId="ce94e78f-e5ee-460b-92d7-20e2ba1e0674" providerId="ADAL" clId="{D56274F0-DC6F-49C9-917E-4E1F59A0ECEA}" dt="2021-06-17T10:23:16.912" v="31"/>
          <ac:picMkLst>
            <pc:docMk/>
            <pc:sldMk cId="781018901" sldId="258"/>
            <ac:picMk id="2075" creationId="{F8EF3C92-CE78-4507-9A6C-391CED1978DB}"/>
          </ac:picMkLst>
        </pc:picChg>
        <pc:picChg chg="mod">
          <ac:chgData name="BANAEI Linda" userId="ce94e78f-e5ee-460b-92d7-20e2ba1e0674" providerId="ADAL" clId="{D56274F0-DC6F-49C9-917E-4E1F59A0ECEA}" dt="2021-06-17T10:23:16.912" v="31"/>
          <ac:picMkLst>
            <pc:docMk/>
            <pc:sldMk cId="781018901" sldId="258"/>
            <ac:picMk id="2085" creationId="{90A72CEC-F5C9-4B0D-A29C-B3EA6D71CCB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E8037-279A-47E4-A0D2-3A555D460F6A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B8D74-D64F-415B-B14C-94EA210A80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65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875509-05EC-4692-8920-DA4388F96B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00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51BEDD6-1107-4DF8-A9DE-B2E08CB3E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9C1C922E-F143-492C-BE90-3D1702F13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816340D-92AA-48E9-AB84-65EDEBB64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C1CDF09-1C83-4BE1-A1AC-9D4B84E06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33E19F9-69DA-4817-9416-97B26CD6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1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7DF3EF6-5B41-4CBB-90D1-CA9CE6E21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D86AFD6D-7219-4659-B198-A57AE72B71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79518A0E-6B17-4E3A-BD71-BFF526F18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69A4591-8E93-4BFD-B1E0-6D31A5C53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EE9A790-96BC-41BB-99B5-14BD237A4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52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6FA0605A-8584-4271-A6B4-786594A3C6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19721614-D987-4420-9B9B-0FCE2FDF5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F71045D-B003-42A1-A837-CB58084F5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B113FD3-F678-4EF8-8E62-09A4D523E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71FA9A8-B53D-444D-8C38-42EE5640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85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098A76-3855-410E-99EC-FD0F3E67E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23A5C66-3239-4258-986F-4B02DE10A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76D23F1-6FF1-4BAD-BFAF-E963EBC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9ACACD2-F3A2-4A39-96DD-1BFEEF4B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DAFDEEB-4421-4F86-AE8E-8E6D565CD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31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A53E6BD-90C4-4ACF-B833-9CABFC3D2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EED720D1-4DF3-40AE-B6AF-28D032915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B0D2E8D-A2F1-4200-92A1-52E008D75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92E9A0A-7AD5-4C45-A33B-8DAAE65B6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41EDE61-786A-4C5B-A9FC-59D2ED97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590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328F545-87C0-4305-AF7D-5BD6CED12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5642958-AECC-429C-A3BA-5AF9D941D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CDA4B62B-908B-4727-8223-1267DABF8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F07F6E9-40E7-418A-8AAB-3D02AC29A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2CDEDD8-FF63-4984-B89E-5FC3C2AB8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A5BA5F8-DCC6-47FC-A072-D2675BA4C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42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E68F068-8ABD-49E5-A7E9-D57DB47C8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4798857D-CBBC-4C48-9E96-C7BFDA28F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48DB2DC5-19EB-49DC-A27A-36369A5C9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AEF7A2A9-97D9-40FF-A2AF-8E1C630E51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52FBA1C5-C561-4A73-8706-DCD4BFA85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8C93DC9E-808A-424D-A1F5-D2CC3C82D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2A724C73-3E4D-4941-BB62-6DD1C7EF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07FEB994-0A3E-4314-8A5E-88DB18FA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359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FA6961B-2454-420E-905F-D46E0A549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D85A632C-0614-4247-A184-42897C308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43A53BA-E90D-40C6-A799-0910BFD1D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0CED022D-232B-44BD-A662-FDD62DDB6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88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D961A8FB-8064-48A6-833E-2366988CF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E7690508-1829-41B3-B200-4ED73468F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9927040-AE26-450B-9990-05848AF7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39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E549AD6-1D59-4B8A-B408-A948C7DC2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3059150-835F-4B34-9472-032D14E8D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6206AA41-10AA-49CE-B9F3-73C80288A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D1FC9DF-9C39-4C24-BF5F-828A76A8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6B28311E-917B-4223-A390-0BD1E1F7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80DF81DE-AE78-4811-A15A-A2784795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6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47B32DA-E202-43CC-BAB3-45F50A141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16829DDB-EFA0-4AE9-ACC0-7F59131055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8DD3F097-C00B-433A-88DE-B6760E990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8A058DD9-1FBD-464A-A619-7C3E7AC23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F2AD14EC-4307-41D3-8B78-0C07033B1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B0707E16-BCC7-43CC-A07E-3AA03BA3B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749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870B834F-CC6E-4809-81A0-8B739F2A7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42B65BE2-9078-4F6D-AD9E-0FF5BC478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821E6AE-04D4-43BD-A3CE-B84EA327B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A8612-86FB-4BB2-9FB1-4541B53E5E45}" type="datetimeFigureOut">
              <a:rPr lang="fr-FR" smtClean="0"/>
              <a:t>20/06/2021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B1EFA93-D905-43CB-A691-8645D8B3C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1C1AA41-CC80-4A3C-B2C2-DDD4F7F7D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BDCD6-DF77-4006-8873-2529113A09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41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>
            <a:extLst>
              <a:ext uri="{FF2B5EF4-FFF2-40B4-BE49-F238E27FC236}">
                <a16:creationId xmlns:a16="http://schemas.microsoft.com/office/drawing/2014/main" xmlns="" id="{93265837-1EF3-46C2-ADAF-DBB8AB65DD55}"/>
              </a:ext>
            </a:extLst>
          </p:cNvPr>
          <p:cNvSpPr/>
          <p:nvPr/>
        </p:nvSpPr>
        <p:spPr>
          <a:xfrm>
            <a:off x="4169240" y="3211514"/>
            <a:ext cx="4269304" cy="96627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000"/>
          </a:p>
        </p:txBody>
      </p:sp>
      <p:grpSp>
        <p:nvGrpSpPr>
          <p:cNvPr id="2051" name="Groupe 1">
            <a:extLst>
              <a:ext uri="{FF2B5EF4-FFF2-40B4-BE49-F238E27FC236}">
                <a16:creationId xmlns:a16="http://schemas.microsoft.com/office/drawing/2014/main" xmlns="" id="{0975525C-55D0-4BEA-B626-E1BF8B119CFF}"/>
              </a:ext>
            </a:extLst>
          </p:cNvPr>
          <p:cNvGrpSpPr>
            <a:grpSpLocks/>
          </p:cNvGrpSpPr>
          <p:nvPr/>
        </p:nvGrpSpPr>
        <p:grpSpPr bwMode="auto">
          <a:xfrm>
            <a:off x="194100" y="0"/>
            <a:ext cx="12136967" cy="6624637"/>
            <a:chOff x="11139" y="179388"/>
            <a:chExt cx="9102700" cy="6624638"/>
          </a:xfrm>
        </p:grpSpPr>
        <p:grpSp>
          <p:nvGrpSpPr>
            <p:cNvPr id="2052" name="Groupe 6">
              <a:extLst>
                <a:ext uri="{FF2B5EF4-FFF2-40B4-BE49-F238E27FC236}">
                  <a16:creationId xmlns:a16="http://schemas.microsoft.com/office/drawing/2014/main" xmlns="" id="{BAB49C99-C61D-4606-92B3-6F52655A1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011" y="179388"/>
              <a:ext cx="9013828" cy="6624638"/>
              <a:chOff x="100013" y="178644"/>
              <a:chExt cx="9013828" cy="6624638"/>
            </a:xfrm>
          </p:grpSpPr>
          <p:grpSp>
            <p:nvGrpSpPr>
              <p:cNvPr id="2057" name="Groupe 4">
                <a:extLst>
                  <a:ext uri="{FF2B5EF4-FFF2-40B4-BE49-F238E27FC236}">
                    <a16:creationId xmlns:a16="http://schemas.microsoft.com/office/drawing/2014/main" xmlns="" id="{1C7518F8-6EFE-4484-94E0-6CE9C6B640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013" y="178644"/>
                <a:ext cx="9013828" cy="6624638"/>
                <a:chOff x="100013" y="-141246"/>
                <a:chExt cx="9013828" cy="6624638"/>
              </a:xfrm>
            </p:grpSpPr>
            <p:grpSp>
              <p:nvGrpSpPr>
                <p:cNvPr id="2067" name="Group 31">
                  <a:extLst>
                    <a:ext uri="{FF2B5EF4-FFF2-40B4-BE49-F238E27FC236}">
                      <a16:creationId xmlns:a16="http://schemas.microsoft.com/office/drawing/2014/main" xmlns="" id="{34741F96-5832-476D-BB5D-C8F73B5F65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0013" y="-141246"/>
                  <a:ext cx="9013828" cy="6624638"/>
                  <a:chOff x="11" y="-113"/>
                  <a:chExt cx="5678" cy="4173"/>
                </a:xfrm>
              </p:grpSpPr>
              <p:sp>
                <p:nvSpPr>
                  <p:cNvPr id="2056" name="Text Box 8">
                    <a:extLst>
                      <a:ext uri="{FF2B5EF4-FFF2-40B4-BE49-F238E27FC236}">
                        <a16:creationId xmlns:a16="http://schemas.microsoft.com/office/drawing/2014/main" xmlns="" id="{D39E3D45-0207-44FD-9AB6-DE81A272C23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35" y="2838"/>
                    <a:ext cx="1751" cy="122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360363" indent="-360363" eaLnBrk="1" hangingPunct="1">
                      <a:defRPr/>
                    </a:pPr>
                    <a:r>
                      <a:rPr lang="fr-FR" altLang="fr-FR" sz="1600" b="1" dirty="0">
                        <a:solidFill>
                          <a:srgbClr val="FF3300"/>
                        </a:solidFill>
                        <a:ea typeface="MS PGothic" pitchFamily="34" charset="-128"/>
                        <a:cs typeface="Times New Roman" pitchFamily="18" charset="0"/>
                      </a:rPr>
                      <a:t>      </a:t>
                    </a:r>
                    <a:r>
                      <a:rPr lang="fr-FR" altLang="fr-FR" sz="1600" b="1" dirty="0" err="1">
                        <a:solidFill>
                          <a:srgbClr val="FF3300"/>
                        </a:solidFill>
                        <a:ea typeface="MS PGothic" pitchFamily="34" charset="-128"/>
                        <a:cs typeface="Times New Roman" pitchFamily="18" charset="0"/>
                      </a:rPr>
                      <a:t>T</a:t>
                    </a:r>
                    <a:r>
                      <a:rPr lang="fr-FR" altLang="fr-FR" sz="1400" b="1" dirty="0" err="1">
                        <a:solidFill>
                          <a:srgbClr val="FF0000"/>
                        </a:solidFill>
                        <a:latin typeface="Arial" charset="0"/>
                        <a:ea typeface="MS PGothic" pitchFamily="34" charset="-128"/>
                        <a:cs typeface="Times New Roman" pitchFamily="18" charset="0"/>
                      </a:rPr>
                      <a:t>esting</a:t>
                    </a:r>
                    <a:r>
                      <a:rPr lang="fr-FR" altLang="fr-FR" sz="1400" b="1" dirty="0">
                        <a:solidFill>
                          <a:srgbClr val="FF0000"/>
                        </a:solidFill>
                        <a:latin typeface="Arial" charset="0"/>
                        <a:ea typeface="MS PGothic" pitchFamily="34" charset="-128"/>
                        <a:cs typeface="Times New Roman" pitchFamily="18" charset="0"/>
                      </a:rPr>
                      <a:t> by patient record </a:t>
                    </a:r>
                    <a:r>
                      <a:rPr lang="fr-FR" altLang="fr-FR" sz="1400" b="1" dirty="0" err="1">
                        <a:solidFill>
                          <a:srgbClr val="FF0000"/>
                        </a:solidFill>
                        <a:latin typeface="Arial" charset="0"/>
                        <a:ea typeface="MS PGothic" pitchFamily="34" charset="-128"/>
                        <a:cs typeface="Times New Roman" pitchFamily="18" charset="0"/>
                      </a:rPr>
                      <a:t>review</a:t>
                    </a:r>
                    <a:r>
                      <a:rPr lang="fr-FR" altLang="fr-FR" sz="1400" b="1" dirty="0">
                        <a:solidFill>
                          <a:srgbClr val="FF0000"/>
                        </a:solidFill>
                        <a:latin typeface="Arial" charset="0"/>
                        <a:ea typeface="MS PGothic" pitchFamily="34" charset="-128"/>
                        <a:cs typeface="Times New Roman" pitchFamily="18" charset="0"/>
                      </a:rPr>
                      <a:t> </a:t>
                    </a: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Tools for patient record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review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: </a:t>
                    </a:r>
                    <a:r>
                      <a:rPr lang="en-US" altLang="fr-FR" sz="1100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ATIH software for the detection of stays with events + grid to </a:t>
                    </a:r>
                    <a:r>
                      <a:rPr lang="en-US" altLang="fr-FR" sz="1100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analyse</a:t>
                    </a:r>
                    <a:r>
                      <a:rPr lang="en-US" altLang="fr-FR" sz="1100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 patient records</a:t>
                    </a:r>
                    <a:endParaRPr lang="fr-FR" altLang="fr-FR" sz="1100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PPV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measurement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 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(PPV ≥ 75%)</a:t>
                    </a: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False positive identification</a:t>
                    </a: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endParaRPr lang="fr-FR" altLang="fr-FR" sz="1200" b="1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endParaRPr lang="fr-FR" altLang="fr-FR" sz="1200" b="1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endParaRPr lang="fr-FR" altLang="fr-FR" sz="1200" b="1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>
                      <a:defRPr/>
                    </a:pPr>
                    <a:r>
                      <a:rPr lang="fr-FR" altLang="fr-FR" sz="1000" i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ATIH: </a:t>
                    </a:r>
                    <a:r>
                      <a:rPr lang="en-US" altLang="fr-FR" sz="1000" i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Technical Agency for Information on Hospital Care </a:t>
                    </a:r>
                    <a:endParaRPr lang="fr-FR" altLang="fr-FR" sz="1000" i="1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70" name="Text Box 6">
                    <a:extLst>
                      <a:ext uri="{FF2B5EF4-FFF2-40B4-BE49-F238E27FC236}">
                        <a16:creationId xmlns:a16="http://schemas.microsoft.com/office/drawing/2014/main" xmlns="" id="{B02A1958-4DA5-4E5F-91FC-DCA24C9A318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26" y="327"/>
                    <a:ext cx="1834" cy="108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lvl1pPr marL="285750" indent="-28575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lvl="1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400" b="1" dirty="0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altLang="fr-FR" sz="1400" b="1" dirty="0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Descriptive analyses using the databases</a:t>
                    </a:r>
                  </a:p>
                  <a:p>
                    <a:pPr eaLnBrk="1" hangingPunct="1">
                      <a:lnSpc>
                        <a:spcPct val="80000"/>
                      </a:lnSpc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Event: 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inclusion and exclusion </a:t>
                    </a:r>
                    <a:r>
                      <a:rPr lang="fr-FR" altLang="fr-FR" sz="1200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criteria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eaLnBrk="1" hangingPunct="1">
                      <a:lnSpc>
                        <a:spcPct val="80000"/>
                      </a:lnSpc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Target Population: 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inclusion and exclusion </a:t>
                    </a:r>
                    <a:r>
                      <a:rPr lang="fr-FR" altLang="fr-FR" sz="1200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criteria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eaLnBrk="1" hangingPunct="1">
                      <a:lnSpc>
                        <a:spcPct val="80000"/>
                      </a:lnSpc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Risk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factors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: </a:t>
                    </a:r>
                    <a:r>
                      <a:rPr lang="en-US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clinical risk factors vs codes in the database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eaLnBrk="1" hangingPunct="1">
                      <a:lnSpc>
                        <a:spcPct val="80000"/>
                      </a:lnSpc>
                      <a:spcBef>
                        <a:spcPct val="0"/>
                      </a:spcBef>
                    </a:pP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Factors </a:t>
                    </a:r>
                    <a:r>
                      <a:rPr lang="en-US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explaining the variability of results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1" name="Text Box 5">
                    <a:extLst>
                      <a:ext uri="{FF2B5EF4-FFF2-40B4-BE49-F238E27FC236}">
                        <a16:creationId xmlns:a16="http://schemas.microsoft.com/office/drawing/2014/main" xmlns="" id="{AE2A648F-575E-451D-815F-7DC2F045EDE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86" y="-113"/>
                    <a:ext cx="2082" cy="56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lvl="1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6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altLang="fr-FR" sz="1400" b="1" dirty="0" err="1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Scoping</a:t>
                    </a:r>
                    <a:r>
                      <a:rPr lang="fr-FR" altLang="fr-FR" sz="1400" b="1" dirty="0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	</a:t>
                    </a:r>
                  </a:p>
                  <a:p>
                    <a:pPr lvl="1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Literature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review</a:t>
                    </a:r>
                    <a:endParaRPr lang="fr-FR" altLang="fr-FR" sz="1200" b="1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lvl="1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HAS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Board</a:t>
                    </a:r>
                    <a:endParaRPr lang="fr-FR" altLang="fr-FR" sz="1200" b="1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600" b="1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" name="Text Box 7">
                    <a:extLst>
                      <a:ext uri="{FF2B5EF4-FFF2-40B4-BE49-F238E27FC236}">
                        <a16:creationId xmlns:a16="http://schemas.microsoft.com/office/drawing/2014/main" xmlns="" id="{DA52C9BA-9CE3-49ED-97D1-E2EB579B086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99" y="1628"/>
                    <a:ext cx="1790" cy="118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268288" indent="-268288" eaLnBrk="1" hangingPunct="1">
                      <a:defRPr/>
                    </a:pPr>
                    <a:r>
                      <a:rPr lang="fr-FR" altLang="fr-FR" sz="1600" b="1" dirty="0">
                        <a:solidFill>
                          <a:srgbClr val="FF3300"/>
                        </a:solidFill>
                        <a:ea typeface="MS PGothic" pitchFamily="34" charset="-128"/>
                        <a:cs typeface="Times New Roman" pitchFamily="18" charset="0"/>
                      </a:rPr>
                      <a:t>      </a:t>
                    </a:r>
                    <a:r>
                      <a:rPr lang="en-US" altLang="fr-FR" sz="1400" b="1" dirty="0">
                        <a:solidFill>
                          <a:srgbClr val="FF0000"/>
                        </a:solidFill>
                        <a:latin typeface="Arial" charset="0"/>
                        <a:ea typeface="MS PGothic" pitchFamily="34" charset="-128"/>
                        <a:cs typeface="Times New Roman" pitchFamily="18" charset="0"/>
                      </a:rPr>
                      <a:t>Validation though working group consensus </a:t>
                    </a:r>
                    <a:endParaRPr lang="fr-FR" altLang="fr-FR" sz="1400" b="1" dirty="0">
                      <a:solidFill>
                        <a:srgbClr val="FF0000"/>
                      </a:solidFill>
                      <a:latin typeface="Arial" charset="0"/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Event-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detection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algorithm</a:t>
                    </a:r>
                    <a:endParaRPr lang="fr-FR" altLang="fr-FR" sz="1200" b="1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Target population</a:t>
                    </a: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Risk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Factors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 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for standardisation/</a:t>
                    </a:r>
                    <a:r>
                      <a:rPr lang="fr-FR" altLang="fr-FR" sz="1200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adjustement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 </a:t>
                    </a:r>
                  </a:p>
                  <a:p>
                    <a:pPr marL="285750" indent="-285750" eaLnBrk="1" hangingPunct="1"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Modalities concerning outputs to healthcare </a:t>
                    </a:r>
                    <a:r>
                      <a:rPr lang="en-US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Times New Roman" pitchFamily="18" charset="0"/>
                      </a:rPr>
                      <a:t>organisations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itchFamily="34" charset="-128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73" name="Rectangle 14">
                    <a:extLst>
                      <a:ext uri="{FF2B5EF4-FFF2-40B4-BE49-F238E27FC236}">
                        <a16:creationId xmlns:a16="http://schemas.microsoft.com/office/drawing/2014/main" xmlns="" id="{D9F52A86-C08A-4AD0-9E2A-70985D26C7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35"/>
                    <a:ext cx="1688" cy="52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8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Guidelines related to the measure, existing measures at the national level, feasibility in France (data source, coding), stakeholders involved and expertise to be called upon for the WG</a:t>
                    </a:r>
                    <a:endPara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4" name="Rectangle 15">
                    <a:extLst>
                      <a:ext uri="{FF2B5EF4-FFF2-40B4-BE49-F238E27FC236}">
                        <a16:creationId xmlns:a16="http://schemas.microsoft.com/office/drawing/2014/main" xmlns="" id="{AB36400A-6881-434A-BB9A-AC6FEEDC00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66" y="1362"/>
                    <a:ext cx="287" cy="195"/>
                  </a:xfrm>
                  <a:prstGeom prst="rect">
                    <a:avLst/>
                  </a:prstGeom>
                  <a:solidFill>
                    <a:srgbClr val="DDDDD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/>
                  </a:p>
                </p:txBody>
              </p:sp>
              <p:pic>
                <p:nvPicPr>
                  <p:cNvPr id="2075" name="Picture 16">
                    <a:extLst>
                      <a:ext uri="{FF2B5EF4-FFF2-40B4-BE49-F238E27FC236}">
                        <a16:creationId xmlns:a16="http://schemas.microsoft.com/office/drawing/2014/main" xmlns="" id="{F8EF3C92-CE78-4507-9A6C-391CED1978D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 flipH="1" flipV="1">
                    <a:off x="2166" y="1387"/>
                    <a:ext cx="287" cy="1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076" name="Oval 18">
                    <a:extLst>
                      <a:ext uri="{FF2B5EF4-FFF2-40B4-BE49-F238E27FC236}">
                        <a16:creationId xmlns:a16="http://schemas.microsoft.com/office/drawing/2014/main" xmlns="" id="{0D3ABBEF-D0B8-426E-B8A2-0A804FDCF8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42" y="-113"/>
                    <a:ext cx="185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1</a:t>
                    </a:r>
                  </a:p>
                </p:txBody>
              </p:sp>
              <p:sp>
                <p:nvSpPr>
                  <p:cNvPr id="2077" name="Oval 20">
                    <a:extLst>
                      <a:ext uri="{FF2B5EF4-FFF2-40B4-BE49-F238E27FC236}">
                        <a16:creationId xmlns:a16="http://schemas.microsoft.com/office/drawing/2014/main" xmlns="" id="{A9A86E47-FAC7-40F5-9958-9CEDA30589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2" y="1689"/>
                    <a:ext cx="162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3</a:t>
                    </a:r>
                  </a:p>
                </p:txBody>
              </p:sp>
              <p:sp>
                <p:nvSpPr>
                  <p:cNvPr id="2078" name="Oval 21">
                    <a:extLst>
                      <a:ext uri="{FF2B5EF4-FFF2-40B4-BE49-F238E27FC236}">
                        <a16:creationId xmlns:a16="http://schemas.microsoft.com/office/drawing/2014/main" xmlns="" id="{9B17BFDF-B05B-4C2B-82A4-52451B1F60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9" y="342"/>
                    <a:ext cx="172" cy="22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2</a:t>
                    </a:r>
                  </a:p>
                </p:txBody>
              </p:sp>
              <p:sp>
                <p:nvSpPr>
                  <p:cNvPr id="2079" name="Text Box 8">
                    <a:extLst>
                      <a:ext uri="{FF2B5EF4-FFF2-40B4-BE49-F238E27FC236}">
                        <a16:creationId xmlns:a16="http://schemas.microsoft.com/office/drawing/2014/main" xmlns="" id="{A3934D9C-3E1B-4B48-B9F2-1DFDA633A9E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7" y="2534"/>
                    <a:ext cx="1938" cy="112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marL="285750" indent="-28575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447675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lvl="1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400" b="1" dirty="0" err="1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Annual</a:t>
                    </a:r>
                    <a:r>
                      <a:rPr lang="fr-FR" altLang="fr-FR" sz="1400" b="1" dirty="0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output to </a:t>
                    </a:r>
                    <a:r>
                      <a:rPr lang="fr-FR" altLang="fr-FR" sz="1400" b="1" dirty="0" err="1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healthcare</a:t>
                    </a:r>
                    <a:r>
                      <a:rPr lang="fr-FR" altLang="fr-FR" sz="1400" b="1" dirty="0">
                        <a:solidFill>
                          <a:srgbClr val="FF0000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organisations</a:t>
                    </a:r>
                  </a:p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Results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and </a:t>
                    </a:r>
                    <a:r>
                      <a:rPr lang="fr-FR" altLang="fr-FR" sz="1200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additional</a:t>
                    </a:r>
                    <a:r>
                      <a:rPr lang="fr-FR" altLang="fr-FR" sz="1200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information</a:t>
                    </a:r>
                  </a:p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Information brochure </a:t>
                    </a:r>
                  </a:p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Coding guidelines </a:t>
                    </a:r>
                  </a:p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Information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sheet</a:t>
                    </a:r>
                    <a:endParaRPr lang="fr-FR" altLang="fr-FR" sz="1200" b="1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endParaRPr>
                  </a:p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Funnel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plot </a:t>
                    </a: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interpretation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anose="020B0600070205080204" pitchFamily="34" charset="-128"/>
                        <a:cs typeface="Times New Roman" panose="02020603050405020304" pitchFamily="18" charset="0"/>
                      </a:rPr>
                      <a:t> guide</a:t>
                    </a:r>
                  </a:p>
                </p:txBody>
              </p:sp>
              <p:sp>
                <p:nvSpPr>
                  <p:cNvPr id="2080" name="Oval 20">
                    <a:extLst>
                      <a:ext uri="{FF2B5EF4-FFF2-40B4-BE49-F238E27FC236}">
                        <a16:creationId xmlns:a16="http://schemas.microsoft.com/office/drawing/2014/main" xmlns="" id="{330E0C4B-B40C-4EB7-A3E5-C184EA97A0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4" y="2839"/>
                    <a:ext cx="171" cy="2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 dirty="0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4</a:t>
                    </a:r>
                  </a:p>
                </p:txBody>
              </p:sp>
              <p:sp>
                <p:nvSpPr>
                  <p:cNvPr id="2081" name="Oval 19">
                    <a:extLst>
                      <a:ext uri="{FF2B5EF4-FFF2-40B4-BE49-F238E27FC236}">
                        <a16:creationId xmlns:a16="http://schemas.microsoft.com/office/drawing/2014/main" xmlns="" id="{87D5DB09-0032-43CB-B442-C944A0FD77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562"/>
                    <a:ext cx="158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5</a:t>
                    </a:r>
                  </a:p>
                </p:txBody>
              </p:sp>
              <p:sp>
                <p:nvSpPr>
                  <p:cNvPr id="2082" name="Oval 19">
                    <a:extLst>
                      <a:ext uri="{FF2B5EF4-FFF2-40B4-BE49-F238E27FC236}">
                        <a16:creationId xmlns:a16="http://schemas.microsoft.com/office/drawing/2014/main" xmlns="" id="{EEDD05C3-8BB1-4167-88FB-AF271790AE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" y="208"/>
                    <a:ext cx="161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 dirty="0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8</a:t>
                    </a:r>
                  </a:p>
                </p:txBody>
              </p:sp>
              <p:sp>
                <p:nvSpPr>
                  <p:cNvPr id="2083" name="Oval 19">
                    <a:extLst>
                      <a:ext uri="{FF2B5EF4-FFF2-40B4-BE49-F238E27FC236}">
                        <a16:creationId xmlns:a16="http://schemas.microsoft.com/office/drawing/2014/main" xmlns="" id="{B036A4A6-CF79-4790-9980-6F3EAB6203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" y="2220"/>
                    <a:ext cx="137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6</a:t>
                    </a:r>
                  </a:p>
                </p:txBody>
              </p:sp>
              <p:sp>
                <p:nvSpPr>
                  <p:cNvPr id="2084" name="Oval 19">
                    <a:extLst>
                      <a:ext uri="{FF2B5EF4-FFF2-40B4-BE49-F238E27FC236}">
                        <a16:creationId xmlns:a16="http://schemas.microsoft.com/office/drawing/2014/main" xmlns="" id="{DA2BF6C2-9CA8-4555-9E1C-AC2BA5D501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" y="1366"/>
                    <a:ext cx="137" cy="19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 b="1" dirty="0">
                        <a:solidFill>
                          <a:srgbClr val="FF3300"/>
                        </a:solidFill>
                        <a:ea typeface="MS PGothic" panose="020B0600070205080204" pitchFamily="34" charset="-128"/>
                      </a:rPr>
                      <a:t>7</a:t>
                    </a:r>
                  </a:p>
                </p:txBody>
              </p:sp>
              <p:pic>
                <p:nvPicPr>
                  <p:cNvPr id="2085" name="Picture 17">
                    <a:extLst>
                      <a:ext uri="{FF2B5EF4-FFF2-40B4-BE49-F238E27FC236}">
                        <a16:creationId xmlns:a16="http://schemas.microsoft.com/office/drawing/2014/main" xmlns="" id="{90A72CEC-F5C9-4B0D-A29C-B3EA6D71CCB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177" y="915"/>
                    <a:ext cx="1312" cy="9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" name="Oval 22">
                    <a:extLst>
                      <a:ext uri="{FF2B5EF4-FFF2-40B4-BE49-F238E27FC236}">
                        <a16:creationId xmlns:a16="http://schemas.microsoft.com/office/drawing/2014/main" xmlns="" id="{2D78A49E-AF5C-49DE-892F-3CD1DB1B1F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54" y="1814"/>
                    <a:ext cx="1969" cy="627"/>
                  </a:xfrm>
                  <a:prstGeom prst="ellipse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360363" algn="ctr" eaLnBrk="1" hangingPunct="1">
                      <a:spcBef>
                        <a:spcPct val="0"/>
                      </a:spcBef>
                      <a:buFontTx/>
                      <a:buNone/>
                      <a:tabLst>
                        <a:tab pos="3943350" algn="l"/>
                      </a:tabLst>
                      <a:defRPr/>
                    </a:pPr>
                    <a:r>
                      <a:rPr lang="fr-FR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Working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Group (WG)</a:t>
                    </a: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</a:t>
                    </a:r>
                  </a:p>
                  <a:p>
                    <a:pPr marL="360363" algn="ctr" eaLnBrk="1" hangingPunct="1">
                      <a:spcBef>
                        <a:spcPct val="0"/>
                      </a:spcBef>
                      <a:buFontTx/>
                      <a:buNone/>
                      <a:tabLst>
                        <a:tab pos="3943350" algn="l"/>
                      </a:tabLst>
                      <a:defRPr/>
                    </a:pP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Healthcare professionals,</a:t>
                    </a:r>
                  </a:p>
                  <a:p>
                    <a:pPr marL="360363" algn="ctr" eaLnBrk="1" hangingPunct="1">
                      <a:spcBef>
                        <a:spcPct val="0"/>
                      </a:spcBef>
                      <a:buFontTx/>
                      <a:buNone/>
                      <a:tabLst>
                        <a:tab pos="3943350" algn="l"/>
                      </a:tabLst>
                      <a:defRPr/>
                    </a:pP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doctors </a:t>
                    </a:r>
                    <a:r>
                      <a:rPr lang="en-US" altLang="fr-FR" sz="1200" b="1" dirty="0" err="1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specialised</a:t>
                    </a: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in medical information coding,</a:t>
                    </a:r>
                  </a:p>
                  <a:p>
                    <a:pPr marL="360363" algn="ctr" eaLnBrk="1" hangingPunct="1">
                      <a:spcBef>
                        <a:spcPct val="0"/>
                      </a:spcBef>
                      <a:buFontTx/>
                      <a:buNone/>
                      <a:tabLst>
                        <a:tab pos="3943350" algn="l"/>
                      </a:tabLst>
                      <a:defRPr/>
                    </a:pPr>
                    <a:r>
                      <a:rPr lang="en-US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patients and healthcare system users</a:t>
                    </a:r>
                    <a:r>
                      <a:rPr lang="fr-FR" altLang="fr-FR" sz="1200" b="1" dirty="0">
                        <a:solidFill>
                          <a:srgbClr val="000066"/>
                        </a:solidFill>
                        <a:ea typeface="MS PGothic" pitchFamily="34" charset="-128"/>
                        <a:cs typeface="Arial" charset="0"/>
                      </a:rPr>
                      <a:t> </a:t>
                    </a:r>
                  </a:p>
                </p:txBody>
              </p:sp>
            </p:grpSp>
            <p:sp>
              <p:nvSpPr>
                <p:cNvPr id="2068" name="ZoneTexte 2">
                  <a:extLst>
                    <a:ext uri="{FF2B5EF4-FFF2-40B4-BE49-F238E27FC236}">
                      <a16:creationId xmlns:a16="http://schemas.microsoft.com/office/drawing/2014/main" xmlns="" id="{BEF06FBA-2240-4A70-9DE3-AE15AC68FC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1456" y="431795"/>
                  <a:ext cx="2983071" cy="6771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400" b="1" dirty="0">
                      <a:solidFill>
                        <a:srgbClr val="FF3300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       </a:t>
                  </a:r>
                  <a:r>
                    <a:rPr lang="fr-FR" altLang="fr-FR" sz="1400" b="1" dirty="0" err="1">
                      <a:solidFill>
                        <a:srgbClr val="FF3300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External</a:t>
                  </a:r>
                  <a:r>
                    <a:rPr lang="fr-FR" altLang="fr-FR" sz="1400" b="1" dirty="0">
                      <a:solidFill>
                        <a:srgbClr val="FF3300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 uses</a:t>
                  </a:r>
                  <a:endParaRPr lang="fr-FR" altLang="fr-FR" sz="1400" b="1" dirty="0">
                    <a:solidFill>
                      <a:srgbClr val="FF0000"/>
                    </a:solidFill>
                    <a:ea typeface="MS PGothic" panose="020B0600070205080204" pitchFamily="34" charset="-128"/>
                    <a:cs typeface="Times New Roman" panose="02020603050405020304" pitchFamily="18" charset="0"/>
                  </a:endParaRP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Public </a:t>
                  </a:r>
                  <a:r>
                    <a:rPr lang="fr-FR" altLang="fr-FR" sz="1200" dirty="0" err="1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disclosure</a:t>
                  </a: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, </a:t>
                  </a:r>
                  <a:r>
                    <a:rPr lang="fr-FR" altLang="fr-FR" sz="1200" dirty="0" err="1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financial</a:t>
                  </a: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 </a:t>
                  </a:r>
                  <a:r>
                    <a:rPr lang="fr-FR" altLang="fr-FR" sz="1200" dirty="0" err="1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incentive</a:t>
                  </a: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 to </a:t>
                  </a:r>
                  <a:r>
                    <a:rPr lang="fr-FR" altLang="fr-FR" sz="1200" dirty="0" err="1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quality</a:t>
                  </a: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 </a:t>
                  </a:r>
                  <a:r>
                    <a:rPr lang="fr-FR" altLang="fr-FR" sz="1200" dirty="0" err="1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improvement</a:t>
                  </a:r>
                  <a:r>
                    <a:rPr lang="fr-FR" altLang="fr-FR" sz="1200" dirty="0">
                      <a:solidFill>
                        <a:srgbClr val="000066"/>
                      </a:solidFill>
                      <a:ea typeface="MS PGothic" panose="020B0600070205080204" pitchFamily="34" charset="-128"/>
                      <a:cs typeface="Times New Roman" panose="02020603050405020304" pitchFamily="18" charset="0"/>
                    </a:rPr>
                    <a:t>, etc.</a:t>
                  </a:r>
                  <a:endParaRPr lang="fr-FR" altLang="fr-FR" sz="1400" b="1" dirty="0">
                    <a:solidFill>
                      <a:srgbClr val="000066"/>
                    </a:solidFill>
                    <a:ea typeface="MS PGothic" panose="020B0600070205080204" pitchFamily="34" charset="-128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" name="Flèche vers le bas 5">
                <a:extLst>
                  <a:ext uri="{FF2B5EF4-FFF2-40B4-BE49-F238E27FC236}">
                    <a16:creationId xmlns:a16="http://schemas.microsoft.com/office/drawing/2014/main" xmlns="" id="{3329EEC4-1E8F-45BE-85B8-FCC96FF3BF3E}"/>
                  </a:ext>
                </a:extLst>
              </p:cNvPr>
              <p:cNvSpPr/>
              <p:nvPr/>
            </p:nvSpPr>
            <p:spPr>
              <a:xfrm rot="17911414">
                <a:off x="5839661" y="551737"/>
                <a:ext cx="328613" cy="352312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5" name="Flèche vers le bas 34">
                <a:extLst>
                  <a:ext uri="{FF2B5EF4-FFF2-40B4-BE49-F238E27FC236}">
                    <a16:creationId xmlns:a16="http://schemas.microsoft.com/office/drawing/2014/main" xmlns="" id="{CF579CF1-4725-490A-924E-B050E359BF43}"/>
                  </a:ext>
                </a:extLst>
              </p:cNvPr>
              <p:cNvSpPr/>
              <p:nvPr/>
            </p:nvSpPr>
            <p:spPr>
              <a:xfrm>
                <a:off x="7523170" y="2345581"/>
                <a:ext cx="330199" cy="513061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6" name="Flèche vers le bas 35">
                <a:extLst>
                  <a:ext uri="{FF2B5EF4-FFF2-40B4-BE49-F238E27FC236}">
                    <a16:creationId xmlns:a16="http://schemas.microsoft.com/office/drawing/2014/main" xmlns="" id="{4C172365-075B-4443-95BD-9E030D979225}"/>
                  </a:ext>
                </a:extLst>
              </p:cNvPr>
              <p:cNvSpPr/>
              <p:nvPr/>
            </p:nvSpPr>
            <p:spPr>
              <a:xfrm>
                <a:off x="7683508" y="4399002"/>
                <a:ext cx="330199" cy="508993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7" name="Flèche vers le bas 36">
                <a:extLst>
                  <a:ext uri="{FF2B5EF4-FFF2-40B4-BE49-F238E27FC236}">
                    <a16:creationId xmlns:a16="http://schemas.microsoft.com/office/drawing/2014/main" xmlns="" id="{A216E631-E3C9-4A48-85B8-4354E8BF60CF}"/>
                  </a:ext>
                </a:extLst>
              </p:cNvPr>
              <p:cNvSpPr/>
              <p:nvPr/>
            </p:nvSpPr>
            <p:spPr>
              <a:xfrm rot="10800000">
                <a:off x="4155373" y="5821465"/>
                <a:ext cx="330199" cy="203200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8" name="Flèche vers le bas 37">
                <a:extLst>
                  <a:ext uri="{FF2B5EF4-FFF2-40B4-BE49-F238E27FC236}">
                    <a16:creationId xmlns:a16="http://schemas.microsoft.com/office/drawing/2014/main" xmlns="" id="{45FEB08B-7110-4081-9478-4D8B438B6D43}"/>
                  </a:ext>
                </a:extLst>
              </p:cNvPr>
              <p:cNvSpPr/>
              <p:nvPr/>
            </p:nvSpPr>
            <p:spPr>
              <a:xfrm rot="6840639">
                <a:off x="1842828" y="5799667"/>
                <a:ext cx="547284" cy="452496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29" name="Flèche vers le bas 28">
                <a:extLst>
                  <a:ext uri="{FF2B5EF4-FFF2-40B4-BE49-F238E27FC236}">
                    <a16:creationId xmlns:a16="http://schemas.microsoft.com/office/drawing/2014/main" xmlns="" id="{7F90058F-CBBC-4EBA-BF10-0C62A0D45C65}"/>
                  </a:ext>
                </a:extLst>
              </p:cNvPr>
              <p:cNvSpPr/>
              <p:nvPr/>
            </p:nvSpPr>
            <p:spPr>
              <a:xfrm rot="5400000">
                <a:off x="6085687" y="6148135"/>
                <a:ext cx="436563" cy="384165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2" name="Flèche vers le bas 31">
                <a:extLst>
                  <a:ext uri="{FF2B5EF4-FFF2-40B4-BE49-F238E27FC236}">
                    <a16:creationId xmlns:a16="http://schemas.microsoft.com/office/drawing/2014/main" xmlns="" id="{093F5C10-BA20-4112-A4E3-3CEDB268FEEA}"/>
                  </a:ext>
                </a:extLst>
              </p:cNvPr>
              <p:cNvSpPr/>
              <p:nvPr/>
            </p:nvSpPr>
            <p:spPr>
              <a:xfrm rot="10800000">
                <a:off x="1342430" y="2257282"/>
                <a:ext cx="328611" cy="339123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40" name="Flèche vers le bas 39">
                <a:extLst>
                  <a:ext uri="{FF2B5EF4-FFF2-40B4-BE49-F238E27FC236}">
                    <a16:creationId xmlns:a16="http://schemas.microsoft.com/office/drawing/2014/main" xmlns="" id="{E742C060-6B73-4873-98B4-DCB3577CFFFF}"/>
                  </a:ext>
                </a:extLst>
              </p:cNvPr>
              <p:cNvSpPr/>
              <p:nvPr/>
            </p:nvSpPr>
            <p:spPr>
              <a:xfrm rot="10800000">
                <a:off x="1341012" y="3329523"/>
                <a:ext cx="328612" cy="445268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41" name="Flèche vers le bas 40">
                <a:extLst>
                  <a:ext uri="{FF2B5EF4-FFF2-40B4-BE49-F238E27FC236}">
                    <a16:creationId xmlns:a16="http://schemas.microsoft.com/office/drawing/2014/main" xmlns="" id="{4D893FE4-6D23-40F4-B8CD-D2761B461121}"/>
                  </a:ext>
                </a:extLst>
              </p:cNvPr>
              <p:cNvSpPr/>
              <p:nvPr/>
            </p:nvSpPr>
            <p:spPr>
              <a:xfrm rot="10800000">
                <a:off x="1339071" y="1428792"/>
                <a:ext cx="328611" cy="369496"/>
              </a:xfrm>
              <a:prstGeom prst="down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sp>
          <p:nvSpPr>
            <p:cNvPr id="2053" name="ZoneTexte 1">
              <a:extLst>
                <a:ext uri="{FF2B5EF4-FFF2-40B4-BE49-F238E27FC236}">
                  <a16:creationId xmlns:a16="http://schemas.microsoft.com/office/drawing/2014/main" xmlns="" id="{2D3910E6-B0AC-4FB2-8332-9FAC75BC3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867" y="6062347"/>
              <a:ext cx="3113406" cy="5232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None/>
              </a:pPr>
              <a:r>
                <a:rPr lang="en-US" altLang="fr-FR" sz="1400" b="1" dirty="0">
                  <a:solidFill>
                    <a:schemeClr val="bg1"/>
                  </a:solidFill>
                </a:rPr>
                <a:t>Quality and safety indicator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400" b="1" dirty="0">
                  <a:solidFill>
                    <a:schemeClr val="bg1"/>
                  </a:solidFill>
                </a:rPr>
                <a:t> validated for the internal management of care</a:t>
              </a:r>
              <a:endParaRPr lang="fr-FR" alt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054" name="ZoneTexte 1">
              <a:extLst>
                <a:ext uri="{FF2B5EF4-FFF2-40B4-BE49-F238E27FC236}">
                  <a16:creationId xmlns:a16="http://schemas.microsoft.com/office/drawing/2014/main" xmlns="" id="{5DAF3D48-D866-4C64-B32B-254A8B9B12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86" y="2602909"/>
              <a:ext cx="3025442" cy="66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rgbClr val="FF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       </a:t>
              </a:r>
              <a:r>
                <a:rPr lang="en-US" altLang="fr-FR" sz="1400" b="1" dirty="0">
                  <a:solidFill>
                    <a:srgbClr val="FF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Subsequent review of patient records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66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PPV≥ 85% and link with quality, </a:t>
              </a:r>
              <a:r>
                <a:rPr lang="en-US" altLang="fr-FR" sz="1100" dirty="0">
                  <a:solidFill>
                    <a:srgbClr val="000066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measured on a large scale using recent data and standardised tools</a:t>
              </a:r>
              <a:endParaRPr lang="fr-FR" altLang="fr-FR" sz="1400" dirty="0">
                <a:solidFill>
                  <a:srgbClr val="FF0000"/>
                </a:solidFill>
                <a:ea typeface="MS PGothic" panose="020B0600070205080204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2055" name="ZoneTexte 1">
              <a:extLst>
                <a:ext uri="{FF2B5EF4-FFF2-40B4-BE49-F238E27FC236}">
                  <a16:creationId xmlns:a16="http://schemas.microsoft.com/office/drawing/2014/main" xmlns="" id="{8337D2A2-31FC-4A8F-BB02-B42A737985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39" y="1874641"/>
              <a:ext cx="3313085" cy="5232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400" b="1" dirty="0">
                  <a:solidFill>
                    <a:schemeClr val="bg1"/>
                  </a:solidFill>
                </a:rPr>
                <a:t>Quality and safety indicator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400" b="1" dirty="0">
                  <a:solidFill>
                    <a:schemeClr val="bg1"/>
                  </a:solidFill>
                </a:rPr>
                <a:t> validated for external use</a:t>
              </a:r>
              <a:endParaRPr lang="fr-FR" altLang="fr-FR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ZoneTexte 1">
              <a:extLst>
                <a:ext uri="{FF2B5EF4-FFF2-40B4-BE49-F238E27FC236}">
                  <a16:creationId xmlns:a16="http://schemas.microsoft.com/office/drawing/2014/main" xmlns="" id="{56C6AF96-E36E-4FC1-B239-0E8543E934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6" y="3804901"/>
              <a:ext cx="2525705" cy="173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fr-FR" altLang="fr-FR" sz="700" dirty="0">
                <a:solidFill>
                  <a:srgbClr val="000066"/>
                </a:solidFill>
                <a:ea typeface="MS PGothic" pitchFamily="34" charset="-128"/>
                <a:cs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fr-FR" altLang="fr-FR" sz="300" b="1" dirty="0">
                <a:solidFill>
                  <a:srgbClr val="000066"/>
                </a:solidFill>
                <a:ea typeface="MS PGothic" pitchFamily="34" charset="-128"/>
                <a:cs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400" b="1" dirty="0">
                  <a:solidFill>
                    <a:srgbClr val="FF0000"/>
                  </a:solidFill>
                  <a:ea typeface="MS PGothic" pitchFamily="34" charset="-128"/>
                  <a:cs typeface="Times New Roman" pitchFamily="18" charset="0"/>
                </a:rPr>
                <a:t>        Adoption phase</a:t>
              </a:r>
            </a:p>
            <a:p>
              <a:pPr marL="285750" indent="-285750" eaLnBrk="1" hangingPunct="1">
                <a:spcBef>
                  <a:spcPct val="0"/>
                </a:spcBef>
                <a:defRPr/>
              </a:pPr>
              <a:r>
                <a:rPr lang="en-US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Adoption of the objective, method, and results by healthcare professionals</a:t>
              </a:r>
            </a:p>
            <a:p>
              <a:pPr marL="285750" indent="-285750" eaLnBrk="1" hangingPunct="1">
                <a:spcBef>
                  <a:spcPct val="0"/>
                </a:spcBef>
                <a:defRPr/>
              </a:pP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Feedback </a:t>
              </a:r>
              <a:r>
                <a:rPr lang="fr-FR" altLang="fr-FR" sz="1200" b="1" dirty="0" err="1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from</a:t>
              </a: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 </a:t>
              </a:r>
              <a:r>
                <a:rPr lang="fr-FR" altLang="fr-FR" sz="1200" b="1" dirty="0" err="1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healthcare</a:t>
              </a: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 </a:t>
              </a:r>
              <a:r>
                <a:rPr lang="fr-FR" altLang="fr-FR" sz="1200" b="1" dirty="0" err="1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professionals</a:t>
              </a: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 </a:t>
              </a:r>
              <a:r>
                <a:rPr lang="fr-FR" altLang="fr-FR" sz="1100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(</a:t>
              </a:r>
              <a:r>
                <a:rPr lang="fr-FR" altLang="fr-FR" sz="1100" dirty="0" err="1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unexpected</a:t>
              </a:r>
              <a:r>
                <a:rPr lang="fr-FR" altLang="fr-FR" sz="1100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 situations, false positives, etc.)</a:t>
              </a:r>
              <a:endParaRPr lang="fr-FR" altLang="fr-FR" sz="1050" dirty="0">
                <a:solidFill>
                  <a:srgbClr val="000066"/>
                </a:solidFill>
                <a:ea typeface="MS PGothic" pitchFamily="34" charset="-128"/>
                <a:cs typeface="Times New Roman" pitchFamily="18" charset="0"/>
              </a:endParaRPr>
            </a:p>
            <a:p>
              <a:pPr marL="285750" indent="-285750" eaLnBrk="1" hangingPunct="1">
                <a:spcBef>
                  <a:spcPct val="0"/>
                </a:spcBef>
                <a:defRPr/>
              </a:pP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Contribution to the </a:t>
              </a:r>
              <a:r>
                <a:rPr lang="fr-FR" altLang="fr-FR" sz="1200" b="1" dirty="0" err="1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reliability</a:t>
              </a:r>
              <a:r>
                <a:rPr lang="fr-FR" altLang="fr-FR" sz="1200" b="1" dirty="0">
                  <a:solidFill>
                    <a:srgbClr val="000066"/>
                  </a:solidFill>
                  <a:ea typeface="MS PGothic" pitchFamily="34" charset="-128"/>
                  <a:cs typeface="Times New Roman" pitchFamily="18" charset="0"/>
                </a:rPr>
                <a:t> of the indicateur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94100" y="6211669"/>
            <a:ext cx="11159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fr-FR" dirty="0"/>
          </a:p>
          <a:p>
            <a:r>
              <a:rPr lang="en-US" b="1" dirty="0"/>
              <a:t>Figure </a:t>
            </a:r>
            <a:r>
              <a:rPr lang="fr-FR" b="1" dirty="0"/>
              <a:t>1: French national </a:t>
            </a:r>
            <a:r>
              <a:rPr lang="fr-FR" b="1" dirty="0" err="1"/>
              <a:t>authority</a:t>
            </a:r>
            <a:r>
              <a:rPr lang="fr-FR" b="1" dirty="0"/>
              <a:t> for </a:t>
            </a:r>
            <a:r>
              <a:rPr lang="fr-FR" b="1" dirty="0" err="1"/>
              <a:t>Health</a:t>
            </a:r>
            <a:r>
              <a:rPr lang="fr-FR" b="1" dirty="0"/>
              <a:t> : </a:t>
            </a:r>
            <a:r>
              <a:rPr lang="fr-FR" b="1" dirty="0" err="1"/>
              <a:t>indicator</a:t>
            </a:r>
            <a:r>
              <a:rPr lang="fr-FR" b="1" dirty="0"/>
              <a:t> validation </a:t>
            </a:r>
            <a:r>
              <a:rPr lang="fr-FR" b="1" dirty="0" err="1"/>
              <a:t>Process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1018901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283</Words>
  <Application>Microsoft Macintosh PowerPoint</Application>
  <PresentationFormat>Grand écran</PresentationFormat>
  <Paragraphs>57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MS PGothic</vt:lpstr>
      <vt:lpstr>Times New Roman</vt:lpstr>
      <vt:lpstr>Thème Office</vt:lpstr>
      <vt:lpstr>Présentation PowerPoint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BANAEI Linda</dc:creator>
  <cp:lastModifiedBy>Utilisateur de Microsoft Office</cp:lastModifiedBy>
  <cp:revision>15</cp:revision>
  <dcterms:created xsi:type="dcterms:W3CDTF">2021-03-07T16:11:05Z</dcterms:created>
  <dcterms:modified xsi:type="dcterms:W3CDTF">2021-06-20T12:51:14Z</dcterms:modified>
</cp:coreProperties>
</file>