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B59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80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70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08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62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63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1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73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7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58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82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46EC-2BFA-461B-816D-4BFFD02BAF68}" type="datetimeFigureOut">
              <a:rPr lang="en-GB" smtClean="0"/>
              <a:t>21/10/15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78ACA-EFA5-4723-BF5F-7DEC62F8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73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260648"/>
            <a:ext cx="2641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Online Supplemental Fig 1</a:t>
            </a:r>
            <a:endParaRPr lang="en-GB" dirty="0"/>
          </a:p>
        </p:txBody>
      </p:sp>
      <p:sp>
        <p:nvSpPr>
          <p:cNvPr id="1101" name="Rectangle 107"/>
          <p:cNvSpPr>
            <a:spLocks noChangeArrowheads="1"/>
          </p:cNvSpPr>
          <p:nvPr/>
        </p:nvSpPr>
        <p:spPr bwMode="auto">
          <a:xfrm>
            <a:off x="2701925" y="474663"/>
            <a:ext cx="39274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CAARS Total Score: responder simple criteria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2" name="Rectangle 108"/>
          <p:cNvSpPr>
            <a:spLocks noChangeArrowheads="1"/>
          </p:cNvSpPr>
          <p:nvPr/>
        </p:nvSpPr>
        <p:spPr bwMode="auto">
          <a:xfrm>
            <a:off x="3616325" y="722313"/>
            <a:ext cx="202723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(long term population)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23528" y="1133476"/>
            <a:ext cx="8015610" cy="5378449"/>
            <a:chOff x="323528" y="1133476"/>
            <a:chExt cx="8015610" cy="5378449"/>
          </a:xfrm>
        </p:grpSpPr>
        <p:sp>
          <p:nvSpPr>
            <p:cNvPr id="129" name="Rectangle 128"/>
            <p:cNvSpPr>
              <a:spLocks noChangeArrowheads="1"/>
            </p:cNvSpPr>
            <p:nvPr/>
          </p:nvSpPr>
          <p:spPr bwMode="auto">
            <a:xfrm rot="16200000">
              <a:off x="-243296" y="3419761"/>
              <a:ext cx="14114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% Responders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grpSp>
          <p:nvGrpSpPr>
            <p:cNvPr id="256" name="Group 255"/>
            <p:cNvGrpSpPr/>
            <p:nvPr/>
          </p:nvGrpSpPr>
          <p:grpSpPr>
            <a:xfrm>
              <a:off x="561975" y="1133476"/>
              <a:ext cx="7777163" cy="5378449"/>
              <a:chOff x="-9048751" y="1131888"/>
              <a:chExt cx="7777163" cy="5378449"/>
            </a:xfrm>
          </p:grpSpPr>
          <p:sp>
            <p:nvSpPr>
              <p:cNvPr id="257" name="Rectangle 9"/>
              <p:cNvSpPr>
                <a:spLocks noChangeArrowheads="1"/>
              </p:cNvSpPr>
              <p:nvPr/>
            </p:nvSpPr>
            <p:spPr bwMode="auto">
              <a:xfrm>
                <a:off x="-8618538" y="1249363"/>
                <a:ext cx="9525" cy="4672012"/>
              </a:xfrm>
              <a:prstGeom prst="rect">
                <a:avLst/>
              </a:pr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8" name="Freeform 10"/>
              <p:cNvSpPr>
                <a:spLocks noEditPoints="1"/>
              </p:cNvSpPr>
              <p:nvPr/>
            </p:nvSpPr>
            <p:spPr bwMode="auto">
              <a:xfrm>
                <a:off x="-8669338" y="1244600"/>
                <a:ext cx="55563" cy="4681537"/>
              </a:xfrm>
              <a:custGeom>
                <a:avLst/>
                <a:gdLst>
                  <a:gd name="T0" fmla="*/ 0 w 35"/>
                  <a:gd name="T1" fmla="*/ 2943 h 2949"/>
                  <a:gd name="T2" fmla="*/ 35 w 35"/>
                  <a:gd name="T3" fmla="*/ 2943 h 2949"/>
                  <a:gd name="T4" fmla="*/ 35 w 35"/>
                  <a:gd name="T5" fmla="*/ 2949 h 2949"/>
                  <a:gd name="T6" fmla="*/ 0 w 35"/>
                  <a:gd name="T7" fmla="*/ 2949 h 2949"/>
                  <a:gd name="T8" fmla="*/ 0 w 35"/>
                  <a:gd name="T9" fmla="*/ 2943 h 2949"/>
                  <a:gd name="T10" fmla="*/ 0 w 35"/>
                  <a:gd name="T11" fmla="*/ 2649 h 2949"/>
                  <a:gd name="T12" fmla="*/ 35 w 35"/>
                  <a:gd name="T13" fmla="*/ 2649 h 2949"/>
                  <a:gd name="T14" fmla="*/ 35 w 35"/>
                  <a:gd name="T15" fmla="*/ 2654 h 2949"/>
                  <a:gd name="T16" fmla="*/ 0 w 35"/>
                  <a:gd name="T17" fmla="*/ 2654 h 2949"/>
                  <a:gd name="T18" fmla="*/ 0 w 35"/>
                  <a:gd name="T19" fmla="*/ 2649 h 2949"/>
                  <a:gd name="T20" fmla="*/ 0 w 35"/>
                  <a:gd name="T21" fmla="*/ 2354 h 2949"/>
                  <a:gd name="T22" fmla="*/ 35 w 35"/>
                  <a:gd name="T23" fmla="*/ 2354 h 2949"/>
                  <a:gd name="T24" fmla="*/ 35 w 35"/>
                  <a:gd name="T25" fmla="*/ 2360 h 2949"/>
                  <a:gd name="T26" fmla="*/ 0 w 35"/>
                  <a:gd name="T27" fmla="*/ 2360 h 2949"/>
                  <a:gd name="T28" fmla="*/ 0 w 35"/>
                  <a:gd name="T29" fmla="*/ 2354 h 2949"/>
                  <a:gd name="T30" fmla="*/ 0 w 35"/>
                  <a:gd name="T31" fmla="*/ 2060 h 2949"/>
                  <a:gd name="T32" fmla="*/ 35 w 35"/>
                  <a:gd name="T33" fmla="*/ 2060 h 2949"/>
                  <a:gd name="T34" fmla="*/ 35 w 35"/>
                  <a:gd name="T35" fmla="*/ 2066 h 2949"/>
                  <a:gd name="T36" fmla="*/ 0 w 35"/>
                  <a:gd name="T37" fmla="*/ 2066 h 2949"/>
                  <a:gd name="T38" fmla="*/ 0 w 35"/>
                  <a:gd name="T39" fmla="*/ 2060 h 2949"/>
                  <a:gd name="T40" fmla="*/ 0 w 35"/>
                  <a:gd name="T41" fmla="*/ 1765 h 2949"/>
                  <a:gd name="T42" fmla="*/ 35 w 35"/>
                  <a:gd name="T43" fmla="*/ 1765 h 2949"/>
                  <a:gd name="T44" fmla="*/ 35 w 35"/>
                  <a:gd name="T45" fmla="*/ 1771 h 2949"/>
                  <a:gd name="T46" fmla="*/ 0 w 35"/>
                  <a:gd name="T47" fmla="*/ 1771 h 2949"/>
                  <a:gd name="T48" fmla="*/ 0 w 35"/>
                  <a:gd name="T49" fmla="*/ 1765 h 2949"/>
                  <a:gd name="T50" fmla="*/ 0 w 35"/>
                  <a:gd name="T51" fmla="*/ 1472 h 2949"/>
                  <a:gd name="T52" fmla="*/ 35 w 35"/>
                  <a:gd name="T53" fmla="*/ 1472 h 2949"/>
                  <a:gd name="T54" fmla="*/ 35 w 35"/>
                  <a:gd name="T55" fmla="*/ 1477 h 2949"/>
                  <a:gd name="T56" fmla="*/ 0 w 35"/>
                  <a:gd name="T57" fmla="*/ 1477 h 2949"/>
                  <a:gd name="T58" fmla="*/ 0 w 35"/>
                  <a:gd name="T59" fmla="*/ 1472 h 2949"/>
                  <a:gd name="T60" fmla="*/ 0 w 35"/>
                  <a:gd name="T61" fmla="*/ 1177 h 2949"/>
                  <a:gd name="T62" fmla="*/ 35 w 35"/>
                  <a:gd name="T63" fmla="*/ 1177 h 2949"/>
                  <a:gd name="T64" fmla="*/ 35 w 35"/>
                  <a:gd name="T65" fmla="*/ 1183 h 2949"/>
                  <a:gd name="T66" fmla="*/ 0 w 35"/>
                  <a:gd name="T67" fmla="*/ 1183 h 2949"/>
                  <a:gd name="T68" fmla="*/ 0 w 35"/>
                  <a:gd name="T69" fmla="*/ 1177 h 2949"/>
                  <a:gd name="T70" fmla="*/ 0 w 35"/>
                  <a:gd name="T71" fmla="*/ 883 h 2949"/>
                  <a:gd name="T72" fmla="*/ 35 w 35"/>
                  <a:gd name="T73" fmla="*/ 883 h 2949"/>
                  <a:gd name="T74" fmla="*/ 35 w 35"/>
                  <a:gd name="T75" fmla="*/ 889 h 2949"/>
                  <a:gd name="T76" fmla="*/ 0 w 35"/>
                  <a:gd name="T77" fmla="*/ 889 h 2949"/>
                  <a:gd name="T78" fmla="*/ 0 w 35"/>
                  <a:gd name="T79" fmla="*/ 883 h 2949"/>
                  <a:gd name="T80" fmla="*/ 0 w 35"/>
                  <a:gd name="T81" fmla="*/ 588 h 2949"/>
                  <a:gd name="T82" fmla="*/ 35 w 35"/>
                  <a:gd name="T83" fmla="*/ 588 h 2949"/>
                  <a:gd name="T84" fmla="*/ 35 w 35"/>
                  <a:gd name="T85" fmla="*/ 594 h 2949"/>
                  <a:gd name="T86" fmla="*/ 0 w 35"/>
                  <a:gd name="T87" fmla="*/ 594 h 2949"/>
                  <a:gd name="T88" fmla="*/ 0 w 35"/>
                  <a:gd name="T89" fmla="*/ 588 h 2949"/>
                  <a:gd name="T90" fmla="*/ 0 w 35"/>
                  <a:gd name="T91" fmla="*/ 295 h 2949"/>
                  <a:gd name="T92" fmla="*/ 35 w 35"/>
                  <a:gd name="T93" fmla="*/ 295 h 2949"/>
                  <a:gd name="T94" fmla="*/ 35 w 35"/>
                  <a:gd name="T95" fmla="*/ 300 h 2949"/>
                  <a:gd name="T96" fmla="*/ 0 w 35"/>
                  <a:gd name="T97" fmla="*/ 300 h 2949"/>
                  <a:gd name="T98" fmla="*/ 0 w 35"/>
                  <a:gd name="T99" fmla="*/ 295 h 2949"/>
                  <a:gd name="T100" fmla="*/ 0 w 35"/>
                  <a:gd name="T101" fmla="*/ 0 h 2949"/>
                  <a:gd name="T102" fmla="*/ 35 w 35"/>
                  <a:gd name="T103" fmla="*/ 0 h 2949"/>
                  <a:gd name="T104" fmla="*/ 35 w 35"/>
                  <a:gd name="T105" fmla="*/ 6 h 2949"/>
                  <a:gd name="T106" fmla="*/ 0 w 35"/>
                  <a:gd name="T107" fmla="*/ 6 h 2949"/>
                  <a:gd name="T108" fmla="*/ 0 w 35"/>
                  <a:gd name="T109" fmla="*/ 0 h 2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5" h="2949">
                    <a:moveTo>
                      <a:pt x="0" y="2943"/>
                    </a:moveTo>
                    <a:lnTo>
                      <a:pt x="35" y="2943"/>
                    </a:lnTo>
                    <a:lnTo>
                      <a:pt x="35" y="2949"/>
                    </a:lnTo>
                    <a:lnTo>
                      <a:pt x="0" y="2949"/>
                    </a:lnTo>
                    <a:lnTo>
                      <a:pt x="0" y="2943"/>
                    </a:lnTo>
                    <a:close/>
                    <a:moveTo>
                      <a:pt x="0" y="2649"/>
                    </a:moveTo>
                    <a:lnTo>
                      <a:pt x="35" y="2649"/>
                    </a:lnTo>
                    <a:lnTo>
                      <a:pt x="35" y="2654"/>
                    </a:lnTo>
                    <a:lnTo>
                      <a:pt x="0" y="2654"/>
                    </a:lnTo>
                    <a:lnTo>
                      <a:pt x="0" y="2649"/>
                    </a:lnTo>
                    <a:close/>
                    <a:moveTo>
                      <a:pt x="0" y="2354"/>
                    </a:moveTo>
                    <a:lnTo>
                      <a:pt x="35" y="2354"/>
                    </a:lnTo>
                    <a:lnTo>
                      <a:pt x="35" y="2360"/>
                    </a:lnTo>
                    <a:lnTo>
                      <a:pt x="0" y="2360"/>
                    </a:lnTo>
                    <a:lnTo>
                      <a:pt x="0" y="2354"/>
                    </a:lnTo>
                    <a:close/>
                    <a:moveTo>
                      <a:pt x="0" y="2060"/>
                    </a:moveTo>
                    <a:lnTo>
                      <a:pt x="35" y="2060"/>
                    </a:lnTo>
                    <a:lnTo>
                      <a:pt x="35" y="2066"/>
                    </a:lnTo>
                    <a:lnTo>
                      <a:pt x="0" y="2066"/>
                    </a:lnTo>
                    <a:lnTo>
                      <a:pt x="0" y="2060"/>
                    </a:lnTo>
                    <a:close/>
                    <a:moveTo>
                      <a:pt x="0" y="1765"/>
                    </a:moveTo>
                    <a:lnTo>
                      <a:pt x="35" y="1765"/>
                    </a:lnTo>
                    <a:lnTo>
                      <a:pt x="35" y="1771"/>
                    </a:lnTo>
                    <a:lnTo>
                      <a:pt x="0" y="1771"/>
                    </a:lnTo>
                    <a:lnTo>
                      <a:pt x="0" y="1765"/>
                    </a:lnTo>
                    <a:close/>
                    <a:moveTo>
                      <a:pt x="0" y="1472"/>
                    </a:moveTo>
                    <a:lnTo>
                      <a:pt x="35" y="1472"/>
                    </a:lnTo>
                    <a:lnTo>
                      <a:pt x="35" y="1477"/>
                    </a:lnTo>
                    <a:lnTo>
                      <a:pt x="0" y="1477"/>
                    </a:lnTo>
                    <a:lnTo>
                      <a:pt x="0" y="1472"/>
                    </a:lnTo>
                    <a:close/>
                    <a:moveTo>
                      <a:pt x="0" y="1177"/>
                    </a:moveTo>
                    <a:lnTo>
                      <a:pt x="35" y="1177"/>
                    </a:lnTo>
                    <a:lnTo>
                      <a:pt x="35" y="1183"/>
                    </a:lnTo>
                    <a:lnTo>
                      <a:pt x="0" y="1183"/>
                    </a:lnTo>
                    <a:lnTo>
                      <a:pt x="0" y="1177"/>
                    </a:lnTo>
                    <a:close/>
                    <a:moveTo>
                      <a:pt x="0" y="883"/>
                    </a:moveTo>
                    <a:lnTo>
                      <a:pt x="35" y="883"/>
                    </a:lnTo>
                    <a:lnTo>
                      <a:pt x="35" y="889"/>
                    </a:lnTo>
                    <a:lnTo>
                      <a:pt x="0" y="889"/>
                    </a:lnTo>
                    <a:lnTo>
                      <a:pt x="0" y="883"/>
                    </a:lnTo>
                    <a:close/>
                    <a:moveTo>
                      <a:pt x="0" y="588"/>
                    </a:moveTo>
                    <a:lnTo>
                      <a:pt x="35" y="588"/>
                    </a:lnTo>
                    <a:lnTo>
                      <a:pt x="35" y="594"/>
                    </a:lnTo>
                    <a:lnTo>
                      <a:pt x="0" y="594"/>
                    </a:lnTo>
                    <a:lnTo>
                      <a:pt x="0" y="588"/>
                    </a:lnTo>
                    <a:close/>
                    <a:moveTo>
                      <a:pt x="0" y="295"/>
                    </a:moveTo>
                    <a:lnTo>
                      <a:pt x="35" y="295"/>
                    </a:lnTo>
                    <a:lnTo>
                      <a:pt x="35" y="300"/>
                    </a:lnTo>
                    <a:lnTo>
                      <a:pt x="0" y="300"/>
                    </a:lnTo>
                    <a:lnTo>
                      <a:pt x="0" y="295"/>
                    </a:lnTo>
                    <a:close/>
                    <a:moveTo>
                      <a:pt x="0" y="0"/>
                    </a:moveTo>
                    <a:lnTo>
                      <a:pt x="35" y="0"/>
                    </a:lnTo>
                    <a:lnTo>
                      <a:pt x="35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9" name="Rectangle 11"/>
              <p:cNvSpPr>
                <a:spLocks noChangeArrowheads="1"/>
              </p:cNvSpPr>
              <p:nvPr/>
            </p:nvSpPr>
            <p:spPr bwMode="auto">
              <a:xfrm>
                <a:off x="-8613776" y="5916613"/>
                <a:ext cx="7342188" cy="9525"/>
              </a:xfrm>
              <a:prstGeom prst="rect">
                <a:avLst/>
              </a:pr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0" name="Freeform 12"/>
              <p:cNvSpPr>
                <a:spLocks noEditPoints="1"/>
              </p:cNvSpPr>
              <p:nvPr/>
            </p:nvSpPr>
            <p:spPr bwMode="auto">
              <a:xfrm>
                <a:off x="-8618538" y="5921375"/>
                <a:ext cx="6784975" cy="57150"/>
              </a:xfrm>
              <a:custGeom>
                <a:avLst/>
                <a:gdLst>
                  <a:gd name="T0" fmla="*/ 6 w 4274"/>
                  <a:gd name="T1" fmla="*/ 0 h 36"/>
                  <a:gd name="T2" fmla="*/ 6 w 4274"/>
                  <a:gd name="T3" fmla="*/ 36 h 36"/>
                  <a:gd name="T4" fmla="*/ 0 w 4274"/>
                  <a:gd name="T5" fmla="*/ 36 h 36"/>
                  <a:gd name="T6" fmla="*/ 0 w 4274"/>
                  <a:gd name="T7" fmla="*/ 0 h 36"/>
                  <a:gd name="T8" fmla="*/ 6 w 4274"/>
                  <a:gd name="T9" fmla="*/ 0 h 36"/>
                  <a:gd name="T10" fmla="*/ 718 w 4274"/>
                  <a:gd name="T11" fmla="*/ 0 h 36"/>
                  <a:gd name="T12" fmla="*/ 718 w 4274"/>
                  <a:gd name="T13" fmla="*/ 36 h 36"/>
                  <a:gd name="T14" fmla="*/ 712 w 4274"/>
                  <a:gd name="T15" fmla="*/ 36 h 36"/>
                  <a:gd name="T16" fmla="*/ 712 w 4274"/>
                  <a:gd name="T17" fmla="*/ 0 h 36"/>
                  <a:gd name="T18" fmla="*/ 718 w 4274"/>
                  <a:gd name="T19" fmla="*/ 0 h 36"/>
                  <a:gd name="T20" fmla="*/ 1429 w 4274"/>
                  <a:gd name="T21" fmla="*/ 0 h 36"/>
                  <a:gd name="T22" fmla="*/ 1429 w 4274"/>
                  <a:gd name="T23" fmla="*/ 36 h 36"/>
                  <a:gd name="T24" fmla="*/ 1423 w 4274"/>
                  <a:gd name="T25" fmla="*/ 36 h 36"/>
                  <a:gd name="T26" fmla="*/ 1423 w 4274"/>
                  <a:gd name="T27" fmla="*/ 0 h 36"/>
                  <a:gd name="T28" fmla="*/ 1429 w 4274"/>
                  <a:gd name="T29" fmla="*/ 0 h 36"/>
                  <a:gd name="T30" fmla="*/ 2140 w 4274"/>
                  <a:gd name="T31" fmla="*/ 0 h 36"/>
                  <a:gd name="T32" fmla="*/ 2140 w 4274"/>
                  <a:gd name="T33" fmla="*/ 36 h 36"/>
                  <a:gd name="T34" fmla="*/ 2135 w 4274"/>
                  <a:gd name="T35" fmla="*/ 36 h 36"/>
                  <a:gd name="T36" fmla="*/ 2135 w 4274"/>
                  <a:gd name="T37" fmla="*/ 0 h 36"/>
                  <a:gd name="T38" fmla="*/ 2140 w 4274"/>
                  <a:gd name="T39" fmla="*/ 0 h 36"/>
                  <a:gd name="T40" fmla="*/ 2852 w 4274"/>
                  <a:gd name="T41" fmla="*/ 0 h 36"/>
                  <a:gd name="T42" fmla="*/ 2852 w 4274"/>
                  <a:gd name="T43" fmla="*/ 36 h 36"/>
                  <a:gd name="T44" fmla="*/ 2846 w 4274"/>
                  <a:gd name="T45" fmla="*/ 36 h 36"/>
                  <a:gd name="T46" fmla="*/ 2846 w 4274"/>
                  <a:gd name="T47" fmla="*/ 0 h 36"/>
                  <a:gd name="T48" fmla="*/ 2852 w 4274"/>
                  <a:gd name="T49" fmla="*/ 0 h 36"/>
                  <a:gd name="T50" fmla="*/ 3563 w 4274"/>
                  <a:gd name="T51" fmla="*/ 0 h 36"/>
                  <a:gd name="T52" fmla="*/ 3563 w 4274"/>
                  <a:gd name="T53" fmla="*/ 36 h 36"/>
                  <a:gd name="T54" fmla="*/ 3557 w 4274"/>
                  <a:gd name="T55" fmla="*/ 36 h 36"/>
                  <a:gd name="T56" fmla="*/ 3557 w 4274"/>
                  <a:gd name="T57" fmla="*/ 0 h 36"/>
                  <a:gd name="T58" fmla="*/ 3563 w 4274"/>
                  <a:gd name="T59" fmla="*/ 0 h 36"/>
                  <a:gd name="T60" fmla="*/ 4274 w 4274"/>
                  <a:gd name="T61" fmla="*/ 0 h 36"/>
                  <a:gd name="T62" fmla="*/ 4274 w 4274"/>
                  <a:gd name="T63" fmla="*/ 36 h 36"/>
                  <a:gd name="T64" fmla="*/ 4269 w 4274"/>
                  <a:gd name="T65" fmla="*/ 36 h 36"/>
                  <a:gd name="T66" fmla="*/ 4269 w 4274"/>
                  <a:gd name="T67" fmla="*/ 0 h 36"/>
                  <a:gd name="T68" fmla="*/ 4274 w 4274"/>
                  <a:gd name="T6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274" h="36">
                    <a:moveTo>
                      <a:pt x="6" y="0"/>
                    </a:moveTo>
                    <a:lnTo>
                      <a:pt x="6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  <a:moveTo>
                      <a:pt x="718" y="0"/>
                    </a:moveTo>
                    <a:lnTo>
                      <a:pt x="718" y="36"/>
                    </a:lnTo>
                    <a:lnTo>
                      <a:pt x="712" y="36"/>
                    </a:lnTo>
                    <a:lnTo>
                      <a:pt x="712" y="0"/>
                    </a:lnTo>
                    <a:lnTo>
                      <a:pt x="718" y="0"/>
                    </a:lnTo>
                    <a:close/>
                    <a:moveTo>
                      <a:pt x="1429" y="0"/>
                    </a:moveTo>
                    <a:lnTo>
                      <a:pt x="1429" y="36"/>
                    </a:lnTo>
                    <a:lnTo>
                      <a:pt x="1423" y="36"/>
                    </a:lnTo>
                    <a:lnTo>
                      <a:pt x="1423" y="0"/>
                    </a:lnTo>
                    <a:lnTo>
                      <a:pt x="1429" y="0"/>
                    </a:lnTo>
                    <a:close/>
                    <a:moveTo>
                      <a:pt x="2140" y="0"/>
                    </a:moveTo>
                    <a:lnTo>
                      <a:pt x="2140" y="36"/>
                    </a:lnTo>
                    <a:lnTo>
                      <a:pt x="2135" y="36"/>
                    </a:lnTo>
                    <a:lnTo>
                      <a:pt x="2135" y="0"/>
                    </a:lnTo>
                    <a:lnTo>
                      <a:pt x="2140" y="0"/>
                    </a:lnTo>
                    <a:close/>
                    <a:moveTo>
                      <a:pt x="2852" y="0"/>
                    </a:moveTo>
                    <a:lnTo>
                      <a:pt x="2852" y="36"/>
                    </a:lnTo>
                    <a:lnTo>
                      <a:pt x="2846" y="36"/>
                    </a:lnTo>
                    <a:lnTo>
                      <a:pt x="2846" y="0"/>
                    </a:lnTo>
                    <a:lnTo>
                      <a:pt x="2852" y="0"/>
                    </a:lnTo>
                    <a:close/>
                    <a:moveTo>
                      <a:pt x="3563" y="0"/>
                    </a:moveTo>
                    <a:lnTo>
                      <a:pt x="3563" y="36"/>
                    </a:lnTo>
                    <a:lnTo>
                      <a:pt x="3557" y="36"/>
                    </a:lnTo>
                    <a:lnTo>
                      <a:pt x="3557" y="0"/>
                    </a:lnTo>
                    <a:lnTo>
                      <a:pt x="3563" y="0"/>
                    </a:lnTo>
                    <a:close/>
                    <a:moveTo>
                      <a:pt x="4274" y="0"/>
                    </a:moveTo>
                    <a:lnTo>
                      <a:pt x="4274" y="36"/>
                    </a:lnTo>
                    <a:lnTo>
                      <a:pt x="4269" y="36"/>
                    </a:lnTo>
                    <a:lnTo>
                      <a:pt x="4269" y="0"/>
                    </a:lnTo>
                    <a:lnTo>
                      <a:pt x="4274" y="0"/>
                    </a:lnTo>
                    <a:close/>
                  </a:path>
                </a:pathLst>
              </a:cu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Freeform 13"/>
              <p:cNvSpPr>
                <a:spLocks/>
              </p:cNvSpPr>
              <p:nvPr/>
            </p:nvSpPr>
            <p:spPr bwMode="auto">
              <a:xfrm>
                <a:off x="-8064501" y="2211388"/>
                <a:ext cx="6242050" cy="2879725"/>
              </a:xfrm>
              <a:custGeom>
                <a:avLst/>
                <a:gdLst>
                  <a:gd name="T0" fmla="*/ 12 w 16383"/>
                  <a:gd name="T1" fmla="*/ 7495 h 7557"/>
                  <a:gd name="T2" fmla="*/ 1496 w 16383"/>
                  <a:gd name="T3" fmla="*/ 5507 h 7557"/>
                  <a:gd name="T4" fmla="*/ 2973 w 16383"/>
                  <a:gd name="T5" fmla="*/ 2851 h 7557"/>
                  <a:gd name="T6" fmla="*/ 2983 w 16383"/>
                  <a:gd name="T7" fmla="*/ 2839 h 7557"/>
                  <a:gd name="T8" fmla="*/ 4467 w 16383"/>
                  <a:gd name="T9" fmla="*/ 1759 h 7557"/>
                  <a:gd name="T10" fmla="*/ 5947 w 16383"/>
                  <a:gd name="T11" fmla="*/ 644 h 7557"/>
                  <a:gd name="T12" fmla="*/ 5958 w 16383"/>
                  <a:gd name="T13" fmla="*/ 638 h 7557"/>
                  <a:gd name="T14" fmla="*/ 7442 w 16383"/>
                  <a:gd name="T15" fmla="*/ 198 h 7557"/>
                  <a:gd name="T16" fmla="*/ 7464 w 16383"/>
                  <a:gd name="T17" fmla="*/ 198 h 7557"/>
                  <a:gd name="T18" fmla="*/ 8948 w 16383"/>
                  <a:gd name="T19" fmla="*/ 698 h 7557"/>
                  <a:gd name="T20" fmla="*/ 8933 w 16383"/>
                  <a:gd name="T21" fmla="*/ 697 h 7557"/>
                  <a:gd name="T22" fmla="*/ 11897 w 16383"/>
                  <a:gd name="T23" fmla="*/ 405 h 7557"/>
                  <a:gd name="T24" fmla="*/ 14860 w 16383"/>
                  <a:gd name="T25" fmla="*/ 1 h 7557"/>
                  <a:gd name="T26" fmla="*/ 14869 w 16383"/>
                  <a:gd name="T27" fmla="*/ 1 h 7557"/>
                  <a:gd name="T28" fmla="*/ 16349 w 16383"/>
                  <a:gd name="T29" fmla="*/ 197 h 7557"/>
                  <a:gd name="T30" fmla="*/ 16380 w 16383"/>
                  <a:gd name="T31" fmla="*/ 237 h 7557"/>
                  <a:gd name="T32" fmla="*/ 16340 w 16383"/>
                  <a:gd name="T33" fmla="*/ 268 h 7557"/>
                  <a:gd name="T34" fmla="*/ 14860 w 16383"/>
                  <a:gd name="T35" fmla="*/ 72 h 7557"/>
                  <a:gd name="T36" fmla="*/ 14869 w 16383"/>
                  <a:gd name="T37" fmla="*/ 72 h 7557"/>
                  <a:gd name="T38" fmla="*/ 11904 w 16383"/>
                  <a:gd name="T39" fmla="*/ 476 h 7557"/>
                  <a:gd name="T40" fmla="*/ 8940 w 16383"/>
                  <a:gd name="T41" fmla="*/ 768 h 7557"/>
                  <a:gd name="T42" fmla="*/ 8925 w 16383"/>
                  <a:gd name="T43" fmla="*/ 767 h 7557"/>
                  <a:gd name="T44" fmla="*/ 7441 w 16383"/>
                  <a:gd name="T45" fmla="*/ 267 h 7557"/>
                  <a:gd name="T46" fmla="*/ 7463 w 16383"/>
                  <a:gd name="T47" fmla="*/ 267 h 7557"/>
                  <a:gd name="T48" fmla="*/ 5979 w 16383"/>
                  <a:gd name="T49" fmla="*/ 707 h 7557"/>
                  <a:gd name="T50" fmla="*/ 5990 w 16383"/>
                  <a:gd name="T51" fmla="*/ 701 h 7557"/>
                  <a:gd name="T52" fmla="*/ 4510 w 16383"/>
                  <a:gd name="T53" fmla="*/ 1818 h 7557"/>
                  <a:gd name="T54" fmla="*/ 3026 w 16383"/>
                  <a:gd name="T55" fmla="*/ 2898 h 7557"/>
                  <a:gd name="T56" fmla="*/ 3036 w 16383"/>
                  <a:gd name="T57" fmla="*/ 2886 h 7557"/>
                  <a:gd name="T58" fmla="*/ 1553 w 16383"/>
                  <a:gd name="T59" fmla="*/ 5550 h 7557"/>
                  <a:gd name="T60" fmla="*/ 69 w 16383"/>
                  <a:gd name="T61" fmla="*/ 7538 h 7557"/>
                  <a:gd name="T62" fmla="*/ 19 w 16383"/>
                  <a:gd name="T63" fmla="*/ 7545 h 7557"/>
                  <a:gd name="T64" fmla="*/ 12 w 16383"/>
                  <a:gd name="T65" fmla="*/ 7495 h 7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383" h="7557">
                    <a:moveTo>
                      <a:pt x="12" y="7495"/>
                    </a:moveTo>
                    <a:lnTo>
                      <a:pt x="1496" y="5507"/>
                    </a:lnTo>
                    <a:lnTo>
                      <a:pt x="2973" y="2851"/>
                    </a:lnTo>
                    <a:cubicBezTo>
                      <a:pt x="2976" y="2846"/>
                      <a:pt x="2979" y="2842"/>
                      <a:pt x="2983" y="2839"/>
                    </a:cubicBezTo>
                    <a:lnTo>
                      <a:pt x="4467" y="1759"/>
                    </a:lnTo>
                    <a:lnTo>
                      <a:pt x="5947" y="644"/>
                    </a:lnTo>
                    <a:cubicBezTo>
                      <a:pt x="5950" y="641"/>
                      <a:pt x="5954" y="639"/>
                      <a:pt x="5958" y="638"/>
                    </a:cubicBezTo>
                    <a:lnTo>
                      <a:pt x="7442" y="198"/>
                    </a:lnTo>
                    <a:cubicBezTo>
                      <a:pt x="7449" y="196"/>
                      <a:pt x="7457" y="196"/>
                      <a:pt x="7464" y="198"/>
                    </a:cubicBezTo>
                    <a:lnTo>
                      <a:pt x="8948" y="698"/>
                    </a:lnTo>
                    <a:lnTo>
                      <a:pt x="8933" y="697"/>
                    </a:lnTo>
                    <a:lnTo>
                      <a:pt x="11897" y="405"/>
                    </a:lnTo>
                    <a:lnTo>
                      <a:pt x="14860" y="1"/>
                    </a:lnTo>
                    <a:cubicBezTo>
                      <a:pt x="14863" y="0"/>
                      <a:pt x="14866" y="0"/>
                      <a:pt x="14869" y="1"/>
                    </a:cubicBezTo>
                    <a:lnTo>
                      <a:pt x="16349" y="197"/>
                    </a:lnTo>
                    <a:cubicBezTo>
                      <a:pt x="16369" y="199"/>
                      <a:pt x="16383" y="217"/>
                      <a:pt x="16380" y="237"/>
                    </a:cubicBezTo>
                    <a:cubicBezTo>
                      <a:pt x="16378" y="257"/>
                      <a:pt x="16359" y="271"/>
                      <a:pt x="16340" y="268"/>
                    </a:cubicBezTo>
                    <a:lnTo>
                      <a:pt x="14860" y="72"/>
                    </a:lnTo>
                    <a:lnTo>
                      <a:pt x="14869" y="72"/>
                    </a:lnTo>
                    <a:lnTo>
                      <a:pt x="11904" y="476"/>
                    </a:lnTo>
                    <a:lnTo>
                      <a:pt x="8940" y="768"/>
                    </a:lnTo>
                    <a:cubicBezTo>
                      <a:pt x="8935" y="769"/>
                      <a:pt x="8930" y="768"/>
                      <a:pt x="8925" y="767"/>
                    </a:cubicBezTo>
                    <a:lnTo>
                      <a:pt x="7441" y="267"/>
                    </a:lnTo>
                    <a:lnTo>
                      <a:pt x="7463" y="267"/>
                    </a:lnTo>
                    <a:lnTo>
                      <a:pt x="5979" y="707"/>
                    </a:lnTo>
                    <a:lnTo>
                      <a:pt x="5990" y="701"/>
                    </a:lnTo>
                    <a:lnTo>
                      <a:pt x="4510" y="1818"/>
                    </a:lnTo>
                    <a:lnTo>
                      <a:pt x="3026" y="2898"/>
                    </a:lnTo>
                    <a:lnTo>
                      <a:pt x="3036" y="2886"/>
                    </a:lnTo>
                    <a:lnTo>
                      <a:pt x="1553" y="5550"/>
                    </a:lnTo>
                    <a:lnTo>
                      <a:pt x="69" y="7538"/>
                    </a:lnTo>
                    <a:cubicBezTo>
                      <a:pt x="57" y="7554"/>
                      <a:pt x="35" y="7557"/>
                      <a:pt x="19" y="7545"/>
                    </a:cubicBezTo>
                    <a:cubicBezTo>
                      <a:pt x="3" y="7533"/>
                      <a:pt x="0" y="7511"/>
                      <a:pt x="12" y="7495"/>
                    </a:cubicBezTo>
                    <a:close/>
                  </a:path>
                </a:pathLst>
              </a:custGeom>
              <a:solidFill>
                <a:srgbClr val="C00000"/>
              </a:solidFill>
              <a:ln w="1588" cap="flat">
                <a:solidFill>
                  <a:srgbClr val="C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Rectangle 14"/>
              <p:cNvSpPr>
                <a:spLocks noChangeArrowheads="1"/>
              </p:cNvSpPr>
              <p:nvPr/>
            </p:nvSpPr>
            <p:spPr bwMode="auto">
              <a:xfrm>
                <a:off x="-8075613" y="5048250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Rectangle 15"/>
              <p:cNvSpPr>
                <a:spLocks noChangeArrowheads="1"/>
              </p:cNvSpPr>
              <p:nvPr/>
            </p:nvSpPr>
            <p:spPr bwMode="auto">
              <a:xfrm>
                <a:off x="-7512051" y="4292600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4" name="Rectangle 16"/>
              <p:cNvSpPr>
                <a:spLocks noChangeArrowheads="1"/>
              </p:cNvSpPr>
              <p:nvPr/>
            </p:nvSpPr>
            <p:spPr bwMode="auto">
              <a:xfrm>
                <a:off x="-6945313" y="3278188"/>
                <a:ext cx="49213" cy="4921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5" name="Rectangle 17"/>
              <p:cNvSpPr>
                <a:spLocks noChangeArrowheads="1"/>
              </p:cNvSpPr>
              <p:nvPr/>
            </p:nvSpPr>
            <p:spPr bwMode="auto">
              <a:xfrm>
                <a:off x="-6381751" y="2867025"/>
                <a:ext cx="49213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6" name="Rectangle 18"/>
              <p:cNvSpPr>
                <a:spLocks noChangeArrowheads="1"/>
              </p:cNvSpPr>
              <p:nvPr/>
            </p:nvSpPr>
            <p:spPr bwMode="auto">
              <a:xfrm>
                <a:off x="-5816601" y="2441575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7" name="Rectangle 19"/>
              <p:cNvSpPr>
                <a:spLocks noChangeArrowheads="1"/>
              </p:cNvSpPr>
              <p:nvPr/>
            </p:nvSpPr>
            <p:spPr bwMode="auto">
              <a:xfrm>
                <a:off x="-5251451" y="2273300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Rectangle 20"/>
              <p:cNvSpPr>
                <a:spLocks noChangeArrowheads="1"/>
              </p:cNvSpPr>
              <p:nvPr/>
            </p:nvSpPr>
            <p:spPr bwMode="auto">
              <a:xfrm>
                <a:off x="-4687888" y="2465388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Rectangle 21"/>
              <p:cNvSpPr>
                <a:spLocks noChangeArrowheads="1"/>
              </p:cNvSpPr>
              <p:nvPr/>
            </p:nvSpPr>
            <p:spPr bwMode="auto">
              <a:xfrm>
                <a:off x="-3557588" y="2352675"/>
                <a:ext cx="49213" cy="4921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Rectangle 22"/>
              <p:cNvSpPr>
                <a:spLocks noChangeArrowheads="1"/>
              </p:cNvSpPr>
              <p:nvPr/>
            </p:nvSpPr>
            <p:spPr bwMode="auto">
              <a:xfrm>
                <a:off x="-2428876" y="2198688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1" name="Rectangle 23"/>
              <p:cNvSpPr>
                <a:spLocks noChangeArrowheads="1"/>
              </p:cNvSpPr>
              <p:nvPr/>
            </p:nvSpPr>
            <p:spPr bwMode="auto">
              <a:xfrm>
                <a:off x="-1863726" y="2273300"/>
                <a:ext cx="50800" cy="508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2" name="Freeform 24"/>
              <p:cNvSpPr>
                <a:spLocks/>
              </p:cNvSpPr>
              <p:nvPr/>
            </p:nvSpPr>
            <p:spPr bwMode="auto">
              <a:xfrm>
                <a:off x="-8064501" y="2620963"/>
                <a:ext cx="6242050" cy="3006725"/>
              </a:xfrm>
              <a:custGeom>
                <a:avLst/>
                <a:gdLst>
                  <a:gd name="T0" fmla="*/ 25 w 16384"/>
                  <a:gd name="T1" fmla="*/ 7818 h 7892"/>
                  <a:gd name="T2" fmla="*/ 1509 w 16384"/>
                  <a:gd name="T3" fmla="*/ 7058 h 7892"/>
                  <a:gd name="T4" fmla="*/ 2988 w 16384"/>
                  <a:gd name="T5" fmla="*/ 6263 h 7892"/>
                  <a:gd name="T6" fmla="*/ 4472 w 16384"/>
                  <a:gd name="T7" fmla="*/ 5415 h 7892"/>
                  <a:gd name="T8" fmla="*/ 5952 w 16384"/>
                  <a:gd name="T9" fmla="*/ 4571 h 7892"/>
                  <a:gd name="T10" fmla="*/ 5963 w 16384"/>
                  <a:gd name="T11" fmla="*/ 4567 h 7892"/>
                  <a:gd name="T12" fmla="*/ 7447 w 16384"/>
                  <a:gd name="T13" fmla="*/ 4307 h 7892"/>
                  <a:gd name="T14" fmla="*/ 7441 w 16384"/>
                  <a:gd name="T15" fmla="*/ 4309 h 7892"/>
                  <a:gd name="T16" fmla="*/ 8925 w 16384"/>
                  <a:gd name="T17" fmla="*/ 3761 h 7892"/>
                  <a:gd name="T18" fmla="*/ 8916 w 16384"/>
                  <a:gd name="T19" fmla="*/ 3766 h 7892"/>
                  <a:gd name="T20" fmla="*/ 11880 w 16384"/>
                  <a:gd name="T21" fmla="*/ 1570 h 7892"/>
                  <a:gd name="T22" fmla="*/ 11887 w 16384"/>
                  <a:gd name="T23" fmla="*/ 1566 h 7892"/>
                  <a:gd name="T24" fmla="*/ 14851 w 16384"/>
                  <a:gd name="T25" fmla="*/ 218 h 7892"/>
                  <a:gd name="T26" fmla="*/ 14860 w 16384"/>
                  <a:gd name="T27" fmla="*/ 215 h 7892"/>
                  <a:gd name="T28" fmla="*/ 16340 w 16384"/>
                  <a:gd name="T29" fmla="*/ 3 h 7892"/>
                  <a:gd name="T30" fmla="*/ 16381 w 16384"/>
                  <a:gd name="T31" fmla="*/ 33 h 7892"/>
                  <a:gd name="T32" fmla="*/ 16351 w 16384"/>
                  <a:gd name="T33" fmla="*/ 74 h 7892"/>
                  <a:gd name="T34" fmla="*/ 14871 w 16384"/>
                  <a:gd name="T35" fmla="*/ 286 h 7892"/>
                  <a:gd name="T36" fmla="*/ 14880 w 16384"/>
                  <a:gd name="T37" fmla="*/ 283 h 7892"/>
                  <a:gd name="T38" fmla="*/ 11916 w 16384"/>
                  <a:gd name="T39" fmla="*/ 1631 h 7892"/>
                  <a:gd name="T40" fmla="*/ 11923 w 16384"/>
                  <a:gd name="T41" fmla="*/ 1627 h 7892"/>
                  <a:gd name="T42" fmla="*/ 8959 w 16384"/>
                  <a:gd name="T43" fmla="*/ 3823 h 7892"/>
                  <a:gd name="T44" fmla="*/ 8950 w 16384"/>
                  <a:gd name="T45" fmla="*/ 3828 h 7892"/>
                  <a:gd name="T46" fmla="*/ 7466 w 16384"/>
                  <a:gd name="T47" fmla="*/ 4376 h 7892"/>
                  <a:gd name="T48" fmla="*/ 7460 w 16384"/>
                  <a:gd name="T49" fmla="*/ 4378 h 7892"/>
                  <a:gd name="T50" fmla="*/ 5976 w 16384"/>
                  <a:gd name="T51" fmla="*/ 4638 h 7892"/>
                  <a:gd name="T52" fmla="*/ 5987 w 16384"/>
                  <a:gd name="T53" fmla="*/ 4634 h 7892"/>
                  <a:gd name="T54" fmla="*/ 4507 w 16384"/>
                  <a:gd name="T55" fmla="*/ 5478 h 7892"/>
                  <a:gd name="T56" fmla="*/ 3023 w 16384"/>
                  <a:gd name="T57" fmla="*/ 6326 h 7892"/>
                  <a:gd name="T58" fmla="*/ 1542 w 16384"/>
                  <a:gd name="T59" fmla="*/ 7123 h 7892"/>
                  <a:gd name="T60" fmla="*/ 58 w 16384"/>
                  <a:gd name="T61" fmla="*/ 7883 h 7892"/>
                  <a:gd name="T62" fmla="*/ 9 w 16384"/>
                  <a:gd name="T63" fmla="*/ 7867 h 7892"/>
                  <a:gd name="T64" fmla="*/ 25 w 16384"/>
                  <a:gd name="T65" fmla="*/ 7818 h 7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384" h="7892">
                    <a:moveTo>
                      <a:pt x="25" y="7818"/>
                    </a:moveTo>
                    <a:lnTo>
                      <a:pt x="1509" y="7058"/>
                    </a:lnTo>
                    <a:lnTo>
                      <a:pt x="2988" y="6263"/>
                    </a:lnTo>
                    <a:lnTo>
                      <a:pt x="4472" y="5415"/>
                    </a:lnTo>
                    <a:lnTo>
                      <a:pt x="5952" y="4571"/>
                    </a:lnTo>
                    <a:cubicBezTo>
                      <a:pt x="5955" y="4569"/>
                      <a:pt x="5959" y="4568"/>
                      <a:pt x="5963" y="4567"/>
                    </a:cubicBezTo>
                    <a:lnTo>
                      <a:pt x="7447" y="4307"/>
                    </a:lnTo>
                    <a:lnTo>
                      <a:pt x="7441" y="4309"/>
                    </a:lnTo>
                    <a:lnTo>
                      <a:pt x="8925" y="3761"/>
                    </a:lnTo>
                    <a:lnTo>
                      <a:pt x="8916" y="3766"/>
                    </a:lnTo>
                    <a:lnTo>
                      <a:pt x="11880" y="1570"/>
                    </a:lnTo>
                    <a:cubicBezTo>
                      <a:pt x="11882" y="1568"/>
                      <a:pt x="11884" y="1567"/>
                      <a:pt x="11887" y="1566"/>
                    </a:cubicBezTo>
                    <a:lnTo>
                      <a:pt x="14851" y="218"/>
                    </a:lnTo>
                    <a:cubicBezTo>
                      <a:pt x="14854" y="216"/>
                      <a:pt x="14857" y="215"/>
                      <a:pt x="14860" y="215"/>
                    </a:cubicBezTo>
                    <a:lnTo>
                      <a:pt x="16340" y="3"/>
                    </a:lnTo>
                    <a:cubicBezTo>
                      <a:pt x="16360" y="0"/>
                      <a:pt x="16378" y="14"/>
                      <a:pt x="16381" y="33"/>
                    </a:cubicBezTo>
                    <a:cubicBezTo>
                      <a:pt x="16384" y="53"/>
                      <a:pt x="16370" y="71"/>
                      <a:pt x="16351" y="74"/>
                    </a:cubicBezTo>
                    <a:lnTo>
                      <a:pt x="14871" y="286"/>
                    </a:lnTo>
                    <a:lnTo>
                      <a:pt x="14880" y="283"/>
                    </a:lnTo>
                    <a:lnTo>
                      <a:pt x="11916" y="1631"/>
                    </a:lnTo>
                    <a:lnTo>
                      <a:pt x="11923" y="1627"/>
                    </a:lnTo>
                    <a:lnTo>
                      <a:pt x="8959" y="3823"/>
                    </a:lnTo>
                    <a:cubicBezTo>
                      <a:pt x="8956" y="3825"/>
                      <a:pt x="8953" y="3827"/>
                      <a:pt x="8950" y="3828"/>
                    </a:cubicBezTo>
                    <a:lnTo>
                      <a:pt x="7466" y="4376"/>
                    </a:lnTo>
                    <a:cubicBezTo>
                      <a:pt x="7464" y="4377"/>
                      <a:pt x="7462" y="4378"/>
                      <a:pt x="7460" y="4378"/>
                    </a:cubicBezTo>
                    <a:lnTo>
                      <a:pt x="5976" y="4638"/>
                    </a:lnTo>
                    <a:lnTo>
                      <a:pt x="5987" y="4634"/>
                    </a:lnTo>
                    <a:lnTo>
                      <a:pt x="4507" y="5478"/>
                    </a:lnTo>
                    <a:lnTo>
                      <a:pt x="3023" y="6326"/>
                    </a:lnTo>
                    <a:lnTo>
                      <a:pt x="1542" y="7123"/>
                    </a:lnTo>
                    <a:lnTo>
                      <a:pt x="58" y="7883"/>
                    </a:lnTo>
                    <a:cubicBezTo>
                      <a:pt x="40" y="7892"/>
                      <a:pt x="18" y="7885"/>
                      <a:pt x="9" y="7867"/>
                    </a:cubicBezTo>
                    <a:cubicBezTo>
                      <a:pt x="0" y="7849"/>
                      <a:pt x="7" y="7827"/>
                      <a:pt x="25" y="7818"/>
                    </a:cubicBezTo>
                    <a:close/>
                  </a:path>
                </a:pathLst>
              </a:custGeom>
              <a:solidFill>
                <a:srgbClr val="92D050"/>
              </a:solidFill>
              <a:ln w="1588" cap="flat">
                <a:solidFill>
                  <a:srgbClr val="92D05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3" name="Freeform 25"/>
              <p:cNvSpPr>
                <a:spLocks/>
              </p:cNvSpPr>
              <p:nvPr/>
            </p:nvSpPr>
            <p:spPr bwMode="auto">
              <a:xfrm>
                <a:off x="-8075613" y="5586413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Freeform 26"/>
              <p:cNvSpPr>
                <a:spLocks/>
              </p:cNvSpPr>
              <p:nvPr/>
            </p:nvSpPr>
            <p:spPr bwMode="auto">
              <a:xfrm>
                <a:off x="-8075613" y="5586413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Freeform 27"/>
              <p:cNvSpPr>
                <a:spLocks/>
              </p:cNvSpPr>
              <p:nvPr/>
            </p:nvSpPr>
            <p:spPr bwMode="auto">
              <a:xfrm>
                <a:off x="-7512051" y="5297488"/>
                <a:ext cx="52388" cy="50800"/>
              </a:xfrm>
              <a:custGeom>
                <a:avLst/>
                <a:gdLst>
                  <a:gd name="T0" fmla="*/ 17 w 33"/>
                  <a:gd name="T1" fmla="*/ 0 h 32"/>
                  <a:gd name="T2" fmla="*/ 17 w 33"/>
                  <a:gd name="T3" fmla="*/ 0 h 32"/>
                  <a:gd name="T4" fmla="*/ 17 w 33"/>
                  <a:gd name="T5" fmla="*/ 0 h 32"/>
                  <a:gd name="T6" fmla="*/ 33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7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3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Freeform 28"/>
              <p:cNvSpPr>
                <a:spLocks/>
              </p:cNvSpPr>
              <p:nvPr/>
            </p:nvSpPr>
            <p:spPr bwMode="auto">
              <a:xfrm>
                <a:off x="-7512051" y="5297488"/>
                <a:ext cx="52388" cy="50800"/>
              </a:xfrm>
              <a:custGeom>
                <a:avLst/>
                <a:gdLst>
                  <a:gd name="T0" fmla="*/ 17 w 33"/>
                  <a:gd name="T1" fmla="*/ 0 h 32"/>
                  <a:gd name="T2" fmla="*/ 17 w 33"/>
                  <a:gd name="T3" fmla="*/ 0 h 32"/>
                  <a:gd name="T4" fmla="*/ 17 w 33"/>
                  <a:gd name="T5" fmla="*/ 0 h 32"/>
                  <a:gd name="T6" fmla="*/ 33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7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3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7" name="Freeform 29"/>
              <p:cNvSpPr>
                <a:spLocks/>
              </p:cNvSpPr>
              <p:nvPr/>
            </p:nvSpPr>
            <p:spPr bwMode="auto">
              <a:xfrm>
                <a:off x="-6945313" y="4992688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8" name="Freeform 30"/>
              <p:cNvSpPr>
                <a:spLocks/>
              </p:cNvSpPr>
              <p:nvPr/>
            </p:nvSpPr>
            <p:spPr bwMode="auto">
              <a:xfrm>
                <a:off x="-6945313" y="4992688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9" name="Freeform 31"/>
              <p:cNvSpPr>
                <a:spLocks/>
              </p:cNvSpPr>
              <p:nvPr/>
            </p:nvSpPr>
            <p:spPr bwMode="auto">
              <a:xfrm>
                <a:off x="-6381751" y="4670425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33 h 33"/>
                  <a:gd name="T8" fmla="*/ 32 w 32"/>
                  <a:gd name="T9" fmla="*/ 33 h 33"/>
                  <a:gd name="T10" fmla="*/ 0 w 32"/>
                  <a:gd name="T11" fmla="*/ 33 h 33"/>
                  <a:gd name="T12" fmla="*/ 0 w 32"/>
                  <a:gd name="T13" fmla="*/ 33 h 33"/>
                  <a:gd name="T14" fmla="*/ 16 w 32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0" name="Freeform 32"/>
              <p:cNvSpPr>
                <a:spLocks/>
              </p:cNvSpPr>
              <p:nvPr/>
            </p:nvSpPr>
            <p:spPr bwMode="auto">
              <a:xfrm>
                <a:off x="-6381751" y="4670425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33 h 33"/>
                  <a:gd name="T8" fmla="*/ 32 w 32"/>
                  <a:gd name="T9" fmla="*/ 33 h 33"/>
                  <a:gd name="T10" fmla="*/ 0 w 32"/>
                  <a:gd name="T11" fmla="*/ 33 h 33"/>
                  <a:gd name="T12" fmla="*/ 0 w 32"/>
                  <a:gd name="T13" fmla="*/ 33 h 33"/>
                  <a:gd name="T14" fmla="*/ 16 w 32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Freeform 33"/>
              <p:cNvSpPr>
                <a:spLocks/>
              </p:cNvSpPr>
              <p:nvPr/>
            </p:nvSpPr>
            <p:spPr bwMode="auto">
              <a:xfrm>
                <a:off x="-5816601" y="4348163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0 w 33"/>
                  <a:gd name="T13" fmla="*/ 32 h 32"/>
                  <a:gd name="T14" fmla="*/ 16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Freeform 34"/>
              <p:cNvSpPr>
                <a:spLocks/>
              </p:cNvSpPr>
              <p:nvPr/>
            </p:nvSpPr>
            <p:spPr bwMode="auto">
              <a:xfrm>
                <a:off x="-5816601" y="4348163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0 w 33"/>
                  <a:gd name="T13" fmla="*/ 32 h 32"/>
                  <a:gd name="T14" fmla="*/ 16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Freeform 35"/>
              <p:cNvSpPr>
                <a:spLocks/>
              </p:cNvSpPr>
              <p:nvPr/>
            </p:nvSpPr>
            <p:spPr bwMode="auto">
              <a:xfrm>
                <a:off x="-5251451" y="4249738"/>
                <a:ext cx="52388" cy="52387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4" name="Freeform 36"/>
              <p:cNvSpPr>
                <a:spLocks/>
              </p:cNvSpPr>
              <p:nvPr/>
            </p:nvSpPr>
            <p:spPr bwMode="auto">
              <a:xfrm>
                <a:off x="-5251451" y="4249738"/>
                <a:ext cx="52388" cy="52387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5" name="Freeform 37"/>
              <p:cNvSpPr>
                <a:spLocks/>
              </p:cNvSpPr>
              <p:nvPr/>
            </p:nvSpPr>
            <p:spPr bwMode="auto">
              <a:xfrm>
                <a:off x="-4687888" y="4040188"/>
                <a:ext cx="52388" cy="50800"/>
              </a:xfrm>
              <a:custGeom>
                <a:avLst/>
                <a:gdLst>
                  <a:gd name="T0" fmla="*/ 17 w 33"/>
                  <a:gd name="T1" fmla="*/ 0 h 32"/>
                  <a:gd name="T2" fmla="*/ 17 w 33"/>
                  <a:gd name="T3" fmla="*/ 0 h 32"/>
                  <a:gd name="T4" fmla="*/ 17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7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6" name="Freeform 38"/>
              <p:cNvSpPr>
                <a:spLocks/>
              </p:cNvSpPr>
              <p:nvPr/>
            </p:nvSpPr>
            <p:spPr bwMode="auto">
              <a:xfrm>
                <a:off x="-4687888" y="4040188"/>
                <a:ext cx="52388" cy="50800"/>
              </a:xfrm>
              <a:custGeom>
                <a:avLst/>
                <a:gdLst>
                  <a:gd name="T0" fmla="*/ 17 w 33"/>
                  <a:gd name="T1" fmla="*/ 0 h 32"/>
                  <a:gd name="T2" fmla="*/ 17 w 33"/>
                  <a:gd name="T3" fmla="*/ 0 h 32"/>
                  <a:gd name="T4" fmla="*/ 17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7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Freeform 39"/>
              <p:cNvSpPr>
                <a:spLocks/>
              </p:cNvSpPr>
              <p:nvPr/>
            </p:nvSpPr>
            <p:spPr bwMode="auto">
              <a:xfrm>
                <a:off x="-3557588" y="3203575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Freeform 40"/>
              <p:cNvSpPr>
                <a:spLocks/>
              </p:cNvSpPr>
              <p:nvPr/>
            </p:nvSpPr>
            <p:spPr bwMode="auto">
              <a:xfrm>
                <a:off x="-3557588" y="3203575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Freeform 41"/>
              <p:cNvSpPr>
                <a:spLocks/>
              </p:cNvSpPr>
              <p:nvPr/>
            </p:nvSpPr>
            <p:spPr bwMode="auto">
              <a:xfrm>
                <a:off x="-2428876" y="2689225"/>
                <a:ext cx="52388" cy="52387"/>
              </a:xfrm>
              <a:custGeom>
                <a:avLst/>
                <a:gdLst>
                  <a:gd name="T0" fmla="*/ 16 w 33"/>
                  <a:gd name="T1" fmla="*/ 0 h 33"/>
                  <a:gd name="T2" fmla="*/ 16 w 33"/>
                  <a:gd name="T3" fmla="*/ 0 h 33"/>
                  <a:gd name="T4" fmla="*/ 16 w 33"/>
                  <a:gd name="T5" fmla="*/ 0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0 w 33"/>
                  <a:gd name="T13" fmla="*/ 33 h 33"/>
                  <a:gd name="T14" fmla="*/ 16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0" name="Freeform 42"/>
              <p:cNvSpPr>
                <a:spLocks/>
              </p:cNvSpPr>
              <p:nvPr/>
            </p:nvSpPr>
            <p:spPr bwMode="auto">
              <a:xfrm>
                <a:off x="-2428876" y="2689225"/>
                <a:ext cx="52388" cy="52387"/>
              </a:xfrm>
              <a:custGeom>
                <a:avLst/>
                <a:gdLst>
                  <a:gd name="T0" fmla="*/ 16 w 33"/>
                  <a:gd name="T1" fmla="*/ 0 h 33"/>
                  <a:gd name="T2" fmla="*/ 16 w 33"/>
                  <a:gd name="T3" fmla="*/ 0 h 33"/>
                  <a:gd name="T4" fmla="*/ 16 w 33"/>
                  <a:gd name="T5" fmla="*/ 0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0 w 33"/>
                  <a:gd name="T13" fmla="*/ 33 h 33"/>
                  <a:gd name="T14" fmla="*/ 16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1" name="Freeform 43"/>
              <p:cNvSpPr>
                <a:spLocks/>
              </p:cNvSpPr>
              <p:nvPr/>
            </p:nvSpPr>
            <p:spPr bwMode="auto">
              <a:xfrm>
                <a:off x="-1863726" y="2609850"/>
                <a:ext cx="52388" cy="52387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2" name="Freeform 44"/>
              <p:cNvSpPr>
                <a:spLocks/>
              </p:cNvSpPr>
              <p:nvPr/>
            </p:nvSpPr>
            <p:spPr bwMode="auto">
              <a:xfrm>
                <a:off x="-1863726" y="2609850"/>
                <a:ext cx="52388" cy="52387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2D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3" name="Freeform 45"/>
              <p:cNvSpPr>
                <a:spLocks/>
              </p:cNvSpPr>
              <p:nvPr/>
            </p:nvSpPr>
            <p:spPr bwMode="auto">
              <a:xfrm>
                <a:off x="-8064501" y="1468438"/>
                <a:ext cx="6242050" cy="2903537"/>
              </a:xfrm>
              <a:custGeom>
                <a:avLst/>
                <a:gdLst>
                  <a:gd name="T0" fmla="*/ 7 w 16382"/>
                  <a:gd name="T1" fmla="*/ 7567 h 7621"/>
                  <a:gd name="T2" fmla="*/ 1491 w 16382"/>
                  <a:gd name="T3" fmla="*/ 4011 h 7621"/>
                  <a:gd name="T4" fmla="*/ 1496 w 16382"/>
                  <a:gd name="T5" fmla="*/ 4003 h 7621"/>
                  <a:gd name="T6" fmla="*/ 2976 w 16382"/>
                  <a:gd name="T7" fmla="*/ 2063 h 7621"/>
                  <a:gd name="T8" fmla="*/ 2988 w 16382"/>
                  <a:gd name="T9" fmla="*/ 2052 h 7621"/>
                  <a:gd name="T10" fmla="*/ 4472 w 16382"/>
                  <a:gd name="T11" fmla="*/ 1304 h 7621"/>
                  <a:gd name="T12" fmla="*/ 4478 w 16382"/>
                  <a:gd name="T13" fmla="*/ 1302 h 7621"/>
                  <a:gd name="T14" fmla="*/ 5958 w 16382"/>
                  <a:gd name="T15" fmla="*/ 838 h 7621"/>
                  <a:gd name="T16" fmla="*/ 5965 w 16382"/>
                  <a:gd name="T17" fmla="*/ 837 h 7621"/>
                  <a:gd name="T18" fmla="*/ 7449 w 16382"/>
                  <a:gd name="T19" fmla="*/ 689 h 7621"/>
                  <a:gd name="T20" fmla="*/ 8933 w 16382"/>
                  <a:gd name="T21" fmla="*/ 541 h 7621"/>
                  <a:gd name="T22" fmla="*/ 11899 w 16382"/>
                  <a:gd name="T23" fmla="*/ 456 h 7621"/>
                  <a:gd name="T24" fmla="*/ 14859 w 16382"/>
                  <a:gd name="T25" fmla="*/ 1 h 7621"/>
                  <a:gd name="T26" fmla="*/ 14867 w 16382"/>
                  <a:gd name="T27" fmla="*/ 1 h 7621"/>
                  <a:gd name="T28" fmla="*/ 16347 w 16382"/>
                  <a:gd name="T29" fmla="*/ 89 h 7621"/>
                  <a:gd name="T30" fmla="*/ 16380 w 16382"/>
                  <a:gd name="T31" fmla="*/ 127 h 7621"/>
                  <a:gd name="T32" fmla="*/ 16342 w 16382"/>
                  <a:gd name="T33" fmla="*/ 160 h 7621"/>
                  <a:gd name="T34" fmla="*/ 14862 w 16382"/>
                  <a:gd name="T35" fmla="*/ 72 h 7621"/>
                  <a:gd name="T36" fmla="*/ 14870 w 16382"/>
                  <a:gd name="T37" fmla="*/ 72 h 7621"/>
                  <a:gd name="T38" fmla="*/ 11901 w 16382"/>
                  <a:gd name="T39" fmla="*/ 528 h 7621"/>
                  <a:gd name="T40" fmla="*/ 8940 w 16382"/>
                  <a:gd name="T41" fmla="*/ 612 h 7621"/>
                  <a:gd name="T42" fmla="*/ 7456 w 16382"/>
                  <a:gd name="T43" fmla="*/ 760 h 7621"/>
                  <a:gd name="T44" fmla="*/ 5972 w 16382"/>
                  <a:gd name="T45" fmla="*/ 908 h 7621"/>
                  <a:gd name="T46" fmla="*/ 5979 w 16382"/>
                  <a:gd name="T47" fmla="*/ 907 h 7621"/>
                  <a:gd name="T48" fmla="*/ 4499 w 16382"/>
                  <a:gd name="T49" fmla="*/ 1371 h 7621"/>
                  <a:gd name="T50" fmla="*/ 4505 w 16382"/>
                  <a:gd name="T51" fmla="*/ 1369 h 7621"/>
                  <a:gd name="T52" fmla="*/ 3021 w 16382"/>
                  <a:gd name="T53" fmla="*/ 2117 h 7621"/>
                  <a:gd name="T54" fmla="*/ 3033 w 16382"/>
                  <a:gd name="T55" fmla="*/ 2106 h 7621"/>
                  <a:gd name="T56" fmla="*/ 1553 w 16382"/>
                  <a:gd name="T57" fmla="*/ 4046 h 7621"/>
                  <a:gd name="T58" fmla="*/ 1558 w 16382"/>
                  <a:gd name="T59" fmla="*/ 4038 h 7621"/>
                  <a:gd name="T60" fmla="*/ 74 w 16382"/>
                  <a:gd name="T61" fmla="*/ 7594 h 7621"/>
                  <a:gd name="T62" fmla="*/ 27 w 16382"/>
                  <a:gd name="T63" fmla="*/ 7614 h 7621"/>
                  <a:gd name="T64" fmla="*/ 7 w 16382"/>
                  <a:gd name="T65" fmla="*/ 7567 h 7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382" h="7621">
                    <a:moveTo>
                      <a:pt x="7" y="7567"/>
                    </a:moveTo>
                    <a:lnTo>
                      <a:pt x="1491" y="4011"/>
                    </a:lnTo>
                    <a:cubicBezTo>
                      <a:pt x="1492" y="4008"/>
                      <a:pt x="1494" y="4005"/>
                      <a:pt x="1496" y="4003"/>
                    </a:cubicBezTo>
                    <a:lnTo>
                      <a:pt x="2976" y="2063"/>
                    </a:lnTo>
                    <a:cubicBezTo>
                      <a:pt x="2979" y="2058"/>
                      <a:pt x="2983" y="2055"/>
                      <a:pt x="2988" y="2052"/>
                    </a:cubicBezTo>
                    <a:lnTo>
                      <a:pt x="4472" y="1304"/>
                    </a:lnTo>
                    <a:cubicBezTo>
                      <a:pt x="4474" y="1303"/>
                      <a:pt x="4476" y="1303"/>
                      <a:pt x="4478" y="1302"/>
                    </a:cubicBezTo>
                    <a:lnTo>
                      <a:pt x="5958" y="838"/>
                    </a:lnTo>
                    <a:cubicBezTo>
                      <a:pt x="5960" y="837"/>
                      <a:pt x="5962" y="837"/>
                      <a:pt x="5965" y="837"/>
                    </a:cubicBezTo>
                    <a:lnTo>
                      <a:pt x="7449" y="689"/>
                    </a:lnTo>
                    <a:lnTo>
                      <a:pt x="8933" y="541"/>
                    </a:lnTo>
                    <a:lnTo>
                      <a:pt x="11899" y="456"/>
                    </a:lnTo>
                    <a:lnTo>
                      <a:pt x="14859" y="1"/>
                    </a:lnTo>
                    <a:cubicBezTo>
                      <a:pt x="14862" y="0"/>
                      <a:pt x="14864" y="0"/>
                      <a:pt x="14867" y="1"/>
                    </a:cubicBezTo>
                    <a:lnTo>
                      <a:pt x="16347" y="89"/>
                    </a:lnTo>
                    <a:cubicBezTo>
                      <a:pt x="16366" y="90"/>
                      <a:pt x="16382" y="107"/>
                      <a:pt x="16380" y="127"/>
                    </a:cubicBezTo>
                    <a:cubicBezTo>
                      <a:pt x="16379" y="146"/>
                      <a:pt x="16362" y="162"/>
                      <a:pt x="16342" y="160"/>
                    </a:cubicBezTo>
                    <a:lnTo>
                      <a:pt x="14862" y="72"/>
                    </a:lnTo>
                    <a:lnTo>
                      <a:pt x="14870" y="72"/>
                    </a:lnTo>
                    <a:lnTo>
                      <a:pt x="11901" y="528"/>
                    </a:lnTo>
                    <a:lnTo>
                      <a:pt x="8940" y="612"/>
                    </a:lnTo>
                    <a:lnTo>
                      <a:pt x="7456" y="760"/>
                    </a:lnTo>
                    <a:lnTo>
                      <a:pt x="5972" y="908"/>
                    </a:lnTo>
                    <a:lnTo>
                      <a:pt x="5979" y="907"/>
                    </a:lnTo>
                    <a:lnTo>
                      <a:pt x="4499" y="1371"/>
                    </a:lnTo>
                    <a:lnTo>
                      <a:pt x="4505" y="1369"/>
                    </a:lnTo>
                    <a:lnTo>
                      <a:pt x="3021" y="2117"/>
                    </a:lnTo>
                    <a:lnTo>
                      <a:pt x="3033" y="2106"/>
                    </a:lnTo>
                    <a:lnTo>
                      <a:pt x="1553" y="4046"/>
                    </a:lnTo>
                    <a:lnTo>
                      <a:pt x="1558" y="4038"/>
                    </a:lnTo>
                    <a:lnTo>
                      <a:pt x="74" y="7594"/>
                    </a:lnTo>
                    <a:cubicBezTo>
                      <a:pt x="66" y="7613"/>
                      <a:pt x="45" y="7621"/>
                      <a:pt x="27" y="7614"/>
                    </a:cubicBezTo>
                    <a:cubicBezTo>
                      <a:pt x="8" y="7606"/>
                      <a:pt x="0" y="7585"/>
                      <a:pt x="7" y="7567"/>
                    </a:cubicBezTo>
                    <a:close/>
                  </a:path>
                </a:pathLst>
              </a:custGeom>
              <a:solidFill>
                <a:srgbClr val="7030A0"/>
              </a:solidFill>
              <a:ln w="1588" cap="flat">
                <a:solidFill>
                  <a:srgbClr val="7030A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Rectangle 46"/>
              <p:cNvSpPr>
                <a:spLocks noChangeArrowheads="1"/>
              </p:cNvSpPr>
              <p:nvPr/>
            </p:nvSpPr>
            <p:spPr bwMode="auto">
              <a:xfrm>
                <a:off x="-8075613" y="4329113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Rectangle 47"/>
              <p:cNvSpPr>
                <a:spLocks noChangeArrowheads="1"/>
              </p:cNvSpPr>
              <p:nvPr/>
            </p:nvSpPr>
            <p:spPr bwMode="auto">
              <a:xfrm>
                <a:off x="-7512051" y="2974975"/>
                <a:ext cx="50800" cy="49212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Rectangle 48"/>
              <p:cNvSpPr>
                <a:spLocks noChangeArrowheads="1"/>
              </p:cNvSpPr>
              <p:nvPr/>
            </p:nvSpPr>
            <p:spPr bwMode="auto">
              <a:xfrm>
                <a:off x="-6945313" y="2236788"/>
                <a:ext cx="49213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7" name="Rectangle 49"/>
              <p:cNvSpPr>
                <a:spLocks noChangeArrowheads="1"/>
              </p:cNvSpPr>
              <p:nvPr/>
            </p:nvSpPr>
            <p:spPr bwMode="auto">
              <a:xfrm>
                <a:off x="-6381751" y="1951038"/>
                <a:ext cx="49213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8" name="Rectangle 50"/>
              <p:cNvSpPr>
                <a:spLocks noChangeArrowheads="1"/>
              </p:cNvSpPr>
              <p:nvPr/>
            </p:nvSpPr>
            <p:spPr bwMode="auto">
              <a:xfrm>
                <a:off x="-5816601" y="177323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9" name="Rectangle 51"/>
              <p:cNvSpPr>
                <a:spLocks noChangeArrowheads="1"/>
              </p:cNvSpPr>
              <p:nvPr/>
            </p:nvSpPr>
            <p:spPr bwMode="auto">
              <a:xfrm>
                <a:off x="-5251451" y="171608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Rectangle 52"/>
              <p:cNvSpPr>
                <a:spLocks noChangeArrowheads="1"/>
              </p:cNvSpPr>
              <p:nvPr/>
            </p:nvSpPr>
            <p:spPr bwMode="auto">
              <a:xfrm>
                <a:off x="-4687888" y="1662113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Rectangle 53"/>
              <p:cNvSpPr>
                <a:spLocks noChangeArrowheads="1"/>
              </p:cNvSpPr>
              <p:nvPr/>
            </p:nvSpPr>
            <p:spPr bwMode="auto">
              <a:xfrm>
                <a:off x="-3557588" y="1628775"/>
                <a:ext cx="49213" cy="49212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Rectangle 54"/>
              <p:cNvSpPr>
                <a:spLocks noChangeArrowheads="1"/>
              </p:cNvSpPr>
              <p:nvPr/>
            </p:nvSpPr>
            <p:spPr bwMode="auto">
              <a:xfrm>
                <a:off x="-2428876" y="145573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3" name="Rectangle 55"/>
              <p:cNvSpPr>
                <a:spLocks noChangeArrowheads="1"/>
              </p:cNvSpPr>
              <p:nvPr/>
            </p:nvSpPr>
            <p:spPr bwMode="auto">
              <a:xfrm>
                <a:off x="-1863726" y="148748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4" name="Freeform 56"/>
              <p:cNvSpPr>
                <a:spLocks/>
              </p:cNvSpPr>
              <p:nvPr/>
            </p:nvSpPr>
            <p:spPr bwMode="auto">
              <a:xfrm>
                <a:off x="-8064501" y="1295400"/>
                <a:ext cx="6242050" cy="2011362"/>
              </a:xfrm>
              <a:custGeom>
                <a:avLst/>
                <a:gdLst>
                  <a:gd name="T0" fmla="*/ 9 w 16383"/>
                  <a:gd name="T1" fmla="*/ 5222 h 5279"/>
                  <a:gd name="T2" fmla="*/ 1493 w 16383"/>
                  <a:gd name="T3" fmla="*/ 2106 h 5279"/>
                  <a:gd name="T4" fmla="*/ 1504 w 16383"/>
                  <a:gd name="T5" fmla="*/ 2093 h 5279"/>
                  <a:gd name="T6" fmla="*/ 2984 w 16383"/>
                  <a:gd name="T7" fmla="*/ 953 h 5279"/>
                  <a:gd name="T8" fmla="*/ 3000 w 16383"/>
                  <a:gd name="T9" fmla="*/ 946 h 5279"/>
                  <a:gd name="T10" fmla="*/ 4484 w 16383"/>
                  <a:gd name="T11" fmla="*/ 738 h 5279"/>
                  <a:gd name="T12" fmla="*/ 5966 w 16383"/>
                  <a:gd name="T13" fmla="*/ 578 h 5279"/>
                  <a:gd name="T14" fmla="*/ 7448 w 16383"/>
                  <a:gd name="T15" fmla="*/ 334 h 5279"/>
                  <a:gd name="T16" fmla="*/ 8936 w 16383"/>
                  <a:gd name="T17" fmla="*/ 293 h 5279"/>
                  <a:gd name="T18" fmla="*/ 11901 w 16383"/>
                  <a:gd name="T19" fmla="*/ 245 h 5279"/>
                  <a:gd name="T20" fmla="*/ 14864 w 16383"/>
                  <a:gd name="T21" fmla="*/ 86 h 5279"/>
                  <a:gd name="T22" fmla="*/ 16343 w 16383"/>
                  <a:gd name="T23" fmla="*/ 2 h 5279"/>
                  <a:gd name="T24" fmla="*/ 16381 w 16383"/>
                  <a:gd name="T25" fmla="*/ 35 h 5279"/>
                  <a:gd name="T26" fmla="*/ 16348 w 16383"/>
                  <a:gd name="T27" fmla="*/ 73 h 5279"/>
                  <a:gd name="T28" fmla="*/ 14867 w 16383"/>
                  <a:gd name="T29" fmla="*/ 157 h 5279"/>
                  <a:gd name="T30" fmla="*/ 11902 w 16383"/>
                  <a:gd name="T31" fmla="*/ 317 h 5279"/>
                  <a:gd name="T32" fmla="*/ 8938 w 16383"/>
                  <a:gd name="T33" fmla="*/ 365 h 5279"/>
                  <a:gd name="T34" fmla="*/ 7459 w 16383"/>
                  <a:gd name="T35" fmla="*/ 405 h 5279"/>
                  <a:gd name="T36" fmla="*/ 5973 w 16383"/>
                  <a:gd name="T37" fmla="*/ 649 h 5279"/>
                  <a:gd name="T38" fmla="*/ 4494 w 16383"/>
                  <a:gd name="T39" fmla="*/ 809 h 5279"/>
                  <a:gd name="T40" fmla="*/ 3010 w 16383"/>
                  <a:gd name="T41" fmla="*/ 1017 h 5279"/>
                  <a:gd name="T42" fmla="*/ 3027 w 16383"/>
                  <a:gd name="T43" fmla="*/ 1010 h 5279"/>
                  <a:gd name="T44" fmla="*/ 1547 w 16383"/>
                  <a:gd name="T45" fmla="*/ 2150 h 5279"/>
                  <a:gd name="T46" fmla="*/ 1558 w 16383"/>
                  <a:gd name="T47" fmla="*/ 2137 h 5279"/>
                  <a:gd name="T48" fmla="*/ 74 w 16383"/>
                  <a:gd name="T49" fmla="*/ 5253 h 5279"/>
                  <a:gd name="T50" fmla="*/ 26 w 16383"/>
                  <a:gd name="T51" fmla="*/ 5270 h 5279"/>
                  <a:gd name="T52" fmla="*/ 9 w 16383"/>
                  <a:gd name="T53" fmla="*/ 5222 h 5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6383" h="5279">
                    <a:moveTo>
                      <a:pt x="9" y="5222"/>
                    </a:moveTo>
                    <a:lnTo>
                      <a:pt x="1493" y="2106"/>
                    </a:lnTo>
                    <a:cubicBezTo>
                      <a:pt x="1495" y="2101"/>
                      <a:pt x="1499" y="2096"/>
                      <a:pt x="1504" y="2093"/>
                    </a:cubicBezTo>
                    <a:lnTo>
                      <a:pt x="2984" y="953"/>
                    </a:lnTo>
                    <a:cubicBezTo>
                      <a:pt x="2988" y="949"/>
                      <a:pt x="2994" y="947"/>
                      <a:pt x="3000" y="946"/>
                    </a:cubicBezTo>
                    <a:lnTo>
                      <a:pt x="4484" y="738"/>
                    </a:lnTo>
                    <a:lnTo>
                      <a:pt x="5966" y="578"/>
                    </a:lnTo>
                    <a:lnTo>
                      <a:pt x="7448" y="334"/>
                    </a:lnTo>
                    <a:lnTo>
                      <a:pt x="8936" y="293"/>
                    </a:lnTo>
                    <a:lnTo>
                      <a:pt x="11901" y="245"/>
                    </a:lnTo>
                    <a:lnTo>
                      <a:pt x="14864" y="86"/>
                    </a:lnTo>
                    <a:lnTo>
                      <a:pt x="16343" y="2"/>
                    </a:lnTo>
                    <a:cubicBezTo>
                      <a:pt x="16363" y="0"/>
                      <a:pt x="16380" y="16"/>
                      <a:pt x="16381" y="35"/>
                    </a:cubicBezTo>
                    <a:cubicBezTo>
                      <a:pt x="16383" y="55"/>
                      <a:pt x="16367" y="72"/>
                      <a:pt x="16348" y="73"/>
                    </a:cubicBezTo>
                    <a:lnTo>
                      <a:pt x="14867" y="157"/>
                    </a:lnTo>
                    <a:lnTo>
                      <a:pt x="11902" y="317"/>
                    </a:lnTo>
                    <a:lnTo>
                      <a:pt x="8938" y="365"/>
                    </a:lnTo>
                    <a:lnTo>
                      <a:pt x="7459" y="405"/>
                    </a:lnTo>
                    <a:lnTo>
                      <a:pt x="5973" y="649"/>
                    </a:lnTo>
                    <a:lnTo>
                      <a:pt x="4494" y="809"/>
                    </a:lnTo>
                    <a:lnTo>
                      <a:pt x="3010" y="1017"/>
                    </a:lnTo>
                    <a:lnTo>
                      <a:pt x="3027" y="1010"/>
                    </a:lnTo>
                    <a:lnTo>
                      <a:pt x="1547" y="2150"/>
                    </a:lnTo>
                    <a:lnTo>
                      <a:pt x="1558" y="2137"/>
                    </a:lnTo>
                    <a:lnTo>
                      <a:pt x="74" y="5253"/>
                    </a:lnTo>
                    <a:cubicBezTo>
                      <a:pt x="65" y="5271"/>
                      <a:pt x="44" y="5279"/>
                      <a:pt x="26" y="5270"/>
                    </a:cubicBezTo>
                    <a:cubicBezTo>
                      <a:pt x="8" y="5261"/>
                      <a:pt x="0" y="5240"/>
                      <a:pt x="9" y="5222"/>
                    </a:cubicBezTo>
                    <a:close/>
                  </a:path>
                </a:pathLst>
              </a:custGeom>
              <a:solidFill>
                <a:srgbClr val="0070C0"/>
              </a:solidFill>
              <a:ln w="1588" cap="flat">
                <a:solidFill>
                  <a:srgbClr val="0070C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5" name="Freeform 57"/>
              <p:cNvSpPr>
                <a:spLocks/>
              </p:cNvSpPr>
              <p:nvPr/>
            </p:nvSpPr>
            <p:spPr bwMode="auto">
              <a:xfrm>
                <a:off x="-8075613" y="3263900"/>
                <a:ext cx="52388" cy="52387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7 w 33"/>
                  <a:gd name="T13" fmla="*/ 32 h 33"/>
                  <a:gd name="T14" fmla="*/ 17 w 33"/>
                  <a:gd name="T15" fmla="*/ 33 h 33"/>
                  <a:gd name="T16" fmla="*/ 17 w 33"/>
                  <a:gd name="T17" fmla="*/ 32 h 33"/>
                  <a:gd name="T18" fmla="*/ 1 w 33"/>
                  <a:gd name="T19" fmla="*/ 16 h 33"/>
                  <a:gd name="T20" fmla="*/ 0 w 33"/>
                  <a:gd name="T21" fmla="*/ 16 h 33"/>
                  <a:gd name="T22" fmla="*/ 1 w 33"/>
                  <a:gd name="T23" fmla="*/ 16 h 33"/>
                  <a:gd name="T24" fmla="*/ 17 w 33"/>
                  <a:gd name="T2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7" y="32"/>
                    </a:lnTo>
                    <a:lnTo>
                      <a:pt x="17" y="33"/>
                    </a:lnTo>
                    <a:lnTo>
                      <a:pt x="17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6" name="Freeform 58"/>
              <p:cNvSpPr>
                <a:spLocks/>
              </p:cNvSpPr>
              <p:nvPr/>
            </p:nvSpPr>
            <p:spPr bwMode="auto">
              <a:xfrm>
                <a:off x="-8075613" y="3263900"/>
                <a:ext cx="52388" cy="52387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7 w 33"/>
                  <a:gd name="T13" fmla="*/ 32 h 33"/>
                  <a:gd name="T14" fmla="*/ 17 w 33"/>
                  <a:gd name="T15" fmla="*/ 33 h 33"/>
                  <a:gd name="T16" fmla="*/ 17 w 33"/>
                  <a:gd name="T17" fmla="*/ 32 h 33"/>
                  <a:gd name="T18" fmla="*/ 1 w 33"/>
                  <a:gd name="T19" fmla="*/ 16 h 33"/>
                  <a:gd name="T20" fmla="*/ 0 w 33"/>
                  <a:gd name="T21" fmla="*/ 16 h 33"/>
                  <a:gd name="T22" fmla="*/ 1 w 33"/>
                  <a:gd name="T23" fmla="*/ 16 h 33"/>
                  <a:gd name="T24" fmla="*/ 17 w 33"/>
                  <a:gd name="T2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7" y="32"/>
                    </a:lnTo>
                    <a:lnTo>
                      <a:pt x="17" y="33"/>
                    </a:lnTo>
                    <a:lnTo>
                      <a:pt x="17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7" name="Freeform 59"/>
              <p:cNvSpPr>
                <a:spLocks/>
              </p:cNvSpPr>
              <p:nvPr/>
            </p:nvSpPr>
            <p:spPr bwMode="auto">
              <a:xfrm>
                <a:off x="-7512051" y="2076450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3 w 33"/>
                  <a:gd name="T7" fmla="*/ 16 h 33"/>
                  <a:gd name="T8" fmla="*/ 33 w 33"/>
                  <a:gd name="T9" fmla="*/ 16 h 33"/>
                  <a:gd name="T10" fmla="*/ 33 w 33"/>
                  <a:gd name="T11" fmla="*/ 16 h 33"/>
                  <a:gd name="T12" fmla="*/ 17 w 33"/>
                  <a:gd name="T13" fmla="*/ 32 h 33"/>
                  <a:gd name="T14" fmla="*/ 17 w 33"/>
                  <a:gd name="T15" fmla="*/ 33 h 33"/>
                  <a:gd name="T16" fmla="*/ 17 w 33"/>
                  <a:gd name="T17" fmla="*/ 32 h 33"/>
                  <a:gd name="T18" fmla="*/ 1 w 33"/>
                  <a:gd name="T19" fmla="*/ 16 h 33"/>
                  <a:gd name="T20" fmla="*/ 0 w 33"/>
                  <a:gd name="T21" fmla="*/ 16 h 33"/>
                  <a:gd name="T22" fmla="*/ 1 w 33"/>
                  <a:gd name="T23" fmla="*/ 16 h 33"/>
                  <a:gd name="T24" fmla="*/ 17 w 33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3" y="16"/>
                    </a:lnTo>
                    <a:lnTo>
                      <a:pt x="33" y="16"/>
                    </a:lnTo>
                    <a:lnTo>
                      <a:pt x="33" y="16"/>
                    </a:lnTo>
                    <a:lnTo>
                      <a:pt x="17" y="32"/>
                    </a:lnTo>
                    <a:lnTo>
                      <a:pt x="17" y="33"/>
                    </a:lnTo>
                    <a:lnTo>
                      <a:pt x="17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Freeform 60"/>
              <p:cNvSpPr>
                <a:spLocks/>
              </p:cNvSpPr>
              <p:nvPr/>
            </p:nvSpPr>
            <p:spPr bwMode="auto">
              <a:xfrm>
                <a:off x="-7512051" y="2076450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3 w 33"/>
                  <a:gd name="T7" fmla="*/ 16 h 33"/>
                  <a:gd name="T8" fmla="*/ 33 w 33"/>
                  <a:gd name="T9" fmla="*/ 16 h 33"/>
                  <a:gd name="T10" fmla="*/ 33 w 33"/>
                  <a:gd name="T11" fmla="*/ 16 h 33"/>
                  <a:gd name="T12" fmla="*/ 17 w 33"/>
                  <a:gd name="T13" fmla="*/ 32 h 33"/>
                  <a:gd name="T14" fmla="*/ 17 w 33"/>
                  <a:gd name="T15" fmla="*/ 33 h 33"/>
                  <a:gd name="T16" fmla="*/ 17 w 33"/>
                  <a:gd name="T17" fmla="*/ 32 h 33"/>
                  <a:gd name="T18" fmla="*/ 1 w 33"/>
                  <a:gd name="T19" fmla="*/ 16 h 33"/>
                  <a:gd name="T20" fmla="*/ 0 w 33"/>
                  <a:gd name="T21" fmla="*/ 16 h 33"/>
                  <a:gd name="T22" fmla="*/ 1 w 33"/>
                  <a:gd name="T23" fmla="*/ 16 h 33"/>
                  <a:gd name="T24" fmla="*/ 17 w 33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3" y="16"/>
                    </a:lnTo>
                    <a:lnTo>
                      <a:pt x="33" y="16"/>
                    </a:lnTo>
                    <a:lnTo>
                      <a:pt x="33" y="16"/>
                    </a:lnTo>
                    <a:lnTo>
                      <a:pt x="17" y="32"/>
                    </a:lnTo>
                    <a:lnTo>
                      <a:pt x="17" y="33"/>
                    </a:lnTo>
                    <a:lnTo>
                      <a:pt x="17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7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Freeform 61"/>
              <p:cNvSpPr>
                <a:spLocks/>
              </p:cNvSpPr>
              <p:nvPr/>
            </p:nvSpPr>
            <p:spPr bwMode="auto">
              <a:xfrm>
                <a:off x="-6945313" y="1641475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17 h 33"/>
                  <a:gd name="T8" fmla="*/ 32 w 32"/>
                  <a:gd name="T9" fmla="*/ 17 h 33"/>
                  <a:gd name="T10" fmla="*/ 32 w 32"/>
                  <a:gd name="T11" fmla="*/ 17 h 33"/>
                  <a:gd name="T12" fmla="*/ 16 w 32"/>
                  <a:gd name="T13" fmla="*/ 33 h 33"/>
                  <a:gd name="T14" fmla="*/ 16 w 32"/>
                  <a:gd name="T15" fmla="*/ 33 h 33"/>
                  <a:gd name="T16" fmla="*/ 16 w 32"/>
                  <a:gd name="T17" fmla="*/ 33 h 33"/>
                  <a:gd name="T18" fmla="*/ 0 w 32"/>
                  <a:gd name="T19" fmla="*/ 17 h 33"/>
                  <a:gd name="T20" fmla="*/ 0 w 32"/>
                  <a:gd name="T21" fmla="*/ 17 h 33"/>
                  <a:gd name="T22" fmla="*/ 0 w 32"/>
                  <a:gd name="T23" fmla="*/ 17 h 33"/>
                  <a:gd name="T24" fmla="*/ 16 w 32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Freeform 62"/>
              <p:cNvSpPr>
                <a:spLocks/>
              </p:cNvSpPr>
              <p:nvPr/>
            </p:nvSpPr>
            <p:spPr bwMode="auto">
              <a:xfrm>
                <a:off x="-6945313" y="1641475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17 h 33"/>
                  <a:gd name="T8" fmla="*/ 32 w 32"/>
                  <a:gd name="T9" fmla="*/ 17 h 33"/>
                  <a:gd name="T10" fmla="*/ 32 w 32"/>
                  <a:gd name="T11" fmla="*/ 17 h 33"/>
                  <a:gd name="T12" fmla="*/ 16 w 32"/>
                  <a:gd name="T13" fmla="*/ 33 h 33"/>
                  <a:gd name="T14" fmla="*/ 16 w 32"/>
                  <a:gd name="T15" fmla="*/ 33 h 33"/>
                  <a:gd name="T16" fmla="*/ 16 w 32"/>
                  <a:gd name="T17" fmla="*/ 33 h 33"/>
                  <a:gd name="T18" fmla="*/ 0 w 32"/>
                  <a:gd name="T19" fmla="*/ 17 h 33"/>
                  <a:gd name="T20" fmla="*/ 0 w 32"/>
                  <a:gd name="T21" fmla="*/ 17 h 33"/>
                  <a:gd name="T22" fmla="*/ 0 w 32"/>
                  <a:gd name="T23" fmla="*/ 17 h 33"/>
                  <a:gd name="T24" fmla="*/ 16 w 32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1" name="Freeform 63"/>
              <p:cNvSpPr>
                <a:spLocks/>
              </p:cNvSpPr>
              <p:nvPr/>
            </p:nvSpPr>
            <p:spPr bwMode="auto">
              <a:xfrm>
                <a:off x="-6381751" y="1562100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17 h 33"/>
                  <a:gd name="T8" fmla="*/ 32 w 32"/>
                  <a:gd name="T9" fmla="*/ 17 h 33"/>
                  <a:gd name="T10" fmla="*/ 32 w 32"/>
                  <a:gd name="T11" fmla="*/ 17 h 33"/>
                  <a:gd name="T12" fmla="*/ 16 w 32"/>
                  <a:gd name="T13" fmla="*/ 33 h 33"/>
                  <a:gd name="T14" fmla="*/ 16 w 32"/>
                  <a:gd name="T15" fmla="*/ 33 h 33"/>
                  <a:gd name="T16" fmla="*/ 16 w 32"/>
                  <a:gd name="T17" fmla="*/ 33 h 33"/>
                  <a:gd name="T18" fmla="*/ 0 w 32"/>
                  <a:gd name="T19" fmla="*/ 17 h 33"/>
                  <a:gd name="T20" fmla="*/ 0 w 32"/>
                  <a:gd name="T21" fmla="*/ 17 h 33"/>
                  <a:gd name="T22" fmla="*/ 0 w 32"/>
                  <a:gd name="T23" fmla="*/ 17 h 33"/>
                  <a:gd name="T24" fmla="*/ 16 w 32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2" name="Freeform 64"/>
              <p:cNvSpPr>
                <a:spLocks/>
              </p:cNvSpPr>
              <p:nvPr/>
            </p:nvSpPr>
            <p:spPr bwMode="auto">
              <a:xfrm>
                <a:off x="-6381751" y="1562100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17 h 33"/>
                  <a:gd name="T8" fmla="*/ 32 w 32"/>
                  <a:gd name="T9" fmla="*/ 17 h 33"/>
                  <a:gd name="T10" fmla="*/ 32 w 32"/>
                  <a:gd name="T11" fmla="*/ 17 h 33"/>
                  <a:gd name="T12" fmla="*/ 16 w 32"/>
                  <a:gd name="T13" fmla="*/ 33 h 33"/>
                  <a:gd name="T14" fmla="*/ 16 w 32"/>
                  <a:gd name="T15" fmla="*/ 33 h 33"/>
                  <a:gd name="T16" fmla="*/ 16 w 32"/>
                  <a:gd name="T17" fmla="*/ 33 h 33"/>
                  <a:gd name="T18" fmla="*/ 0 w 32"/>
                  <a:gd name="T19" fmla="*/ 17 h 33"/>
                  <a:gd name="T20" fmla="*/ 0 w 32"/>
                  <a:gd name="T21" fmla="*/ 17 h 33"/>
                  <a:gd name="T22" fmla="*/ 0 w 32"/>
                  <a:gd name="T23" fmla="*/ 17 h 33"/>
                  <a:gd name="T24" fmla="*/ 16 w 32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3" name="Freeform 65"/>
              <p:cNvSpPr>
                <a:spLocks/>
              </p:cNvSpPr>
              <p:nvPr/>
            </p:nvSpPr>
            <p:spPr bwMode="auto">
              <a:xfrm>
                <a:off x="-5816601" y="1501775"/>
                <a:ext cx="52388" cy="52387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6 w 33"/>
                  <a:gd name="T13" fmla="*/ 32 h 33"/>
                  <a:gd name="T14" fmla="*/ 16 w 33"/>
                  <a:gd name="T15" fmla="*/ 33 h 33"/>
                  <a:gd name="T16" fmla="*/ 16 w 33"/>
                  <a:gd name="T17" fmla="*/ 32 h 33"/>
                  <a:gd name="T18" fmla="*/ 0 w 33"/>
                  <a:gd name="T19" fmla="*/ 16 h 33"/>
                  <a:gd name="T20" fmla="*/ 0 w 33"/>
                  <a:gd name="T21" fmla="*/ 16 h 33"/>
                  <a:gd name="T22" fmla="*/ 0 w 33"/>
                  <a:gd name="T23" fmla="*/ 16 h 33"/>
                  <a:gd name="T24" fmla="*/ 16 w 33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3"/>
                    </a:lnTo>
                    <a:lnTo>
                      <a:pt x="16" y="32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Freeform 66"/>
              <p:cNvSpPr>
                <a:spLocks/>
              </p:cNvSpPr>
              <p:nvPr/>
            </p:nvSpPr>
            <p:spPr bwMode="auto">
              <a:xfrm>
                <a:off x="-5816601" y="1501775"/>
                <a:ext cx="52388" cy="52387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6 w 33"/>
                  <a:gd name="T13" fmla="*/ 32 h 33"/>
                  <a:gd name="T14" fmla="*/ 16 w 33"/>
                  <a:gd name="T15" fmla="*/ 33 h 33"/>
                  <a:gd name="T16" fmla="*/ 16 w 33"/>
                  <a:gd name="T17" fmla="*/ 32 h 33"/>
                  <a:gd name="T18" fmla="*/ 0 w 33"/>
                  <a:gd name="T19" fmla="*/ 16 h 33"/>
                  <a:gd name="T20" fmla="*/ 0 w 33"/>
                  <a:gd name="T21" fmla="*/ 16 h 33"/>
                  <a:gd name="T22" fmla="*/ 0 w 33"/>
                  <a:gd name="T23" fmla="*/ 16 h 33"/>
                  <a:gd name="T24" fmla="*/ 16 w 33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3"/>
                    </a:lnTo>
                    <a:lnTo>
                      <a:pt x="16" y="32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5" name="Freeform 67"/>
              <p:cNvSpPr>
                <a:spLocks/>
              </p:cNvSpPr>
              <p:nvPr/>
            </p:nvSpPr>
            <p:spPr bwMode="auto">
              <a:xfrm>
                <a:off x="-5251451" y="1409700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16 h 32"/>
                  <a:gd name="T8" fmla="*/ 33 w 33"/>
                  <a:gd name="T9" fmla="*/ 16 h 32"/>
                  <a:gd name="T10" fmla="*/ 32 w 33"/>
                  <a:gd name="T11" fmla="*/ 16 h 32"/>
                  <a:gd name="T12" fmla="*/ 16 w 33"/>
                  <a:gd name="T13" fmla="*/ 32 h 32"/>
                  <a:gd name="T14" fmla="*/ 16 w 33"/>
                  <a:gd name="T15" fmla="*/ 32 h 32"/>
                  <a:gd name="T16" fmla="*/ 16 w 33"/>
                  <a:gd name="T17" fmla="*/ 32 h 32"/>
                  <a:gd name="T18" fmla="*/ 1 w 33"/>
                  <a:gd name="T19" fmla="*/ 16 h 32"/>
                  <a:gd name="T20" fmla="*/ 0 w 33"/>
                  <a:gd name="T21" fmla="*/ 16 h 32"/>
                  <a:gd name="T22" fmla="*/ 1 w 33"/>
                  <a:gd name="T23" fmla="*/ 16 h 32"/>
                  <a:gd name="T24" fmla="*/ 16 w 33"/>
                  <a:gd name="T2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6" name="Freeform 68"/>
              <p:cNvSpPr>
                <a:spLocks/>
              </p:cNvSpPr>
              <p:nvPr/>
            </p:nvSpPr>
            <p:spPr bwMode="auto">
              <a:xfrm>
                <a:off x="-5251451" y="1409700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16 h 32"/>
                  <a:gd name="T8" fmla="*/ 33 w 33"/>
                  <a:gd name="T9" fmla="*/ 16 h 32"/>
                  <a:gd name="T10" fmla="*/ 32 w 33"/>
                  <a:gd name="T11" fmla="*/ 16 h 32"/>
                  <a:gd name="T12" fmla="*/ 16 w 33"/>
                  <a:gd name="T13" fmla="*/ 32 h 32"/>
                  <a:gd name="T14" fmla="*/ 16 w 33"/>
                  <a:gd name="T15" fmla="*/ 32 h 32"/>
                  <a:gd name="T16" fmla="*/ 16 w 33"/>
                  <a:gd name="T17" fmla="*/ 32 h 32"/>
                  <a:gd name="T18" fmla="*/ 1 w 33"/>
                  <a:gd name="T19" fmla="*/ 16 h 32"/>
                  <a:gd name="T20" fmla="*/ 0 w 33"/>
                  <a:gd name="T21" fmla="*/ 16 h 32"/>
                  <a:gd name="T22" fmla="*/ 1 w 33"/>
                  <a:gd name="T23" fmla="*/ 16 h 32"/>
                  <a:gd name="T24" fmla="*/ 16 w 33"/>
                  <a:gd name="T2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7" name="Freeform 69"/>
              <p:cNvSpPr>
                <a:spLocks/>
              </p:cNvSpPr>
              <p:nvPr/>
            </p:nvSpPr>
            <p:spPr bwMode="auto">
              <a:xfrm>
                <a:off x="-4687888" y="1395413"/>
                <a:ext cx="52388" cy="52387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7 w 33"/>
                  <a:gd name="T13" fmla="*/ 32 h 33"/>
                  <a:gd name="T14" fmla="*/ 17 w 33"/>
                  <a:gd name="T15" fmla="*/ 33 h 33"/>
                  <a:gd name="T16" fmla="*/ 17 w 33"/>
                  <a:gd name="T17" fmla="*/ 32 h 33"/>
                  <a:gd name="T18" fmla="*/ 1 w 33"/>
                  <a:gd name="T19" fmla="*/ 16 h 33"/>
                  <a:gd name="T20" fmla="*/ 0 w 33"/>
                  <a:gd name="T21" fmla="*/ 16 h 33"/>
                  <a:gd name="T22" fmla="*/ 1 w 33"/>
                  <a:gd name="T23" fmla="*/ 16 h 33"/>
                  <a:gd name="T24" fmla="*/ 17 w 33"/>
                  <a:gd name="T2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7" y="32"/>
                    </a:lnTo>
                    <a:lnTo>
                      <a:pt x="17" y="33"/>
                    </a:lnTo>
                    <a:lnTo>
                      <a:pt x="17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8" name="Freeform 70"/>
              <p:cNvSpPr>
                <a:spLocks/>
              </p:cNvSpPr>
              <p:nvPr/>
            </p:nvSpPr>
            <p:spPr bwMode="auto">
              <a:xfrm>
                <a:off x="-4687888" y="1395413"/>
                <a:ext cx="52388" cy="52387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7 w 33"/>
                  <a:gd name="T13" fmla="*/ 32 h 33"/>
                  <a:gd name="T14" fmla="*/ 17 w 33"/>
                  <a:gd name="T15" fmla="*/ 33 h 33"/>
                  <a:gd name="T16" fmla="*/ 17 w 33"/>
                  <a:gd name="T17" fmla="*/ 32 h 33"/>
                  <a:gd name="T18" fmla="*/ 1 w 33"/>
                  <a:gd name="T19" fmla="*/ 16 h 33"/>
                  <a:gd name="T20" fmla="*/ 0 w 33"/>
                  <a:gd name="T21" fmla="*/ 16 h 33"/>
                  <a:gd name="T22" fmla="*/ 1 w 33"/>
                  <a:gd name="T23" fmla="*/ 16 h 33"/>
                  <a:gd name="T24" fmla="*/ 17 w 33"/>
                  <a:gd name="T2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7" y="32"/>
                    </a:lnTo>
                    <a:lnTo>
                      <a:pt x="17" y="33"/>
                    </a:lnTo>
                    <a:lnTo>
                      <a:pt x="17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9" name="Freeform 71"/>
              <p:cNvSpPr>
                <a:spLocks/>
              </p:cNvSpPr>
              <p:nvPr/>
            </p:nvSpPr>
            <p:spPr bwMode="auto">
              <a:xfrm>
                <a:off x="-3557588" y="1376363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17 h 33"/>
                  <a:gd name="T8" fmla="*/ 32 w 32"/>
                  <a:gd name="T9" fmla="*/ 17 h 33"/>
                  <a:gd name="T10" fmla="*/ 32 w 32"/>
                  <a:gd name="T11" fmla="*/ 17 h 33"/>
                  <a:gd name="T12" fmla="*/ 16 w 32"/>
                  <a:gd name="T13" fmla="*/ 33 h 33"/>
                  <a:gd name="T14" fmla="*/ 16 w 32"/>
                  <a:gd name="T15" fmla="*/ 33 h 33"/>
                  <a:gd name="T16" fmla="*/ 16 w 32"/>
                  <a:gd name="T17" fmla="*/ 33 h 33"/>
                  <a:gd name="T18" fmla="*/ 0 w 32"/>
                  <a:gd name="T19" fmla="*/ 17 h 33"/>
                  <a:gd name="T20" fmla="*/ 0 w 32"/>
                  <a:gd name="T21" fmla="*/ 17 h 33"/>
                  <a:gd name="T22" fmla="*/ 0 w 32"/>
                  <a:gd name="T23" fmla="*/ 17 h 33"/>
                  <a:gd name="T24" fmla="*/ 16 w 32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0" name="Freeform 72"/>
              <p:cNvSpPr>
                <a:spLocks/>
              </p:cNvSpPr>
              <p:nvPr/>
            </p:nvSpPr>
            <p:spPr bwMode="auto">
              <a:xfrm>
                <a:off x="-3557588" y="1376363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17 h 33"/>
                  <a:gd name="T8" fmla="*/ 32 w 32"/>
                  <a:gd name="T9" fmla="*/ 17 h 33"/>
                  <a:gd name="T10" fmla="*/ 32 w 32"/>
                  <a:gd name="T11" fmla="*/ 17 h 33"/>
                  <a:gd name="T12" fmla="*/ 16 w 32"/>
                  <a:gd name="T13" fmla="*/ 33 h 33"/>
                  <a:gd name="T14" fmla="*/ 16 w 32"/>
                  <a:gd name="T15" fmla="*/ 33 h 33"/>
                  <a:gd name="T16" fmla="*/ 16 w 32"/>
                  <a:gd name="T17" fmla="*/ 33 h 33"/>
                  <a:gd name="T18" fmla="*/ 0 w 32"/>
                  <a:gd name="T19" fmla="*/ 17 h 33"/>
                  <a:gd name="T20" fmla="*/ 0 w 32"/>
                  <a:gd name="T21" fmla="*/ 17 h 33"/>
                  <a:gd name="T22" fmla="*/ 0 w 32"/>
                  <a:gd name="T23" fmla="*/ 17 h 33"/>
                  <a:gd name="T24" fmla="*/ 16 w 32"/>
                  <a:gd name="T2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1" name="Freeform 73"/>
              <p:cNvSpPr>
                <a:spLocks/>
              </p:cNvSpPr>
              <p:nvPr/>
            </p:nvSpPr>
            <p:spPr bwMode="auto">
              <a:xfrm>
                <a:off x="-2428876" y="1316038"/>
                <a:ext cx="52388" cy="52387"/>
              </a:xfrm>
              <a:custGeom>
                <a:avLst/>
                <a:gdLst>
                  <a:gd name="T0" fmla="*/ 16 w 33"/>
                  <a:gd name="T1" fmla="*/ 0 h 33"/>
                  <a:gd name="T2" fmla="*/ 16 w 33"/>
                  <a:gd name="T3" fmla="*/ 0 h 33"/>
                  <a:gd name="T4" fmla="*/ 16 w 33"/>
                  <a:gd name="T5" fmla="*/ 0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6 w 33"/>
                  <a:gd name="T13" fmla="*/ 32 h 33"/>
                  <a:gd name="T14" fmla="*/ 16 w 33"/>
                  <a:gd name="T15" fmla="*/ 33 h 33"/>
                  <a:gd name="T16" fmla="*/ 16 w 33"/>
                  <a:gd name="T17" fmla="*/ 32 h 33"/>
                  <a:gd name="T18" fmla="*/ 0 w 33"/>
                  <a:gd name="T19" fmla="*/ 16 h 33"/>
                  <a:gd name="T20" fmla="*/ 0 w 33"/>
                  <a:gd name="T21" fmla="*/ 16 h 33"/>
                  <a:gd name="T22" fmla="*/ 0 w 33"/>
                  <a:gd name="T23" fmla="*/ 16 h 33"/>
                  <a:gd name="T24" fmla="*/ 16 w 33"/>
                  <a:gd name="T2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3"/>
                    </a:lnTo>
                    <a:lnTo>
                      <a:pt x="16" y="32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2" name="Freeform 74"/>
              <p:cNvSpPr>
                <a:spLocks/>
              </p:cNvSpPr>
              <p:nvPr/>
            </p:nvSpPr>
            <p:spPr bwMode="auto">
              <a:xfrm>
                <a:off x="-2428876" y="1316038"/>
                <a:ext cx="52388" cy="52387"/>
              </a:xfrm>
              <a:custGeom>
                <a:avLst/>
                <a:gdLst>
                  <a:gd name="T0" fmla="*/ 16 w 33"/>
                  <a:gd name="T1" fmla="*/ 0 h 33"/>
                  <a:gd name="T2" fmla="*/ 16 w 33"/>
                  <a:gd name="T3" fmla="*/ 0 h 33"/>
                  <a:gd name="T4" fmla="*/ 16 w 33"/>
                  <a:gd name="T5" fmla="*/ 0 h 33"/>
                  <a:gd name="T6" fmla="*/ 32 w 33"/>
                  <a:gd name="T7" fmla="*/ 16 h 33"/>
                  <a:gd name="T8" fmla="*/ 33 w 33"/>
                  <a:gd name="T9" fmla="*/ 16 h 33"/>
                  <a:gd name="T10" fmla="*/ 32 w 33"/>
                  <a:gd name="T11" fmla="*/ 16 h 33"/>
                  <a:gd name="T12" fmla="*/ 16 w 33"/>
                  <a:gd name="T13" fmla="*/ 32 h 33"/>
                  <a:gd name="T14" fmla="*/ 16 w 33"/>
                  <a:gd name="T15" fmla="*/ 33 h 33"/>
                  <a:gd name="T16" fmla="*/ 16 w 33"/>
                  <a:gd name="T17" fmla="*/ 32 h 33"/>
                  <a:gd name="T18" fmla="*/ 0 w 33"/>
                  <a:gd name="T19" fmla="*/ 16 h 33"/>
                  <a:gd name="T20" fmla="*/ 0 w 33"/>
                  <a:gd name="T21" fmla="*/ 16 h 33"/>
                  <a:gd name="T22" fmla="*/ 0 w 33"/>
                  <a:gd name="T23" fmla="*/ 16 h 33"/>
                  <a:gd name="T24" fmla="*/ 16 w 33"/>
                  <a:gd name="T2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3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3"/>
                    </a:lnTo>
                    <a:lnTo>
                      <a:pt x="16" y="32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3" name="Freeform 75"/>
              <p:cNvSpPr>
                <a:spLocks/>
              </p:cNvSpPr>
              <p:nvPr/>
            </p:nvSpPr>
            <p:spPr bwMode="auto">
              <a:xfrm>
                <a:off x="-1863726" y="1282700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16 h 32"/>
                  <a:gd name="T8" fmla="*/ 33 w 33"/>
                  <a:gd name="T9" fmla="*/ 16 h 32"/>
                  <a:gd name="T10" fmla="*/ 32 w 33"/>
                  <a:gd name="T11" fmla="*/ 16 h 32"/>
                  <a:gd name="T12" fmla="*/ 16 w 33"/>
                  <a:gd name="T13" fmla="*/ 32 h 32"/>
                  <a:gd name="T14" fmla="*/ 16 w 33"/>
                  <a:gd name="T15" fmla="*/ 32 h 32"/>
                  <a:gd name="T16" fmla="*/ 16 w 33"/>
                  <a:gd name="T17" fmla="*/ 32 h 32"/>
                  <a:gd name="T18" fmla="*/ 1 w 33"/>
                  <a:gd name="T19" fmla="*/ 16 h 32"/>
                  <a:gd name="T20" fmla="*/ 0 w 33"/>
                  <a:gd name="T21" fmla="*/ 16 h 32"/>
                  <a:gd name="T22" fmla="*/ 1 w 33"/>
                  <a:gd name="T23" fmla="*/ 16 h 32"/>
                  <a:gd name="T24" fmla="*/ 16 w 33"/>
                  <a:gd name="T2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4" name="Freeform 76"/>
              <p:cNvSpPr>
                <a:spLocks/>
              </p:cNvSpPr>
              <p:nvPr/>
            </p:nvSpPr>
            <p:spPr bwMode="auto">
              <a:xfrm>
                <a:off x="-1863726" y="1282700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16 h 32"/>
                  <a:gd name="T8" fmla="*/ 33 w 33"/>
                  <a:gd name="T9" fmla="*/ 16 h 32"/>
                  <a:gd name="T10" fmla="*/ 32 w 33"/>
                  <a:gd name="T11" fmla="*/ 16 h 32"/>
                  <a:gd name="T12" fmla="*/ 16 w 33"/>
                  <a:gd name="T13" fmla="*/ 32 h 32"/>
                  <a:gd name="T14" fmla="*/ 16 w 33"/>
                  <a:gd name="T15" fmla="*/ 32 h 32"/>
                  <a:gd name="T16" fmla="*/ 16 w 33"/>
                  <a:gd name="T17" fmla="*/ 32 h 32"/>
                  <a:gd name="T18" fmla="*/ 1 w 33"/>
                  <a:gd name="T19" fmla="*/ 16 h 32"/>
                  <a:gd name="T20" fmla="*/ 0 w 33"/>
                  <a:gd name="T21" fmla="*/ 16 h 32"/>
                  <a:gd name="T22" fmla="*/ 1 w 33"/>
                  <a:gd name="T23" fmla="*/ 16 h 32"/>
                  <a:gd name="T24" fmla="*/ 16 w 33"/>
                  <a:gd name="T2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16"/>
                    </a:lnTo>
                    <a:lnTo>
                      <a:pt x="33" y="16"/>
                    </a:lnTo>
                    <a:lnTo>
                      <a:pt x="32" y="16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6" y="32"/>
                    </a:lnTo>
                    <a:lnTo>
                      <a:pt x="1" y="16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5" name="Freeform 77"/>
              <p:cNvSpPr>
                <a:spLocks/>
              </p:cNvSpPr>
              <p:nvPr/>
            </p:nvSpPr>
            <p:spPr bwMode="auto">
              <a:xfrm>
                <a:off x="-8064501" y="5187950"/>
                <a:ext cx="6240463" cy="749300"/>
              </a:xfrm>
              <a:custGeom>
                <a:avLst/>
                <a:gdLst>
                  <a:gd name="T0" fmla="*/ 34 w 16378"/>
                  <a:gd name="T1" fmla="*/ 1893 h 1967"/>
                  <a:gd name="T2" fmla="*/ 1518 w 16378"/>
                  <a:gd name="T3" fmla="*/ 1709 h 1967"/>
                  <a:gd name="T4" fmla="*/ 3002 w 16378"/>
                  <a:gd name="T5" fmla="*/ 1708 h 1967"/>
                  <a:gd name="T6" fmla="*/ 4491 w 16378"/>
                  <a:gd name="T7" fmla="*/ 1893 h 1967"/>
                  <a:gd name="T8" fmla="*/ 4482 w 16378"/>
                  <a:gd name="T9" fmla="*/ 1893 h 1967"/>
                  <a:gd name="T10" fmla="*/ 5962 w 16378"/>
                  <a:gd name="T11" fmla="*/ 1709 h 1967"/>
                  <a:gd name="T12" fmla="*/ 7450 w 16378"/>
                  <a:gd name="T13" fmla="*/ 1708 h 1967"/>
                  <a:gd name="T14" fmla="*/ 7442 w 16378"/>
                  <a:gd name="T15" fmla="*/ 1710 h 1967"/>
                  <a:gd name="T16" fmla="*/ 8926 w 16378"/>
                  <a:gd name="T17" fmla="*/ 1330 h 1967"/>
                  <a:gd name="T18" fmla="*/ 11894 w 16378"/>
                  <a:gd name="T19" fmla="*/ 945 h 1967"/>
                  <a:gd name="T20" fmla="*/ 11888 w 16378"/>
                  <a:gd name="T21" fmla="*/ 946 h 1967"/>
                  <a:gd name="T22" fmla="*/ 14852 w 16378"/>
                  <a:gd name="T23" fmla="*/ 2 h 1967"/>
                  <a:gd name="T24" fmla="*/ 14862 w 16378"/>
                  <a:gd name="T25" fmla="*/ 0 h 1967"/>
                  <a:gd name="T26" fmla="*/ 16342 w 16378"/>
                  <a:gd name="T27" fmla="*/ 0 h 1967"/>
                  <a:gd name="T28" fmla="*/ 16378 w 16378"/>
                  <a:gd name="T29" fmla="*/ 36 h 1967"/>
                  <a:gd name="T30" fmla="*/ 16342 w 16378"/>
                  <a:gd name="T31" fmla="*/ 72 h 1967"/>
                  <a:gd name="T32" fmla="*/ 14862 w 16378"/>
                  <a:gd name="T33" fmla="*/ 72 h 1967"/>
                  <a:gd name="T34" fmla="*/ 14873 w 16378"/>
                  <a:gd name="T35" fmla="*/ 71 h 1967"/>
                  <a:gd name="T36" fmla="*/ 11909 w 16378"/>
                  <a:gd name="T37" fmla="*/ 1015 h 1967"/>
                  <a:gd name="T38" fmla="*/ 11903 w 16378"/>
                  <a:gd name="T39" fmla="*/ 1016 h 1967"/>
                  <a:gd name="T40" fmla="*/ 8943 w 16378"/>
                  <a:gd name="T41" fmla="*/ 1399 h 1967"/>
                  <a:gd name="T42" fmla="*/ 7459 w 16378"/>
                  <a:gd name="T43" fmla="*/ 1779 h 1967"/>
                  <a:gd name="T44" fmla="*/ 7450 w 16378"/>
                  <a:gd name="T45" fmla="*/ 1780 h 1967"/>
                  <a:gd name="T46" fmla="*/ 5971 w 16378"/>
                  <a:gd name="T47" fmla="*/ 1780 h 1967"/>
                  <a:gd name="T48" fmla="*/ 4491 w 16378"/>
                  <a:gd name="T49" fmla="*/ 1964 h 1967"/>
                  <a:gd name="T50" fmla="*/ 4482 w 16378"/>
                  <a:gd name="T51" fmla="*/ 1964 h 1967"/>
                  <a:gd name="T52" fmla="*/ 3002 w 16378"/>
                  <a:gd name="T53" fmla="*/ 1780 h 1967"/>
                  <a:gd name="T54" fmla="*/ 1527 w 16378"/>
                  <a:gd name="T55" fmla="*/ 1780 h 1967"/>
                  <a:gd name="T56" fmla="*/ 43 w 16378"/>
                  <a:gd name="T57" fmla="*/ 1964 h 1967"/>
                  <a:gd name="T58" fmla="*/ 3 w 16378"/>
                  <a:gd name="T59" fmla="*/ 1933 h 1967"/>
                  <a:gd name="T60" fmla="*/ 34 w 16378"/>
                  <a:gd name="T61" fmla="*/ 1893 h 1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378" h="1967">
                    <a:moveTo>
                      <a:pt x="34" y="1893"/>
                    </a:moveTo>
                    <a:lnTo>
                      <a:pt x="1518" y="1709"/>
                    </a:lnTo>
                    <a:lnTo>
                      <a:pt x="3002" y="1708"/>
                    </a:lnTo>
                    <a:lnTo>
                      <a:pt x="4491" y="1893"/>
                    </a:lnTo>
                    <a:lnTo>
                      <a:pt x="4482" y="1893"/>
                    </a:lnTo>
                    <a:lnTo>
                      <a:pt x="5962" y="1709"/>
                    </a:lnTo>
                    <a:lnTo>
                      <a:pt x="7450" y="1708"/>
                    </a:lnTo>
                    <a:lnTo>
                      <a:pt x="7442" y="1710"/>
                    </a:lnTo>
                    <a:lnTo>
                      <a:pt x="8926" y="1330"/>
                    </a:lnTo>
                    <a:lnTo>
                      <a:pt x="11894" y="945"/>
                    </a:lnTo>
                    <a:lnTo>
                      <a:pt x="11888" y="946"/>
                    </a:lnTo>
                    <a:lnTo>
                      <a:pt x="14852" y="2"/>
                    </a:lnTo>
                    <a:cubicBezTo>
                      <a:pt x="14855" y="1"/>
                      <a:pt x="14859" y="0"/>
                      <a:pt x="14862" y="0"/>
                    </a:cubicBezTo>
                    <a:lnTo>
                      <a:pt x="16342" y="0"/>
                    </a:lnTo>
                    <a:cubicBezTo>
                      <a:pt x="16362" y="0"/>
                      <a:pt x="16378" y="17"/>
                      <a:pt x="16378" y="36"/>
                    </a:cubicBezTo>
                    <a:cubicBezTo>
                      <a:pt x="16378" y="56"/>
                      <a:pt x="16362" y="72"/>
                      <a:pt x="16342" y="72"/>
                    </a:cubicBezTo>
                    <a:lnTo>
                      <a:pt x="14862" y="72"/>
                    </a:lnTo>
                    <a:lnTo>
                      <a:pt x="14873" y="71"/>
                    </a:lnTo>
                    <a:lnTo>
                      <a:pt x="11909" y="1015"/>
                    </a:lnTo>
                    <a:cubicBezTo>
                      <a:pt x="11907" y="1015"/>
                      <a:pt x="11905" y="1016"/>
                      <a:pt x="11903" y="1016"/>
                    </a:cubicBezTo>
                    <a:lnTo>
                      <a:pt x="8943" y="1399"/>
                    </a:lnTo>
                    <a:lnTo>
                      <a:pt x="7459" y="1779"/>
                    </a:lnTo>
                    <a:cubicBezTo>
                      <a:pt x="7456" y="1780"/>
                      <a:pt x="7453" y="1780"/>
                      <a:pt x="7450" y="1780"/>
                    </a:cubicBezTo>
                    <a:lnTo>
                      <a:pt x="5971" y="1780"/>
                    </a:lnTo>
                    <a:lnTo>
                      <a:pt x="4491" y="1964"/>
                    </a:lnTo>
                    <a:cubicBezTo>
                      <a:pt x="4488" y="1965"/>
                      <a:pt x="4485" y="1965"/>
                      <a:pt x="4482" y="1964"/>
                    </a:cubicBezTo>
                    <a:lnTo>
                      <a:pt x="3002" y="1780"/>
                    </a:lnTo>
                    <a:lnTo>
                      <a:pt x="1527" y="1780"/>
                    </a:lnTo>
                    <a:lnTo>
                      <a:pt x="43" y="1964"/>
                    </a:lnTo>
                    <a:cubicBezTo>
                      <a:pt x="23" y="1967"/>
                      <a:pt x="5" y="1953"/>
                      <a:pt x="3" y="1933"/>
                    </a:cubicBezTo>
                    <a:cubicBezTo>
                      <a:pt x="0" y="1913"/>
                      <a:pt x="14" y="1895"/>
                      <a:pt x="34" y="1893"/>
                    </a:cubicBezTo>
                    <a:close/>
                  </a:path>
                </a:pathLst>
              </a:custGeom>
              <a:solidFill>
                <a:srgbClr val="FFC000"/>
              </a:solidFill>
              <a:ln w="1588" cap="flat">
                <a:solidFill>
                  <a:srgbClr val="FFC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6" name="Freeform 78"/>
              <p:cNvSpPr>
                <a:spLocks noEditPoints="1"/>
              </p:cNvSpPr>
              <p:nvPr/>
            </p:nvSpPr>
            <p:spPr bwMode="auto">
              <a:xfrm>
                <a:off x="-8075613" y="5894388"/>
                <a:ext cx="52388" cy="52387"/>
              </a:xfrm>
              <a:custGeom>
                <a:avLst/>
                <a:gdLst>
                  <a:gd name="T0" fmla="*/ 33 w 33"/>
                  <a:gd name="T1" fmla="*/ 33 h 33"/>
                  <a:gd name="T2" fmla="*/ 0 w 33"/>
                  <a:gd name="T3" fmla="*/ 0 h 33"/>
                  <a:gd name="T4" fmla="*/ 0 w 33"/>
                  <a:gd name="T5" fmla="*/ 33 h 33"/>
                  <a:gd name="T6" fmla="*/ 33 w 33"/>
                  <a:gd name="T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3">
                    <a:moveTo>
                      <a:pt x="33" y="33"/>
                    </a:moveTo>
                    <a:lnTo>
                      <a:pt x="0" y="0"/>
                    </a:lnTo>
                    <a:moveTo>
                      <a:pt x="0" y="33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7" name="Freeform 79"/>
              <p:cNvSpPr>
                <a:spLocks noEditPoints="1"/>
              </p:cNvSpPr>
              <p:nvPr/>
            </p:nvSpPr>
            <p:spPr bwMode="auto">
              <a:xfrm>
                <a:off x="-7512051" y="5824538"/>
                <a:ext cx="52388" cy="50800"/>
              </a:xfrm>
              <a:custGeom>
                <a:avLst/>
                <a:gdLst>
                  <a:gd name="T0" fmla="*/ 33 w 33"/>
                  <a:gd name="T1" fmla="*/ 32 h 32"/>
                  <a:gd name="T2" fmla="*/ 0 w 33"/>
                  <a:gd name="T3" fmla="*/ 0 h 32"/>
                  <a:gd name="T4" fmla="*/ 0 w 33"/>
                  <a:gd name="T5" fmla="*/ 32 h 32"/>
                  <a:gd name="T6" fmla="*/ 33 w 33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8" name="Freeform 80"/>
              <p:cNvSpPr>
                <a:spLocks noEditPoints="1"/>
              </p:cNvSpPr>
              <p:nvPr/>
            </p:nvSpPr>
            <p:spPr bwMode="auto">
              <a:xfrm>
                <a:off x="-6945313" y="5824538"/>
                <a:ext cx="50800" cy="50800"/>
              </a:xfrm>
              <a:custGeom>
                <a:avLst/>
                <a:gdLst>
                  <a:gd name="T0" fmla="*/ 32 w 32"/>
                  <a:gd name="T1" fmla="*/ 32 h 32"/>
                  <a:gd name="T2" fmla="*/ 0 w 32"/>
                  <a:gd name="T3" fmla="*/ 0 h 32"/>
                  <a:gd name="T4" fmla="*/ 0 w 32"/>
                  <a:gd name="T5" fmla="*/ 32 h 32"/>
                  <a:gd name="T6" fmla="*/ 32 w 32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32">
                    <a:moveTo>
                      <a:pt x="32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2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9" name="Freeform 81"/>
              <p:cNvSpPr>
                <a:spLocks noEditPoints="1"/>
              </p:cNvSpPr>
              <p:nvPr/>
            </p:nvSpPr>
            <p:spPr bwMode="auto">
              <a:xfrm>
                <a:off x="-6381751" y="5894388"/>
                <a:ext cx="50800" cy="52387"/>
              </a:xfrm>
              <a:custGeom>
                <a:avLst/>
                <a:gdLst>
                  <a:gd name="T0" fmla="*/ 32 w 32"/>
                  <a:gd name="T1" fmla="*/ 33 h 33"/>
                  <a:gd name="T2" fmla="*/ 0 w 32"/>
                  <a:gd name="T3" fmla="*/ 0 h 33"/>
                  <a:gd name="T4" fmla="*/ 0 w 32"/>
                  <a:gd name="T5" fmla="*/ 33 h 33"/>
                  <a:gd name="T6" fmla="*/ 32 w 32"/>
                  <a:gd name="T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33">
                    <a:moveTo>
                      <a:pt x="32" y="33"/>
                    </a:moveTo>
                    <a:lnTo>
                      <a:pt x="0" y="0"/>
                    </a:lnTo>
                    <a:moveTo>
                      <a:pt x="0" y="33"/>
                    </a:moveTo>
                    <a:lnTo>
                      <a:pt x="32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" name="Freeform 82"/>
              <p:cNvSpPr>
                <a:spLocks noEditPoints="1"/>
              </p:cNvSpPr>
              <p:nvPr/>
            </p:nvSpPr>
            <p:spPr bwMode="auto">
              <a:xfrm>
                <a:off x="-5816601" y="5824538"/>
                <a:ext cx="52388" cy="50800"/>
              </a:xfrm>
              <a:custGeom>
                <a:avLst/>
                <a:gdLst>
                  <a:gd name="T0" fmla="*/ 33 w 33"/>
                  <a:gd name="T1" fmla="*/ 32 h 32"/>
                  <a:gd name="T2" fmla="*/ 0 w 33"/>
                  <a:gd name="T3" fmla="*/ 0 h 32"/>
                  <a:gd name="T4" fmla="*/ 0 w 33"/>
                  <a:gd name="T5" fmla="*/ 32 h 32"/>
                  <a:gd name="T6" fmla="*/ 33 w 33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" name="Freeform 83"/>
              <p:cNvSpPr>
                <a:spLocks noEditPoints="1"/>
              </p:cNvSpPr>
              <p:nvPr/>
            </p:nvSpPr>
            <p:spPr bwMode="auto">
              <a:xfrm>
                <a:off x="-5251451" y="5824538"/>
                <a:ext cx="52388" cy="50800"/>
              </a:xfrm>
              <a:custGeom>
                <a:avLst/>
                <a:gdLst>
                  <a:gd name="T0" fmla="*/ 33 w 33"/>
                  <a:gd name="T1" fmla="*/ 32 h 32"/>
                  <a:gd name="T2" fmla="*/ 0 w 33"/>
                  <a:gd name="T3" fmla="*/ 0 h 32"/>
                  <a:gd name="T4" fmla="*/ 0 w 33"/>
                  <a:gd name="T5" fmla="*/ 32 h 32"/>
                  <a:gd name="T6" fmla="*/ 33 w 33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" name="Freeform 84"/>
              <p:cNvSpPr>
                <a:spLocks noEditPoints="1"/>
              </p:cNvSpPr>
              <p:nvPr/>
            </p:nvSpPr>
            <p:spPr bwMode="auto">
              <a:xfrm>
                <a:off x="-4687888" y="5680075"/>
                <a:ext cx="52388" cy="50800"/>
              </a:xfrm>
              <a:custGeom>
                <a:avLst/>
                <a:gdLst>
                  <a:gd name="T0" fmla="*/ 33 w 33"/>
                  <a:gd name="T1" fmla="*/ 32 h 32"/>
                  <a:gd name="T2" fmla="*/ 0 w 33"/>
                  <a:gd name="T3" fmla="*/ 0 h 32"/>
                  <a:gd name="T4" fmla="*/ 0 w 33"/>
                  <a:gd name="T5" fmla="*/ 32 h 32"/>
                  <a:gd name="T6" fmla="*/ 33 w 33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" name="Freeform 85"/>
              <p:cNvSpPr>
                <a:spLocks noEditPoints="1"/>
              </p:cNvSpPr>
              <p:nvPr/>
            </p:nvSpPr>
            <p:spPr bwMode="auto">
              <a:xfrm>
                <a:off x="-3557588" y="5534025"/>
                <a:ext cx="50800" cy="52387"/>
              </a:xfrm>
              <a:custGeom>
                <a:avLst/>
                <a:gdLst>
                  <a:gd name="T0" fmla="*/ 32 w 32"/>
                  <a:gd name="T1" fmla="*/ 33 h 33"/>
                  <a:gd name="T2" fmla="*/ 0 w 32"/>
                  <a:gd name="T3" fmla="*/ 0 h 33"/>
                  <a:gd name="T4" fmla="*/ 0 w 32"/>
                  <a:gd name="T5" fmla="*/ 33 h 33"/>
                  <a:gd name="T6" fmla="*/ 32 w 32"/>
                  <a:gd name="T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33">
                    <a:moveTo>
                      <a:pt x="32" y="33"/>
                    </a:moveTo>
                    <a:lnTo>
                      <a:pt x="0" y="0"/>
                    </a:lnTo>
                    <a:moveTo>
                      <a:pt x="0" y="33"/>
                    </a:moveTo>
                    <a:lnTo>
                      <a:pt x="32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" name="Freeform 86"/>
              <p:cNvSpPr>
                <a:spLocks noEditPoints="1"/>
              </p:cNvSpPr>
              <p:nvPr/>
            </p:nvSpPr>
            <p:spPr bwMode="auto">
              <a:xfrm>
                <a:off x="-2428876" y="5175250"/>
                <a:ext cx="52388" cy="50800"/>
              </a:xfrm>
              <a:custGeom>
                <a:avLst/>
                <a:gdLst>
                  <a:gd name="T0" fmla="*/ 33 w 33"/>
                  <a:gd name="T1" fmla="*/ 32 h 32"/>
                  <a:gd name="T2" fmla="*/ 0 w 33"/>
                  <a:gd name="T3" fmla="*/ 0 h 32"/>
                  <a:gd name="T4" fmla="*/ 0 w 33"/>
                  <a:gd name="T5" fmla="*/ 32 h 32"/>
                  <a:gd name="T6" fmla="*/ 33 w 33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" name="Freeform 87"/>
              <p:cNvSpPr>
                <a:spLocks noEditPoints="1"/>
              </p:cNvSpPr>
              <p:nvPr/>
            </p:nvSpPr>
            <p:spPr bwMode="auto">
              <a:xfrm>
                <a:off x="-1863726" y="5175250"/>
                <a:ext cx="52388" cy="50800"/>
              </a:xfrm>
              <a:custGeom>
                <a:avLst/>
                <a:gdLst>
                  <a:gd name="T0" fmla="*/ 33 w 33"/>
                  <a:gd name="T1" fmla="*/ 32 h 32"/>
                  <a:gd name="T2" fmla="*/ 0 w 33"/>
                  <a:gd name="T3" fmla="*/ 0 h 32"/>
                  <a:gd name="T4" fmla="*/ 0 w 33"/>
                  <a:gd name="T5" fmla="*/ 32 h 32"/>
                  <a:gd name="T6" fmla="*/ 33 w 33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32">
                    <a:moveTo>
                      <a:pt x="33" y="32"/>
                    </a:moveTo>
                    <a:lnTo>
                      <a:pt x="0" y="0"/>
                    </a:lnTo>
                    <a:moveTo>
                      <a:pt x="0" y="32"/>
                    </a:moveTo>
                    <a:lnTo>
                      <a:pt x="33" y="0"/>
                    </a:lnTo>
                  </a:path>
                </a:pathLst>
              </a:custGeom>
              <a:noFill/>
              <a:ln w="9525" cap="flat">
                <a:solidFill>
                  <a:srgbClr val="FFC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" name="Rectangle 88"/>
              <p:cNvSpPr>
                <a:spLocks noChangeArrowheads="1"/>
              </p:cNvSpPr>
              <p:nvPr/>
            </p:nvSpPr>
            <p:spPr bwMode="auto">
              <a:xfrm>
                <a:off x="-8867776" y="5803900"/>
                <a:ext cx="185738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" name="Rectangle 89"/>
              <p:cNvSpPr>
                <a:spLocks noChangeArrowheads="1"/>
              </p:cNvSpPr>
              <p:nvPr/>
            </p:nvSpPr>
            <p:spPr bwMode="auto">
              <a:xfrm>
                <a:off x="-8958263" y="533558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Rectangle 90"/>
              <p:cNvSpPr>
                <a:spLocks noChangeArrowheads="1"/>
              </p:cNvSpPr>
              <p:nvPr/>
            </p:nvSpPr>
            <p:spPr bwMode="auto">
              <a:xfrm>
                <a:off x="-8958263" y="4868863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" name="Rectangle 91"/>
              <p:cNvSpPr>
                <a:spLocks noChangeArrowheads="1"/>
              </p:cNvSpPr>
              <p:nvPr/>
            </p:nvSpPr>
            <p:spPr bwMode="auto">
              <a:xfrm>
                <a:off x="-8958263" y="4402138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Rectangle 92"/>
              <p:cNvSpPr>
                <a:spLocks noChangeArrowheads="1"/>
              </p:cNvSpPr>
              <p:nvPr/>
            </p:nvSpPr>
            <p:spPr bwMode="auto">
              <a:xfrm>
                <a:off x="-8958263" y="3935413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1" name="Rectangle 93"/>
              <p:cNvSpPr>
                <a:spLocks noChangeArrowheads="1"/>
              </p:cNvSpPr>
              <p:nvPr/>
            </p:nvSpPr>
            <p:spPr bwMode="auto">
              <a:xfrm>
                <a:off x="-8958263" y="3467100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" name="Rectangle 94"/>
              <p:cNvSpPr>
                <a:spLocks noChangeArrowheads="1"/>
              </p:cNvSpPr>
              <p:nvPr/>
            </p:nvSpPr>
            <p:spPr bwMode="auto">
              <a:xfrm>
                <a:off x="-8958263" y="3000375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" name="Rectangle 95"/>
              <p:cNvSpPr>
                <a:spLocks noChangeArrowheads="1"/>
              </p:cNvSpPr>
              <p:nvPr/>
            </p:nvSpPr>
            <p:spPr bwMode="auto">
              <a:xfrm>
                <a:off x="-8958263" y="2533650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70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" name="Rectangle 96"/>
              <p:cNvSpPr>
                <a:spLocks noChangeArrowheads="1"/>
              </p:cNvSpPr>
              <p:nvPr/>
            </p:nvSpPr>
            <p:spPr bwMode="auto">
              <a:xfrm>
                <a:off x="-8958263" y="206533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" name="Rectangle 97"/>
              <p:cNvSpPr>
                <a:spLocks noChangeArrowheads="1"/>
              </p:cNvSpPr>
              <p:nvPr/>
            </p:nvSpPr>
            <p:spPr bwMode="auto">
              <a:xfrm>
                <a:off x="-8958263" y="1598613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90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6" name="Rectangle 98"/>
              <p:cNvSpPr>
                <a:spLocks noChangeArrowheads="1"/>
              </p:cNvSpPr>
              <p:nvPr/>
            </p:nvSpPr>
            <p:spPr bwMode="auto">
              <a:xfrm>
                <a:off x="-9048751" y="1131888"/>
                <a:ext cx="368300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7" name="Rectangle 99"/>
              <p:cNvSpPr>
                <a:spLocks noChangeArrowheads="1"/>
              </p:cNvSpPr>
              <p:nvPr/>
            </p:nvSpPr>
            <p:spPr bwMode="auto">
              <a:xfrm>
                <a:off x="-8658226" y="6034088"/>
                <a:ext cx="20002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" name="Rectangle 100"/>
              <p:cNvSpPr>
                <a:spLocks noChangeArrowheads="1"/>
              </p:cNvSpPr>
              <p:nvPr/>
            </p:nvSpPr>
            <p:spPr bwMode="auto">
              <a:xfrm>
                <a:off x="-7527926" y="6034088"/>
                <a:ext cx="19843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9" name="Rectangle 101"/>
              <p:cNvSpPr>
                <a:spLocks noChangeArrowheads="1"/>
              </p:cNvSpPr>
              <p:nvPr/>
            </p:nvSpPr>
            <p:spPr bwMode="auto">
              <a:xfrm>
                <a:off x="-6399213" y="6034088"/>
                <a:ext cx="20002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0" name="Rectangle 102"/>
              <p:cNvSpPr>
                <a:spLocks noChangeArrowheads="1"/>
              </p:cNvSpPr>
              <p:nvPr/>
            </p:nvSpPr>
            <p:spPr bwMode="auto">
              <a:xfrm>
                <a:off x="-5314951" y="603408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1" name="Rectangle 103"/>
              <p:cNvSpPr>
                <a:spLocks noChangeArrowheads="1"/>
              </p:cNvSpPr>
              <p:nvPr/>
            </p:nvSpPr>
            <p:spPr bwMode="auto">
              <a:xfrm>
                <a:off x="-4184651" y="603408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2" name="Rectangle 104"/>
              <p:cNvSpPr>
                <a:spLocks noChangeArrowheads="1"/>
              </p:cNvSpPr>
              <p:nvPr/>
            </p:nvSpPr>
            <p:spPr bwMode="auto">
              <a:xfrm>
                <a:off x="-3055938" y="603408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" name="Rectangle 105"/>
              <p:cNvSpPr>
                <a:spLocks noChangeArrowheads="1"/>
              </p:cNvSpPr>
              <p:nvPr/>
            </p:nvSpPr>
            <p:spPr bwMode="auto">
              <a:xfrm>
                <a:off x="-1925638" y="603408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" name="Rectangle 107"/>
              <p:cNvSpPr>
                <a:spLocks noChangeArrowheads="1"/>
              </p:cNvSpPr>
              <p:nvPr/>
            </p:nvSpPr>
            <p:spPr bwMode="auto">
              <a:xfrm>
                <a:off x="-5205413" y="6229350"/>
                <a:ext cx="628650" cy="2809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Week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5" name="Group 354"/>
            <p:cNvGrpSpPr/>
            <p:nvPr/>
          </p:nvGrpSpPr>
          <p:grpSpPr>
            <a:xfrm>
              <a:off x="6446006" y="3600108"/>
              <a:ext cx="1726394" cy="1053028"/>
              <a:chOff x="844153" y="4537076"/>
              <a:chExt cx="1726394" cy="1053028"/>
            </a:xfrm>
          </p:grpSpPr>
          <p:grpSp>
            <p:nvGrpSpPr>
              <p:cNvPr id="356" name="Group 355"/>
              <p:cNvGrpSpPr/>
              <p:nvPr/>
            </p:nvGrpSpPr>
            <p:grpSpPr>
              <a:xfrm>
                <a:off x="844153" y="4970463"/>
                <a:ext cx="1726394" cy="184666"/>
                <a:chOff x="844153" y="4537076"/>
                <a:chExt cx="1726394" cy="184666"/>
              </a:xfrm>
            </p:grpSpPr>
            <p:sp>
              <p:nvSpPr>
                <p:cNvPr id="374" name="Freeform 179"/>
                <p:cNvSpPr>
                  <a:spLocks/>
                </p:cNvSpPr>
                <p:nvPr/>
              </p:nvSpPr>
              <p:spPr bwMode="auto">
                <a:xfrm>
                  <a:off x="844153" y="4614863"/>
                  <a:ext cx="271463" cy="28575"/>
                </a:xfrm>
                <a:custGeom>
                  <a:avLst/>
                  <a:gdLst>
                    <a:gd name="T0" fmla="*/ 72 w 1424"/>
                    <a:gd name="T1" fmla="*/ 0 h 144"/>
                    <a:gd name="T2" fmla="*/ 1352 w 1424"/>
                    <a:gd name="T3" fmla="*/ 0 h 144"/>
                    <a:gd name="T4" fmla="*/ 1424 w 1424"/>
                    <a:gd name="T5" fmla="*/ 72 h 144"/>
                    <a:gd name="T6" fmla="*/ 1352 w 1424"/>
                    <a:gd name="T7" fmla="*/ 144 h 144"/>
                    <a:gd name="T8" fmla="*/ 72 w 1424"/>
                    <a:gd name="T9" fmla="*/ 144 h 144"/>
                    <a:gd name="T10" fmla="*/ 0 w 1424"/>
                    <a:gd name="T11" fmla="*/ 72 h 144"/>
                    <a:gd name="T12" fmla="*/ 72 w 1424"/>
                    <a:gd name="T13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24" h="144">
                      <a:moveTo>
                        <a:pt x="72" y="0"/>
                      </a:moveTo>
                      <a:lnTo>
                        <a:pt x="1352" y="0"/>
                      </a:lnTo>
                      <a:cubicBezTo>
                        <a:pt x="1392" y="0"/>
                        <a:pt x="1424" y="33"/>
                        <a:pt x="1424" y="72"/>
                      </a:cubicBezTo>
                      <a:cubicBezTo>
                        <a:pt x="1424" y="112"/>
                        <a:pt x="1392" y="144"/>
                        <a:pt x="1352" y="144"/>
                      </a:cubicBezTo>
                      <a:lnTo>
                        <a:pt x="72" y="144"/>
                      </a:lnTo>
                      <a:cubicBezTo>
                        <a:pt x="33" y="144"/>
                        <a:pt x="0" y="112"/>
                        <a:pt x="0" y="72"/>
                      </a:cubicBezTo>
                      <a:cubicBezTo>
                        <a:pt x="0" y="33"/>
                        <a:pt x="33" y="0"/>
                        <a:pt x="72" y="0"/>
                      </a:cubicBezTo>
                      <a:close/>
                    </a:path>
                  </a:pathLst>
                </a:custGeom>
                <a:solidFill>
                  <a:srgbClr val="C00000"/>
                </a:solidFill>
                <a:ln w="1588" cap="flat">
                  <a:solidFill>
                    <a:srgbClr val="C0000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75" name="Rectangle 180"/>
                <p:cNvSpPr>
                  <a:spLocks noChangeArrowheads="1"/>
                </p:cNvSpPr>
                <p:nvPr/>
              </p:nvSpPr>
              <p:spPr bwMode="auto">
                <a:xfrm>
                  <a:off x="953691" y="4603751"/>
                  <a:ext cx="52388" cy="5080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76" name="Freeform 181"/>
                <p:cNvSpPr>
                  <a:spLocks noEditPoints="1"/>
                </p:cNvSpPr>
                <p:nvPr/>
              </p:nvSpPr>
              <p:spPr bwMode="auto">
                <a:xfrm>
                  <a:off x="948928" y="4598988"/>
                  <a:ext cx="61913" cy="58738"/>
                </a:xfrm>
                <a:custGeom>
                  <a:avLst/>
                  <a:gdLst>
                    <a:gd name="T0" fmla="*/ 0 w 320"/>
                    <a:gd name="T1" fmla="*/ 24 h 312"/>
                    <a:gd name="T2" fmla="*/ 24 w 320"/>
                    <a:gd name="T3" fmla="*/ 0 h 312"/>
                    <a:gd name="T4" fmla="*/ 296 w 320"/>
                    <a:gd name="T5" fmla="*/ 0 h 312"/>
                    <a:gd name="T6" fmla="*/ 320 w 320"/>
                    <a:gd name="T7" fmla="*/ 24 h 312"/>
                    <a:gd name="T8" fmla="*/ 320 w 320"/>
                    <a:gd name="T9" fmla="*/ 288 h 312"/>
                    <a:gd name="T10" fmla="*/ 296 w 320"/>
                    <a:gd name="T11" fmla="*/ 312 h 312"/>
                    <a:gd name="T12" fmla="*/ 24 w 320"/>
                    <a:gd name="T13" fmla="*/ 312 h 312"/>
                    <a:gd name="T14" fmla="*/ 0 w 320"/>
                    <a:gd name="T15" fmla="*/ 288 h 312"/>
                    <a:gd name="T16" fmla="*/ 0 w 320"/>
                    <a:gd name="T17" fmla="*/ 24 h 312"/>
                    <a:gd name="T18" fmla="*/ 48 w 320"/>
                    <a:gd name="T19" fmla="*/ 288 h 312"/>
                    <a:gd name="T20" fmla="*/ 24 w 320"/>
                    <a:gd name="T21" fmla="*/ 264 h 312"/>
                    <a:gd name="T22" fmla="*/ 296 w 320"/>
                    <a:gd name="T23" fmla="*/ 264 h 312"/>
                    <a:gd name="T24" fmla="*/ 272 w 320"/>
                    <a:gd name="T25" fmla="*/ 288 h 312"/>
                    <a:gd name="T26" fmla="*/ 272 w 320"/>
                    <a:gd name="T27" fmla="*/ 24 h 312"/>
                    <a:gd name="T28" fmla="*/ 296 w 320"/>
                    <a:gd name="T29" fmla="*/ 48 h 312"/>
                    <a:gd name="T30" fmla="*/ 24 w 320"/>
                    <a:gd name="T31" fmla="*/ 48 h 312"/>
                    <a:gd name="T32" fmla="*/ 48 w 320"/>
                    <a:gd name="T33" fmla="*/ 24 h 312"/>
                    <a:gd name="T34" fmla="*/ 48 w 320"/>
                    <a:gd name="T35" fmla="*/ 288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20" h="312">
                      <a:moveTo>
                        <a:pt x="0" y="24"/>
                      </a:moveTo>
                      <a:cubicBezTo>
                        <a:pt x="0" y="11"/>
                        <a:pt x="11" y="0"/>
                        <a:pt x="24" y="0"/>
                      </a:cubicBezTo>
                      <a:lnTo>
                        <a:pt x="296" y="0"/>
                      </a:lnTo>
                      <a:cubicBezTo>
                        <a:pt x="310" y="0"/>
                        <a:pt x="320" y="11"/>
                        <a:pt x="320" y="24"/>
                      </a:cubicBezTo>
                      <a:lnTo>
                        <a:pt x="320" y="288"/>
                      </a:lnTo>
                      <a:cubicBezTo>
                        <a:pt x="320" y="302"/>
                        <a:pt x="310" y="312"/>
                        <a:pt x="296" y="312"/>
                      </a:cubicBezTo>
                      <a:lnTo>
                        <a:pt x="24" y="312"/>
                      </a:lnTo>
                      <a:cubicBezTo>
                        <a:pt x="11" y="312"/>
                        <a:pt x="0" y="302"/>
                        <a:pt x="0" y="288"/>
                      </a:cubicBezTo>
                      <a:lnTo>
                        <a:pt x="0" y="24"/>
                      </a:lnTo>
                      <a:close/>
                      <a:moveTo>
                        <a:pt x="48" y="288"/>
                      </a:moveTo>
                      <a:lnTo>
                        <a:pt x="24" y="264"/>
                      </a:lnTo>
                      <a:lnTo>
                        <a:pt x="296" y="264"/>
                      </a:lnTo>
                      <a:lnTo>
                        <a:pt x="272" y="288"/>
                      </a:lnTo>
                      <a:lnTo>
                        <a:pt x="272" y="24"/>
                      </a:lnTo>
                      <a:lnTo>
                        <a:pt x="296" y="48"/>
                      </a:lnTo>
                      <a:lnTo>
                        <a:pt x="24" y="48"/>
                      </a:lnTo>
                      <a:lnTo>
                        <a:pt x="48" y="24"/>
                      </a:lnTo>
                      <a:lnTo>
                        <a:pt x="48" y="288"/>
                      </a:lnTo>
                      <a:close/>
                    </a:path>
                  </a:pathLst>
                </a:custGeom>
                <a:solidFill>
                  <a:srgbClr val="C00000"/>
                </a:solidFill>
                <a:ln w="1588" cap="flat">
                  <a:solidFill>
                    <a:srgbClr val="C0000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77" name="Rectangle 182"/>
                <p:cNvSpPr>
                  <a:spLocks noChangeArrowheads="1"/>
                </p:cNvSpPr>
                <p:nvPr/>
              </p:nvSpPr>
              <p:spPr bwMode="auto">
                <a:xfrm>
                  <a:off x="1217613" y="4537076"/>
                  <a:ext cx="1352934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L3 (N=364)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57" name="Group 356"/>
              <p:cNvGrpSpPr/>
              <p:nvPr/>
            </p:nvGrpSpPr>
            <p:grpSpPr>
              <a:xfrm>
                <a:off x="844153" y="5405438"/>
                <a:ext cx="1641436" cy="184666"/>
                <a:chOff x="844153" y="5405438"/>
                <a:chExt cx="1641436" cy="184666"/>
              </a:xfrm>
            </p:grpSpPr>
            <p:sp>
              <p:nvSpPr>
                <p:cNvPr id="371" name="Freeform 193"/>
                <p:cNvSpPr>
                  <a:spLocks/>
                </p:cNvSpPr>
                <p:nvPr/>
              </p:nvSpPr>
              <p:spPr bwMode="auto">
                <a:xfrm>
                  <a:off x="844153" y="5483226"/>
                  <a:ext cx="271463" cy="26988"/>
                </a:xfrm>
                <a:custGeom>
                  <a:avLst/>
                  <a:gdLst>
                    <a:gd name="T0" fmla="*/ 72 w 1424"/>
                    <a:gd name="T1" fmla="*/ 0 h 144"/>
                    <a:gd name="T2" fmla="*/ 1352 w 1424"/>
                    <a:gd name="T3" fmla="*/ 0 h 144"/>
                    <a:gd name="T4" fmla="*/ 1424 w 1424"/>
                    <a:gd name="T5" fmla="*/ 72 h 144"/>
                    <a:gd name="T6" fmla="*/ 1352 w 1424"/>
                    <a:gd name="T7" fmla="*/ 144 h 144"/>
                    <a:gd name="T8" fmla="*/ 72 w 1424"/>
                    <a:gd name="T9" fmla="*/ 144 h 144"/>
                    <a:gd name="T10" fmla="*/ 0 w 1424"/>
                    <a:gd name="T11" fmla="*/ 72 h 144"/>
                    <a:gd name="T12" fmla="*/ 72 w 1424"/>
                    <a:gd name="T13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24" h="144">
                      <a:moveTo>
                        <a:pt x="72" y="0"/>
                      </a:moveTo>
                      <a:lnTo>
                        <a:pt x="1352" y="0"/>
                      </a:lnTo>
                      <a:cubicBezTo>
                        <a:pt x="1392" y="0"/>
                        <a:pt x="1424" y="33"/>
                        <a:pt x="1424" y="72"/>
                      </a:cubicBezTo>
                      <a:cubicBezTo>
                        <a:pt x="1424" y="112"/>
                        <a:pt x="1392" y="144"/>
                        <a:pt x="1352" y="144"/>
                      </a:cubicBezTo>
                      <a:lnTo>
                        <a:pt x="72" y="144"/>
                      </a:lnTo>
                      <a:cubicBezTo>
                        <a:pt x="33" y="144"/>
                        <a:pt x="0" y="112"/>
                        <a:pt x="0" y="72"/>
                      </a:cubicBezTo>
                      <a:cubicBezTo>
                        <a:pt x="0" y="33"/>
                        <a:pt x="33" y="0"/>
                        <a:pt x="72" y="0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 w="1588" cap="flat">
                  <a:solidFill>
                    <a:srgbClr val="FFC00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72" name="Freeform 194"/>
                <p:cNvSpPr>
                  <a:spLocks noEditPoints="1"/>
                </p:cNvSpPr>
                <p:nvPr/>
              </p:nvSpPr>
              <p:spPr bwMode="auto">
                <a:xfrm>
                  <a:off x="950516" y="5467351"/>
                  <a:ext cx="58738" cy="58738"/>
                </a:xfrm>
                <a:custGeom>
                  <a:avLst/>
                  <a:gdLst>
                    <a:gd name="T0" fmla="*/ 33 w 37"/>
                    <a:gd name="T1" fmla="*/ 37 h 37"/>
                    <a:gd name="T2" fmla="*/ 0 w 37"/>
                    <a:gd name="T3" fmla="*/ 4 h 37"/>
                    <a:gd name="T4" fmla="*/ 4 w 37"/>
                    <a:gd name="T5" fmla="*/ 0 h 37"/>
                    <a:gd name="T6" fmla="*/ 37 w 37"/>
                    <a:gd name="T7" fmla="*/ 33 h 37"/>
                    <a:gd name="T8" fmla="*/ 33 w 37"/>
                    <a:gd name="T9" fmla="*/ 37 h 37"/>
                    <a:gd name="T10" fmla="*/ 21 w 37"/>
                    <a:gd name="T11" fmla="*/ 2 h 37"/>
                    <a:gd name="T12" fmla="*/ 21 w 37"/>
                    <a:gd name="T13" fmla="*/ 35 h 37"/>
                    <a:gd name="T14" fmla="*/ 16 w 37"/>
                    <a:gd name="T15" fmla="*/ 35 h 37"/>
                    <a:gd name="T16" fmla="*/ 16 w 37"/>
                    <a:gd name="T17" fmla="*/ 2 h 37"/>
                    <a:gd name="T18" fmla="*/ 21 w 37"/>
                    <a:gd name="T19" fmla="*/ 2 h 37"/>
                    <a:gd name="T20" fmla="*/ 0 w 37"/>
                    <a:gd name="T21" fmla="*/ 33 h 37"/>
                    <a:gd name="T22" fmla="*/ 33 w 37"/>
                    <a:gd name="T23" fmla="*/ 0 h 37"/>
                    <a:gd name="T24" fmla="*/ 37 w 37"/>
                    <a:gd name="T25" fmla="*/ 4 h 37"/>
                    <a:gd name="T26" fmla="*/ 4 w 37"/>
                    <a:gd name="T27" fmla="*/ 37 h 37"/>
                    <a:gd name="T28" fmla="*/ 0 w 37"/>
                    <a:gd name="T29" fmla="*/ 3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7" h="37">
                      <a:moveTo>
                        <a:pt x="33" y="37"/>
                      </a:moveTo>
                      <a:lnTo>
                        <a:pt x="0" y="4"/>
                      </a:lnTo>
                      <a:lnTo>
                        <a:pt x="4" y="0"/>
                      </a:lnTo>
                      <a:lnTo>
                        <a:pt x="37" y="33"/>
                      </a:lnTo>
                      <a:lnTo>
                        <a:pt x="33" y="37"/>
                      </a:lnTo>
                      <a:close/>
                      <a:moveTo>
                        <a:pt x="21" y="2"/>
                      </a:moveTo>
                      <a:lnTo>
                        <a:pt x="21" y="35"/>
                      </a:lnTo>
                      <a:lnTo>
                        <a:pt x="16" y="35"/>
                      </a:lnTo>
                      <a:lnTo>
                        <a:pt x="16" y="2"/>
                      </a:lnTo>
                      <a:lnTo>
                        <a:pt x="21" y="2"/>
                      </a:lnTo>
                      <a:close/>
                      <a:moveTo>
                        <a:pt x="0" y="33"/>
                      </a:moveTo>
                      <a:lnTo>
                        <a:pt x="33" y="0"/>
                      </a:lnTo>
                      <a:lnTo>
                        <a:pt x="37" y="4"/>
                      </a:lnTo>
                      <a:lnTo>
                        <a:pt x="4" y="37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 w="1588" cap="flat">
                  <a:solidFill>
                    <a:srgbClr val="FFC00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73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17613" y="5405438"/>
                  <a:ext cx="1267976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L5 (N=65)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58" name="Group 357"/>
              <p:cNvGrpSpPr/>
              <p:nvPr/>
            </p:nvGrpSpPr>
            <p:grpSpPr>
              <a:xfrm>
                <a:off x="844153" y="4537076"/>
                <a:ext cx="1726394" cy="184666"/>
                <a:chOff x="844153" y="5187951"/>
                <a:chExt cx="1726394" cy="184666"/>
              </a:xfrm>
            </p:grpSpPr>
            <p:sp>
              <p:nvSpPr>
                <p:cNvPr id="367" name="Freeform 189"/>
                <p:cNvSpPr>
                  <a:spLocks/>
                </p:cNvSpPr>
                <p:nvPr/>
              </p:nvSpPr>
              <p:spPr bwMode="auto">
                <a:xfrm>
                  <a:off x="844153" y="5265738"/>
                  <a:ext cx="271463" cy="28575"/>
                </a:xfrm>
                <a:custGeom>
                  <a:avLst/>
                  <a:gdLst>
                    <a:gd name="T0" fmla="*/ 72 w 1424"/>
                    <a:gd name="T1" fmla="*/ 0 h 144"/>
                    <a:gd name="T2" fmla="*/ 1352 w 1424"/>
                    <a:gd name="T3" fmla="*/ 0 h 144"/>
                    <a:gd name="T4" fmla="*/ 1424 w 1424"/>
                    <a:gd name="T5" fmla="*/ 72 h 144"/>
                    <a:gd name="T6" fmla="*/ 1352 w 1424"/>
                    <a:gd name="T7" fmla="*/ 144 h 144"/>
                    <a:gd name="T8" fmla="*/ 72 w 1424"/>
                    <a:gd name="T9" fmla="*/ 144 h 144"/>
                    <a:gd name="T10" fmla="*/ 0 w 1424"/>
                    <a:gd name="T11" fmla="*/ 72 h 144"/>
                    <a:gd name="T12" fmla="*/ 72 w 1424"/>
                    <a:gd name="T13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24" h="144">
                      <a:moveTo>
                        <a:pt x="72" y="0"/>
                      </a:moveTo>
                      <a:lnTo>
                        <a:pt x="1352" y="0"/>
                      </a:lnTo>
                      <a:cubicBezTo>
                        <a:pt x="1392" y="0"/>
                        <a:pt x="1424" y="33"/>
                        <a:pt x="1424" y="72"/>
                      </a:cubicBezTo>
                      <a:cubicBezTo>
                        <a:pt x="1424" y="112"/>
                        <a:pt x="1392" y="144"/>
                        <a:pt x="1352" y="144"/>
                      </a:cubicBezTo>
                      <a:lnTo>
                        <a:pt x="72" y="144"/>
                      </a:lnTo>
                      <a:cubicBezTo>
                        <a:pt x="33" y="144"/>
                        <a:pt x="0" y="112"/>
                        <a:pt x="0" y="72"/>
                      </a:cubicBezTo>
                      <a:cubicBezTo>
                        <a:pt x="0" y="33"/>
                        <a:pt x="33" y="0"/>
                        <a:pt x="72" y="0"/>
                      </a:cubicBezTo>
                      <a:close/>
                    </a:path>
                  </a:pathLst>
                </a:custGeom>
                <a:solidFill>
                  <a:srgbClr val="0070C0"/>
                </a:solidFill>
                <a:ln w="1588" cap="flat">
                  <a:solidFill>
                    <a:srgbClr val="0070C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68" name="Freeform 190"/>
                <p:cNvSpPr>
                  <a:spLocks/>
                </p:cNvSpPr>
                <p:nvPr/>
              </p:nvSpPr>
              <p:spPr bwMode="auto">
                <a:xfrm>
                  <a:off x="955278" y="5254626"/>
                  <a:ext cx="50800" cy="50800"/>
                </a:xfrm>
                <a:custGeom>
                  <a:avLst/>
                  <a:gdLst>
                    <a:gd name="T0" fmla="*/ 16 w 32"/>
                    <a:gd name="T1" fmla="*/ 0 h 32"/>
                    <a:gd name="T2" fmla="*/ 32 w 32"/>
                    <a:gd name="T3" fmla="*/ 16 h 32"/>
                    <a:gd name="T4" fmla="*/ 16 w 32"/>
                    <a:gd name="T5" fmla="*/ 32 h 32"/>
                    <a:gd name="T6" fmla="*/ 0 w 32"/>
                    <a:gd name="T7" fmla="*/ 16 h 32"/>
                    <a:gd name="T8" fmla="*/ 16 w 32"/>
                    <a:gd name="T9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32">
                      <a:moveTo>
                        <a:pt x="16" y="0"/>
                      </a:moveTo>
                      <a:lnTo>
                        <a:pt x="32" y="16"/>
                      </a:lnTo>
                      <a:lnTo>
                        <a:pt x="16" y="32"/>
                      </a:lnTo>
                      <a:lnTo>
                        <a:pt x="0" y="16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69" name="Freeform 191"/>
                <p:cNvSpPr>
                  <a:spLocks noEditPoints="1"/>
                </p:cNvSpPr>
                <p:nvPr/>
              </p:nvSpPr>
              <p:spPr bwMode="auto">
                <a:xfrm>
                  <a:off x="948928" y="5249863"/>
                  <a:ext cx="61913" cy="60325"/>
                </a:xfrm>
                <a:custGeom>
                  <a:avLst/>
                  <a:gdLst>
                    <a:gd name="T0" fmla="*/ 143 w 319"/>
                    <a:gd name="T1" fmla="*/ 9 h 319"/>
                    <a:gd name="T2" fmla="*/ 177 w 319"/>
                    <a:gd name="T3" fmla="*/ 9 h 319"/>
                    <a:gd name="T4" fmla="*/ 310 w 319"/>
                    <a:gd name="T5" fmla="*/ 143 h 319"/>
                    <a:gd name="T6" fmla="*/ 310 w 319"/>
                    <a:gd name="T7" fmla="*/ 177 h 319"/>
                    <a:gd name="T8" fmla="*/ 177 w 319"/>
                    <a:gd name="T9" fmla="*/ 310 h 319"/>
                    <a:gd name="T10" fmla="*/ 143 w 319"/>
                    <a:gd name="T11" fmla="*/ 310 h 319"/>
                    <a:gd name="T12" fmla="*/ 9 w 319"/>
                    <a:gd name="T13" fmla="*/ 177 h 319"/>
                    <a:gd name="T14" fmla="*/ 9 w 319"/>
                    <a:gd name="T15" fmla="*/ 143 h 319"/>
                    <a:gd name="T16" fmla="*/ 143 w 319"/>
                    <a:gd name="T17" fmla="*/ 9 h 319"/>
                    <a:gd name="T18" fmla="*/ 43 w 319"/>
                    <a:gd name="T19" fmla="*/ 177 h 319"/>
                    <a:gd name="T20" fmla="*/ 43 w 319"/>
                    <a:gd name="T21" fmla="*/ 143 h 319"/>
                    <a:gd name="T22" fmla="*/ 177 w 319"/>
                    <a:gd name="T23" fmla="*/ 276 h 319"/>
                    <a:gd name="T24" fmla="*/ 143 w 319"/>
                    <a:gd name="T25" fmla="*/ 276 h 319"/>
                    <a:gd name="T26" fmla="*/ 276 w 319"/>
                    <a:gd name="T27" fmla="*/ 143 h 319"/>
                    <a:gd name="T28" fmla="*/ 276 w 319"/>
                    <a:gd name="T29" fmla="*/ 177 h 319"/>
                    <a:gd name="T30" fmla="*/ 143 w 319"/>
                    <a:gd name="T31" fmla="*/ 43 h 319"/>
                    <a:gd name="T32" fmla="*/ 177 w 319"/>
                    <a:gd name="T33" fmla="*/ 43 h 319"/>
                    <a:gd name="T34" fmla="*/ 43 w 319"/>
                    <a:gd name="T35" fmla="*/ 177 h 3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19" h="319">
                      <a:moveTo>
                        <a:pt x="143" y="9"/>
                      </a:moveTo>
                      <a:cubicBezTo>
                        <a:pt x="152" y="0"/>
                        <a:pt x="167" y="0"/>
                        <a:pt x="177" y="9"/>
                      </a:cubicBezTo>
                      <a:lnTo>
                        <a:pt x="310" y="143"/>
                      </a:lnTo>
                      <a:cubicBezTo>
                        <a:pt x="319" y="152"/>
                        <a:pt x="319" y="167"/>
                        <a:pt x="310" y="177"/>
                      </a:cubicBezTo>
                      <a:lnTo>
                        <a:pt x="177" y="310"/>
                      </a:lnTo>
                      <a:cubicBezTo>
                        <a:pt x="167" y="319"/>
                        <a:pt x="152" y="319"/>
                        <a:pt x="143" y="310"/>
                      </a:cubicBezTo>
                      <a:lnTo>
                        <a:pt x="9" y="177"/>
                      </a:lnTo>
                      <a:cubicBezTo>
                        <a:pt x="0" y="167"/>
                        <a:pt x="0" y="152"/>
                        <a:pt x="9" y="143"/>
                      </a:cubicBezTo>
                      <a:lnTo>
                        <a:pt x="143" y="9"/>
                      </a:lnTo>
                      <a:close/>
                      <a:moveTo>
                        <a:pt x="43" y="177"/>
                      </a:moveTo>
                      <a:lnTo>
                        <a:pt x="43" y="143"/>
                      </a:lnTo>
                      <a:lnTo>
                        <a:pt x="177" y="276"/>
                      </a:lnTo>
                      <a:lnTo>
                        <a:pt x="143" y="276"/>
                      </a:lnTo>
                      <a:lnTo>
                        <a:pt x="276" y="143"/>
                      </a:lnTo>
                      <a:lnTo>
                        <a:pt x="276" y="177"/>
                      </a:lnTo>
                      <a:lnTo>
                        <a:pt x="143" y="43"/>
                      </a:lnTo>
                      <a:lnTo>
                        <a:pt x="177" y="43"/>
                      </a:lnTo>
                      <a:lnTo>
                        <a:pt x="43" y="177"/>
                      </a:lnTo>
                      <a:close/>
                    </a:path>
                  </a:pathLst>
                </a:custGeom>
                <a:solidFill>
                  <a:srgbClr val="0070C0"/>
                </a:solidFill>
                <a:ln w="1588" cap="flat">
                  <a:solidFill>
                    <a:srgbClr val="0070C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70" name="Rectangle 192"/>
                <p:cNvSpPr>
                  <a:spLocks noChangeArrowheads="1"/>
                </p:cNvSpPr>
                <p:nvPr/>
              </p:nvSpPr>
              <p:spPr bwMode="auto">
                <a:xfrm>
                  <a:off x="1217613" y="5187951"/>
                  <a:ext cx="1352934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L1 (N=300)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59" name="Group 358"/>
              <p:cNvGrpSpPr/>
              <p:nvPr/>
            </p:nvGrpSpPr>
            <p:grpSpPr>
              <a:xfrm>
                <a:off x="844153" y="5187951"/>
                <a:ext cx="1726394" cy="184666"/>
                <a:chOff x="844153" y="4752976"/>
                <a:chExt cx="1726394" cy="184666"/>
              </a:xfrm>
            </p:grpSpPr>
            <p:sp>
              <p:nvSpPr>
                <p:cNvPr id="364" name="Freeform 183"/>
                <p:cNvSpPr>
                  <a:spLocks/>
                </p:cNvSpPr>
                <p:nvPr/>
              </p:nvSpPr>
              <p:spPr bwMode="auto">
                <a:xfrm>
                  <a:off x="844153" y="4832351"/>
                  <a:ext cx="271463" cy="26988"/>
                </a:xfrm>
                <a:custGeom>
                  <a:avLst/>
                  <a:gdLst>
                    <a:gd name="T0" fmla="*/ 72 w 1424"/>
                    <a:gd name="T1" fmla="*/ 0 h 144"/>
                    <a:gd name="T2" fmla="*/ 1352 w 1424"/>
                    <a:gd name="T3" fmla="*/ 0 h 144"/>
                    <a:gd name="T4" fmla="*/ 1424 w 1424"/>
                    <a:gd name="T5" fmla="*/ 72 h 144"/>
                    <a:gd name="T6" fmla="*/ 1352 w 1424"/>
                    <a:gd name="T7" fmla="*/ 144 h 144"/>
                    <a:gd name="T8" fmla="*/ 72 w 1424"/>
                    <a:gd name="T9" fmla="*/ 144 h 144"/>
                    <a:gd name="T10" fmla="*/ 0 w 1424"/>
                    <a:gd name="T11" fmla="*/ 72 h 144"/>
                    <a:gd name="T12" fmla="*/ 72 w 1424"/>
                    <a:gd name="T13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24" h="144">
                      <a:moveTo>
                        <a:pt x="72" y="0"/>
                      </a:moveTo>
                      <a:lnTo>
                        <a:pt x="1352" y="0"/>
                      </a:lnTo>
                      <a:cubicBezTo>
                        <a:pt x="1392" y="0"/>
                        <a:pt x="1424" y="33"/>
                        <a:pt x="1424" y="72"/>
                      </a:cubicBezTo>
                      <a:cubicBezTo>
                        <a:pt x="1424" y="112"/>
                        <a:pt x="1392" y="144"/>
                        <a:pt x="1352" y="144"/>
                      </a:cubicBezTo>
                      <a:lnTo>
                        <a:pt x="72" y="144"/>
                      </a:lnTo>
                      <a:cubicBezTo>
                        <a:pt x="33" y="144"/>
                        <a:pt x="0" y="112"/>
                        <a:pt x="0" y="72"/>
                      </a:cubicBezTo>
                      <a:cubicBezTo>
                        <a:pt x="0" y="33"/>
                        <a:pt x="33" y="0"/>
                        <a:pt x="72" y="0"/>
                      </a:cubicBezTo>
                      <a:close/>
                    </a:path>
                  </a:pathLst>
                </a:custGeom>
                <a:solidFill>
                  <a:srgbClr val="92D050"/>
                </a:solidFill>
                <a:ln w="1588" cap="flat">
                  <a:solidFill>
                    <a:srgbClr val="92D05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65" name="Freeform 184"/>
                <p:cNvSpPr>
                  <a:spLocks/>
                </p:cNvSpPr>
                <p:nvPr/>
              </p:nvSpPr>
              <p:spPr bwMode="auto">
                <a:xfrm>
                  <a:off x="955278" y="4821238"/>
                  <a:ext cx="50800" cy="49213"/>
                </a:xfrm>
                <a:custGeom>
                  <a:avLst/>
                  <a:gdLst>
                    <a:gd name="T0" fmla="*/ 16 w 32"/>
                    <a:gd name="T1" fmla="*/ 0 h 31"/>
                    <a:gd name="T2" fmla="*/ 32 w 32"/>
                    <a:gd name="T3" fmla="*/ 31 h 31"/>
                    <a:gd name="T4" fmla="*/ 0 w 32"/>
                    <a:gd name="T5" fmla="*/ 31 h 31"/>
                    <a:gd name="T6" fmla="*/ 16 w 32"/>
                    <a:gd name="T7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31">
                      <a:moveTo>
                        <a:pt x="16" y="0"/>
                      </a:moveTo>
                      <a:lnTo>
                        <a:pt x="32" y="31"/>
                      </a:lnTo>
                      <a:lnTo>
                        <a:pt x="0" y="31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66" name="Rectangle 185"/>
                <p:cNvSpPr>
                  <a:spLocks noChangeArrowheads="1"/>
                </p:cNvSpPr>
                <p:nvPr/>
              </p:nvSpPr>
              <p:spPr bwMode="auto">
                <a:xfrm>
                  <a:off x="1217613" y="4752976"/>
                  <a:ext cx="1352934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L4 (N=290)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60" name="Group 359"/>
              <p:cNvGrpSpPr/>
              <p:nvPr/>
            </p:nvGrpSpPr>
            <p:grpSpPr>
              <a:xfrm>
                <a:off x="844153" y="4752976"/>
                <a:ext cx="1726394" cy="184666"/>
                <a:chOff x="844153" y="4970463"/>
                <a:chExt cx="1726394" cy="184666"/>
              </a:xfrm>
            </p:grpSpPr>
            <p:sp>
              <p:nvSpPr>
                <p:cNvPr id="361" name="Freeform 186"/>
                <p:cNvSpPr>
                  <a:spLocks/>
                </p:cNvSpPr>
                <p:nvPr/>
              </p:nvSpPr>
              <p:spPr bwMode="auto">
                <a:xfrm>
                  <a:off x="844153" y="5048251"/>
                  <a:ext cx="271463" cy="26988"/>
                </a:xfrm>
                <a:custGeom>
                  <a:avLst/>
                  <a:gdLst>
                    <a:gd name="T0" fmla="*/ 72 w 1424"/>
                    <a:gd name="T1" fmla="*/ 0 h 144"/>
                    <a:gd name="T2" fmla="*/ 1352 w 1424"/>
                    <a:gd name="T3" fmla="*/ 0 h 144"/>
                    <a:gd name="T4" fmla="*/ 1424 w 1424"/>
                    <a:gd name="T5" fmla="*/ 72 h 144"/>
                    <a:gd name="T6" fmla="*/ 1352 w 1424"/>
                    <a:gd name="T7" fmla="*/ 144 h 144"/>
                    <a:gd name="T8" fmla="*/ 72 w 1424"/>
                    <a:gd name="T9" fmla="*/ 144 h 144"/>
                    <a:gd name="T10" fmla="*/ 0 w 1424"/>
                    <a:gd name="T11" fmla="*/ 72 h 144"/>
                    <a:gd name="T12" fmla="*/ 72 w 1424"/>
                    <a:gd name="T13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24" h="144">
                      <a:moveTo>
                        <a:pt x="72" y="0"/>
                      </a:moveTo>
                      <a:lnTo>
                        <a:pt x="1352" y="0"/>
                      </a:lnTo>
                      <a:cubicBezTo>
                        <a:pt x="1392" y="0"/>
                        <a:pt x="1424" y="33"/>
                        <a:pt x="1424" y="72"/>
                      </a:cubicBezTo>
                      <a:cubicBezTo>
                        <a:pt x="1424" y="112"/>
                        <a:pt x="1392" y="144"/>
                        <a:pt x="1352" y="144"/>
                      </a:cubicBezTo>
                      <a:lnTo>
                        <a:pt x="72" y="144"/>
                      </a:lnTo>
                      <a:cubicBezTo>
                        <a:pt x="33" y="144"/>
                        <a:pt x="0" y="112"/>
                        <a:pt x="0" y="72"/>
                      </a:cubicBezTo>
                      <a:cubicBezTo>
                        <a:pt x="0" y="33"/>
                        <a:pt x="33" y="0"/>
                        <a:pt x="72" y="0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 w="1588" cap="flat">
                  <a:solidFill>
                    <a:srgbClr val="7030A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62" name="Freeform 187"/>
                <p:cNvSpPr>
                  <a:spLocks noEditPoints="1"/>
                </p:cNvSpPr>
                <p:nvPr/>
              </p:nvSpPr>
              <p:spPr bwMode="auto">
                <a:xfrm>
                  <a:off x="948928" y="5033963"/>
                  <a:ext cx="61913" cy="58738"/>
                </a:xfrm>
                <a:custGeom>
                  <a:avLst/>
                  <a:gdLst>
                    <a:gd name="T0" fmla="*/ 0 w 320"/>
                    <a:gd name="T1" fmla="*/ 24 h 312"/>
                    <a:gd name="T2" fmla="*/ 24 w 320"/>
                    <a:gd name="T3" fmla="*/ 0 h 312"/>
                    <a:gd name="T4" fmla="*/ 296 w 320"/>
                    <a:gd name="T5" fmla="*/ 0 h 312"/>
                    <a:gd name="T6" fmla="*/ 320 w 320"/>
                    <a:gd name="T7" fmla="*/ 24 h 312"/>
                    <a:gd name="T8" fmla="*/ 320 w 320"/>
                    <a:gd name="T9" fmla="*/ 288 h 312"/>
                    <a:gd name="T10" fmla="*/ 296 w 320"/>
                    <a:gd name="T11" fmla="*/ 312 h 312"/>
                    <a:gd name="T12" fmla="*/ 24 w 320"/>
                    <a:gd name="T13" fmla="*/ 312 h 312"/>
                    <a:gd name="T14" fmla="*/ 0 w 320"/>
                    <a:gd name="T15" fmla="*/ 288 h 312"/>
                    <a:gd name="T16" fmla="*/ 0 w 320"/>
                    <a:gd name="T17" fmla="*/ 24 h 312"/>
                    <a:gd name="T18" fmla="*/ 48 w 320"/>
                    <a:gd name="T19" fmla="*/ 288 h 312"/>
                    <a:gd name="T20" fmla="*/ 24 w 320"/>
                    <a:gd name="T21" fmla="*/ 264 h 312"/>
                    <a:gd name="T22" fmla="*/ 296 w 320"/>
                    <a:gd name="T23" fmla="*/ 264 h 312"/>
                    <a:gd name="T24" fmla="*/ 272 w 320"/>
                    <a:gd name="T25" fmla="*/ 288 h 312"/>
                    <a:gd name="T26" fmla="*/ 272 w 320"/>
                    <a:gd name="T27" fmla="*/ 24 h 312"/>
                    <a:gd name="T28" fmla="*/ 296 w 320"/>
                    <a:gd name="T29" fmla="*/ 48 h 312"/>
                    <a:gd name="T30" fmla="*/ 24 w 320"/>
                    <a:gd name="T31" fmla="*/ 48 h 312"/>
                    <a:gd name="T32" fmla="*/ 48 w 320"/>
                    <a:gd name="T33" fmla="*/ 24 h 312"/>
                    <a:gd name="T34" fmla="*/ 48 w 320"/>
                    <a:gd name="T35" fmla="*/ 288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20" h="312">
                      <a:moveTo>
                        <a:pt x="0" y="24"/>
                      </a:moveTo>
                      <a:cubicBezTo>
                        <a:pt x="0" y="11"/>
                        <a:pt x="11" y="0"/>
                        <a:pt x="24" y="0"/>
                      </a:cubicBezTo>
                      <a:lnTo>
                        <a:pt x="296" y="0"/>
                      </a:lnTo>
                      <a:cubicBezTo>
                        <a:pt x="310" y="0"/>
                        <a:pt x="320" y="11"/>
                        <a:pt x="320" y="24"/>
                      </a:cubicBezTo>
                      <a:lnTo>
                        <a:pt x="320" y="288"/>
                      </a:lnTo>
                      <a:cubicBezTo>
                        <a:pt x="320" y="302"/>
                        <a:pt x="310" y="312"/>
                        <a:pt x="296" y="312"/>
                      </a:cubicBezTo>
                      <a:lnTo>
                        <a:pt x="24" y="312"/>
                      </a:lnTo>
                      <a:cubicBezTo>
                        <a:pt x="11" y="312"/>
                        <a:pt x="0" y="302"/>
                        <a:pt x="0" y="288"/>
                      </a:cubicBezTo>
                      <a:lnTo>
                        <a:pt x="0" y="24"/>
                      </a:lnTo>
                      <a:close/>
                      <a:moveTo>
                        <a:pt x="48" y="288"/>
                      </a:moveTo>
                      <a:lnTo>
                        <a:pt x="24" y="264"/>
                      </a:lnTo>
                      <a:lnTo>
                        <a:pt x="296" y="264"/>
                      </a:lnTo>
                      <a:lnTo>
                        <a:pt x="272" y="288"/>
                      </a:lnTo>
                      <a:lnTo>
                        <a:pt x="272" y="24"/>
                      </a:lnTo>
                      <a:lnTo>
                        <a:pt x="296" y="48"/>
                      </a:lnTo>
                      <a:lnTo>
                        <a:pt x="24" y="48"/>
                      </a:lnTo>
                      <a:lnTo>
                        <a:pt x="48" y="24"/>
                      </a:lnTo>
                      <a:lnTo>
                        <a:pt x="48" y="288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 w="1588" cap="flat">
                  <a:solidFill>
                    <a:srgbClr val="7030A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63" name="Rectangle 188"/>
                <p:cNvSpPr>
                  <a:spLocks noChangeArrowheads="1"/>
                </p:cNvSpPr>
                <p:nvPr/>
              </p:nvSpPr>
              <p:spPr bwMode="auto">
                <a:xfrm>
                  <a:off x="1217613" y="4970463"/>
                  <a:ext cx="1352934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L2 (N=424)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114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260648"/>
            <a:ext cx="2641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Online Supplemental Fig 2</a:t>
            </a:r>
            <a:endParaRPr lang="en-GB" dirty="0"/>
          </a:p>
        </p:txBody>
      </p:sp>
      <p:sp>
        <p:nvSpPr>
          <p:cNvPr id="7212" name="Rectangle 73"/>
          <p:cNvSpPr>
            <a:spLocks noChangeArrowheads="1"/>
          </p:cNvSpPr>
          <p:nvPr/>
        </p:nvSpPr>
        <p:spPr bwMode="auto">
          <a:xfrm>
            <a:off x="1660525" y="792163"/>
            <a:ext cx="597058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CAARS Total Score: responder simple criteria  (short term population)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6294" y="1119187"/>
            <a:ext cx="8882957" cy="5594509"/>
            <a:chOff x="-26294" y="1119187"/>
            <a:chExt cx="8882957" cy="5594509"/>
          </a:xfrm>
        </p:grpSpPr>
        <p:sp>
          <p:nvSpPr>
            <p:cNvPr id="112" name="Rectangle 111"/>
            <p:cNvSpPr>
              <a:spLocks noChangeArrowheads="1"/>
            </p:cNvSpPr>
            <p:nvPr/>
          </p:nvSpPr>
          <p:spPr bwMode="auto">
            <a:xfrm rot="16200000">
              <a:off x="-593118" y="3419761"/>
              <a:ext cx="14114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% Responders</a:t>
              </a:r>
              <a:endParaRPr lang="en-US" altLang="en-US" sz="1600" dirty="0">
                <a:latin typeface="Arial" charset="0"/>
                <a:cs typeface="Arial" charset="0"/>
              </a:endParaRPr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268288" y="1119187"/>
              <a:ext cx="8588375" cy="5594509"/>
              <a:chOff x="-9485313" y="800100"/>
              <a:chExt cx="8588375" cy="5594509"/>
            </a:xfrm>
          </p:grpSpPr>
          <p:sp>
            <p:nvSpPr>
              <p:cNvPr id="177" name="Rectangle 8"/>
              <p:cNvSpPr>
                <a:spLocks noChangeArrowheads="1"/>
              </p:cNvSpPr>
              <p:nvPr/>
            </p:nvSpPr>
            <p:spPr bwMode="auto">
              <a:xfrm>
                <a:off x="-9055100" y="915988"/>
                <a:ext cx="9525" cy="4862512"/>
              </a:xfrm>
              <a:prstGeom prst="rect">
                <a:avLst/>
              </a:pr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Freeform 9"/>
              <p:cNvSpPr>
                <a:spLocks noEditPoints="1"/>
              </p:cNvSpPr>
              <p:nvPr/>
            </p:nvSpPr>
            <p:spPr bwMode="auto">
              <a:xfrm>
                <a:off x="-9105900" y="912813"/>
                <a:ext cx="55563" cy="4870450"/>
              </a:xfrm>
              <a:custGeom>
                <a:avLst/>
                <a:gdLst>
                  <a:gd name="T0" fmla="*/ 0 w 35"/>
                  <a:gd name="T1" fmla="*/ 3062 h 3068"/>
                  <a:gd name="T2" fmla="*/ 35 w 35"/>
                  <a:gd name="T3" fmla="*/ 3062 h 3068"/>
                  <a:gd name="T4" fmla="*/ 35 w 35"/>
                  <a:gd name="T5" fmla="*/ 3068 h 3068"/>
                  <a:gd name="T6" fmla="*/ 0 w 35"/>
                  <a:gd name="T7" fmla="*/ 3068 h 3068"/>
                  <a:gd name="T8" fmla="*/ 0 w 35"/>
                  <a:gd name="T9" fmla="*/ 3062 h 3068"/>
                  <a:gd name="T10" fmla="*/ 0 w 35"/>
                  <a:gd name="T11" fmla="*/ 2756 h 3068"/>
                  <a:gd name="T12" fmla="*/ 35 w 35"/>
                  <a:gd name="T13" fmla="*/ 2756 h 3068"/>
                  <a:gd name="T14" fmla="*/ 35 w 35"/>
                  <a:gd name="T15" fmla="*/ 2762 h 3068"/>
                  <a:gd name="T16" fmla="*/ 0 w 35"/>
                  <a:gd name="T17" fmla="*/ 2762 h 3068"/>
                  <a:gd name="T18" fmla="*/ 0 w 35"/>
                  <a:gd name="T19" fmla="*/ 2756 h 3068"/>
                  <a:gd name="T20" fmla="*/ 0 w 35"/>
                  <a:gd name="T21" fmla="*/ 2450 h 3068"/>
                  <a:gd name="T22" fmla="*/ 35 w 35"/>
                  <a:gd name="T23" fmla="*/ 2450 h 3068"/>
                  <a:gd name="T24" fmla="*/ 35 w 35"/>
                  <a:gd name="T25" fmla="*/ 2455 h 3068"/>
                  <a:gd name="T26" fmla="*/ 0 w 35"/>
                  <a:gd name="T27" fmla="*/ 2455 h 3068"/>
                  <a:gd name="T28" fmla="*/ 0 w 35"/>
                  <a:gd name="T29" fmla="*/ 2450 h 3068"/>
                  <a:gd name="T30" fmla="*/ 0 w 35"/>
                  <a:gd name="T31" fmla="*/ 2143 h 3068"/>
                  <a:gd name="T32" fmla="*/ 35 w 35"/>
                  <a:gd name="T33" fmla="*/ 2143 h 3068"/>
                  <a:gd name="T34" fmla="*/ 35 w 35"/>
                  <a:gd name="T35" fmla="*/ 2149 h 3068"/>
                  <a:gd name="T36" fmla="*/ 0 w 35"/>
                  <a:gd name="T37" fmla="*/ 2149 h 3068"/>
                  <a:gd name="T38" fmla="*/ 0 w 35"/>
                  <a:gd name="T39" fmla="*/ 2143 h 3068"/>
                  <a:gd name="T40" fmla="*/ 0 w 35"/>
                  <a:gd name="T41" fmla="*/ 1837 h 3068"/>
                  <a:gd name="T42" fmla="*/ 35 w 35"/>
                  <a:gd name="T43" fmla="*/ 1837 h 3068"/>
                  <a:gd name="T44" fmla="*/ 35 w 35"/>
                  <a:gd name="T45" fmla="*/ 1843 h 3068"/>
                  <a:gd name="T46" fmla="*/ 0 w 35"/>
                  <a:gd name="T47" fmla="*/ 1843 h 3068"/>
                  <a:gd name="T48" fmla="*/ 0 w 35"/>
                  <a:gd name="T49" fmla="*/ 1837 h 3068"/>
                  <a:gd name="T50" fmla="*/ 0 w 35"/>
                  <a:gd name="T51" fmla="*/ 1531 h 3068"/>
                  <a:gd name="T52" fmla="*/ 35 w 35"/>
                  <a:gd name="T53" fmla="*/ 1531 h 3068"/>
                  <a:gd name="T54" fmla="*/ 35 w 35"/>
                  <a:gd name="T55" fmla="*/ 1537 h 3068"/>
                  <a:gd name="T56" fmla="*/ 0 w 35"/>
                  <a:gd name="T57" fmla="*/ 1537 h 3068"/>
                  <a:gd name="T58" fmla="*/ 0 w 35"/>
                  <a:gd name="T59" fmla="*/ 1531 h 3068"/>
                  <a:gd name="T60" fmla="*/ 0 w 35"/>
                  <a:gd name="T61" fmla="*/ 1225 h 3068"/>
                  <a:gd name="T62" fmla="*/ 35 w 35"/>
                  <a:gd name="T63" fmla="*/ 1225 h 3068"/>
                  <a:gd name="T64" fmla="*/ 35 w 35"/>
                  <a:gd name="T65" fmla="*/ 1230 h 3068"/>
                  <a:gd name="T66" fmla="*/ 0 w 35"/>
                  <a:gd name="T67" fmla="*/ 1230 h 3068"/>
                  <a:gd name="T68" fmla="*/ 0 w 35"/>
                  <a:gd name="T69" fmla="*/ 1225 h 3068"/>
                  <a:gd name="T70" fmla="*/ 0 w 35"/>
                  <a:gd name="T71" fmla="*/ 918 h 3068"/>
                  <a:gd name="T72" fmla="*/ 35 w 35"/>
                  <a:gd name="T73" fmla="*/ 918 h 3068"/>
                  <a:gd name="T74" fmla="*/ 35 w 35"/>
                  <a:gd name="T75" fmla="*/ 924 h 3068"/>
                  <a:gd name="T76" fmla="*/ 0 w 35"/>
                  <a:gd name="T77" fmla="*/ 924 h 3068"/>
                  <a:gd name="T78" fmla="*/ 0 w 35"/>
                  <a:gd name="T79" fmla="*/ 918 h 3068"/>
                  <a:gd name="T80" fmla="*/ 0 w 35"/>
                  <a:gd name="T81" fmla="*/ 612 h 3068"/>
                  <a:gd name="T82" fmla="*/ 35 w 35"/>
                  <a:gd name="T83" fmla="*/ 612 h 3068"/>
                  <a:gd name="T84" fmla="*/ 35 w 35"/>
                  <a:gd name="T85" fmla="*/ 618 h 3068"/>
                  <a:gd name="T86" fmla="*/ 0 w 35"/>
                  <a:gd name="T87" fmla="*/ 618 h 3068"/>
                  <a:gd name="T88" fmla="*/ 0 w 35"/>
                  <a:gd name="T89" fmla="*/ 612 h 3068"/>
                  <a:gd name="T90" fmla="*/ 0 w 35"/>
                  <a:gd name="T91" fmla="*/ 306 h 3068"/>
                  <a:gd name="T92" fmla="*/ 35 w 35"/>
                  <a:gd name="T93" fmla="*/ 306 h 3068"/>
                  <a:gd name="T94" fmla="*/ 35 w 35"/>
                  <a:gd name="T95" fmla="*/ 312 h 3068"/>
                  <a:gd name="T96" fmla="*/ 0 w 35"/>
                  <a:gd name="T97" fmla="*/ 312 h 3068"/>
                  <a:gd name="T98" fmla="*/ 0 w 35"/>
                  <a:gd name="T99" fmla="*/ 306 h 3068"/>
                  <a:gd name="T100" fmla="*/ 0 w 35"/>
                  <a:gd name="T101" fmla="*/ 0 h 3068"/>
                  <a:gd name="T102" fmla="*/ 35 w 35"/>
                  <a:gd name="T103" fmla="*/ 0 h 3068"/>
                  <a:gd name="T104" fmla="*/ 35 w 35"/>
                  <a:gd name="T105" fmla="*/ 5 h 3068"/>
                  <a:gd name="T106" fmla="*/ 0 w 35"/>
                  <a:gd name="T107" fmla="*/ 5 h 3068"/>
                  <a:gd name="T108" fmla="*/ 0 w 35"/>
                  <a:gd name="T109" fmla="*/ 0 h 3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5" h="3068">
                    <a:moveTo>
                      <a:pt x="0" y="3062"/>
                    </a:moveTo>
                    <a:lnTo>
                      <a:pt x="35" y="3062"/>
                    </a:lnTo>
                    <a:lnTo>
                      <a:pt x="35" y="3068"/>
                    </a:lnTo>
                    <a:lnTo>
                      <a:pt x="0" y="3068"/>
                    </a:lnTo>
                    <a:lnTo>
                      <a:pt x="0" y="3062"/>
                    </a:lnTo>
                    <a:close/>
                    <a:moveTo>
                      <a:pt x="0" y="2756"/>
                    </a:moveTo>
                    <a:lnTo>
                      <a:pt x="35" y="2756"/>
                    </a:lnTo>
                    <a:lnTo>
                      <a:pt x="35" y="2762"/>
                    </a:lnTo>
                    <a:lnTo>
                      <a:pt x="0" y="2762"/>
                    </a:lnTo>
                    <a:lnTo>
                      <a:pt x="0" y="2756"/>
                    </a:lnTo>
                    <a:close/>
                    <a:moveTo>
                      <a:pt x="0" y="2450"/>
                    </a:moveTo>
                    <a:lnTo>
                      <a:pt x="35" y="2450"/>
                    </a:lnTo>
                    <a:lnTo>
                      <a:pt x="35" y="2455"/>
                    </a:lnTo>
                    <a:lnTo>
                      <a:pt x="0" y="2455"/>
                    </a:lnTo>
                    <a:lnTo>
                      <a:pt x="0" y="2450"/>
                    </a:lnTo>
                    <a:close/>
                    <a:moveTo>
                      <a:pt x="0" y="2143"/>
                    </a:moveTo>
                    <a:lnTo>
                      <a:pt x="35" y="2143"/>
                    </a:lnTo>
                    <a:lnTo>
                      <a:pt x="35" y="2149"/>
                    </a:lnTo>
                    <a:lnTo>
                      <a:pt x="0" y="2149"/>
                    </a:lnTo>
                    <a:lnTo>
                      <a:pt x="0" y="2143"/>
                    </a:lnTo>
                    <a:close/>
                    <a:moveTo>
                      <a:pt x="0" y="1837"/>
                    </a:moveTo>
                    <a:lnTo>
                      <a:pt x="35" y="1837"/>
                    </a:lnTo>
                    <a:lnTo>
                      <a:pt x="35" y="1843"/>
                    </a:lnTo>
                    <a:lnTo>
                      <a:pt x="0" y="1843"/>
                    </a:lnTo>
                    <a:lnTo>
                      <a:pt x="0" y="1837"/>
                    </a:lnTo>
                    <a:close/>
                    <a:moveTo>
                      <a:pt x="0" y="1531"/>
                    </a:moveTo>
                    <a:lnTo>
                      <a:pt x="35" y="1531"/>
                    </a:lnTo>
                    <a:lnTo>
                      <a:pt x="35" y="1537"/>
                    </a:lnTo>
                    <a:lnTo>
                      <a:pt x="0" y="1537"/>
                    </a:lnTo>
                    <a:lnTo>
                      <a:pt x="0" y="1531"/>
                    </a:lnTo>
                    <a:close/>
                    <a:moveTo>
                      <a:pt x="0" y="1225"/>
                    </a:moveTo>
                    <a:lnTo>
                      <a:pt x="35" y="1225"/>
                    </a:lnTo>
                    <a:lnTo>
                      <a:pt x="35" y="1230"/>
                    </a:lnTo>
                    <a:lnTo>
                      <a:pt x="0" y="1230"/>
                    </a:lnTo>
                    <a:lnTo>
                      <a:pt x="0" y="1225"/>
                    </a:lnTo>
                    <a:close/>
                    <a:moveTo>
                      <a:pt x="0" y="918"/>
                    </a:moveTo>
                    <a:lnTo>
                      <a:pt x="35" y="918"/>
                    </a:lnTo>
                    <a:lnTo>
                      <a:pt x="35" y="924"/>
                    </a:lnTo>
                    <a:lnTo>
                      <a:pt x="0" y="924"/>
                    </a:lnTo>
                    <a:lnTo>
                      <a:pt x="0" y="918"/>
                    </a:lnTo>
                    <a:close/>
                    <a:moveTo>
                      <a:pt x="0" y="612"/>
                    </a:moveTo>
                    <a:lnTo>
                      <a:pt x="35" y="612"/>
                    </a:lnTo>
                    <a:lnTo>
                      <a:pt x="35" y="618"/>
                    </a:lnTo>
                    <a:lnTo>
                      <a:pt x="0" y="618"/>
                    </a:lnTo>
                    <a:lnTo>
                      <a:pt x="0" y="612"/>
                    </a:lnTo>
                    <a:close/>
                    <a:moveTo>
                      <a:pt x="0" y="306"/>
                    </a:moveTo>
                    <a:lnTo>
                      <a:pt x="35" y="306"/>
                    </a:lnTo>
                    <a:lnTo>
                      <a:pt x="35" y="312"/>
                    </a:lnTo>
                    <a:lnTo>
                      <a:pt x="0" y="312"/>
                    </a:lnTo>
                    <a:lnTo>
                      <a:pt x="0" y="306"/>
                    </a:lnTo>
                    <a:close/>
                    <a:moveTo>
                      <a:pt x="0" y="0"/>
                    </a:moveTo>
                    <a:lnTo>
                      <a:pt x="35" y="0"/>
                    </a:lnTo>
                    <a:lnTo>
                      <a:pt x="35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Rectangle 10"/>
              <p:cNvSpPr>
                <a:spLocks noChangeArrowheads="1"/>
              </p:cNvSpPr>
              <p:nvPr/>
            </p:nvSpPr>
            <p:spPr bwMode="auto">
              <a:xfrm>
                <a:off x="-9050338" y="5773738"/>
                <a:ext cx="7947025" cy="9525"/>
              </a:xfrm>
              <a:prstGeom prst="rect">
                <a:avLst/>
              </a:pr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Freeform 11"/>
              <p:cNvSpPr>
                <a:spLocks noEditPoints="1"/>
              </p:cNvSpPr>
              <p:nvPr/>
            </p:nvSpPr>
            <p:spPr bwMode="auto">
              <a:xfrm>
                <a:off x="-9055100" y="5778500"/>
                <a:ext cx="7956550" cy="57150"/>
              </a:xfrm>
              <a:custGeom>
                <a:avLst/>
                <a:gdLst>
                  <a:gd name="T0" fmla="*/ 6 w 5012"/>
                  <a:gd name="T1" fmla="*/ 0 h 36"/>
                  <a:gd name="T2" fmla="*/ 6 w 5012"/>
                  <a:gd name="T3" fmla="*/ 36 h 36"/>
                  <a:gd name="T4" fmla="*/ 0 w 5012"/>
                  <a:gd name="T5" fmla="*/ 36 h 36"/>
                  <a:gd name="T6" fmla="*/ 0 w 5012"/>
                  <a:gd name="T7" fmla="*/ 0 h 36"/>
                  <a:gd name="T8" fmla="*/ 6 w 5012"/>
                  <a:gd name="T9" fmla="*/ 0 h 36"/>
                  <a:gd name="T10" fmla="*/ 721 w 5012"/>
                  <a:gd name="T11" fmla="*/ 0 h 36"/>
                  <a:gd name="T12" fmla="*/ 721 w 5012"/>
                  <a:gd name="T13" fmla="*/ 36 h 36"/>
                  <a:gd name="T14" fmla="*/ 715 w 5012"/>
                  <a:gd name="T15" fmla="*/ 36 h 36"/>
                  <a:gd name="T16" fmla="*/ 715 w 5012"/>
                  <a:gd name="T17" fmla="*/ 0 h 36"/>
                  <a:gd name="T18" fmla="*/ 721 w 5012"/>
                  <a:gd name="T19" fmla="*/ 0 h 36"/>
                  <a:gd name="T20" fmla="*/ 1436 w 5012"/>
                  <a:gd name="T21" fmla="*/ 0 h 36"/>
                  <a:gd name="T22" fmla="*/ 1436 w 5012"/>
                  <a:gd name="T23" fmla="*/ 36 h 36"/>
                  <a:gd name="T24" fmla="*/ 1431 w 5012"/>
                  <a:gd name="T25" fmla="*/ 36 h 36"/>
                  <a:gd name="T26" fmla="*/ 1431 w 5012"/>
                  <a:gd name="T27" fmla="*/ 0 h 36"/>
                  <a:gd name="T28" fmla="*/ 1436 w 5012"/>
                  <a:gd name="T29" fmla="*/ 0 h 36"/>
                  <a:gd name="T30" fmla="*/ 2151 w 5012"/>
                  <a:gd name="T31" fmla="*/ 0 h 36"/>
                  <a:gd name="T32" fmla="*/ 2151 w 5012"/>
                  <a:gd name="T33" fmla="*/ 36 h 36"/>
                  <a:gd name="T34" fmla="*/ 2146 w 5012"/>
                  <a:gd name="T35" fmla="*/ 36 h 36"/>
                  <a:gd name="T36" fmla="*/ 2146 w 5012"/>
                  <a:gd name="T37" fmla="*/ 0 h 36"/>
                  <a:gd name="T38" fmla="*/ 2151 w 5012"/>
                  <a:gd name="T39" fmla="*/ 0 h 36"/>
                  <a:gd name="T40" fmla="*/ 2867 w 5012"/>
                  <a:gd name="T41" fmla="*/ 0 h 36"/>
                  <a:gd name="T42" fmla="*/ 2867 w 5012"/>
                  <a:gd name="T43" fmla="*/ 36 h 36"/>
                  <a:gd name="T44" fmla="*/ 2861 w 5012"/>
                  <a:gd name="T45" fmla="*/ 36 h 36"/>
                  <a:gd name="T46" fmla="*/ 2861 w 5012"/>
                  <a:gd name="T47" fmla="*/ 0 h 36"/>
                  <a:gd name="T48" fmla="*/ 2867 w 5012"/>
                  <a:gd name="T49" fmla="*/ 0 h 36"/>
                  <a:gd name="T50" fmla="*/ 3582 w 5012"/>
                  <a:gd name="T51" fmla="*/ 0 h 36"/>
                  <a:gd name="T52" fmla="*/ 3582 w 5012"/>
                  <a:gd name="T53" fmla="*/ 36 h 36"/>
                  <a:gd name="T54" fmla="*/ 3576 w 5012"/>
                  <a:gd name="T55" fmla="*/ 36 h 36"/>
                  <a:gd name="T56" fmla="*/ 3576 w 5012"/>
                  <a:gd name="T57" fmla="*/ 0 h 36"/>
                  <a:gd name="T58" fmla="*/ 3582 w 5012"/>
                  <a:gd name="T59" fmla="*/ 0 h 36"/>
                  <a:gd name="T60" fmla="*/ 4297 w 5012"/>
                  <a:gd name="T61" fmla="*/ 0 h 36"/>
                  <a:gd name="T62" fmla="*/ 4297 w 5012"/>
                  <a:gd name="T63" fmla="*/ 36 h 36"/>
                  <a:gd name="T64" fmla="*/ 4291 w 5012"/>
                  <a:gd name="T65" fmla="*/ 36 h 36"/>
                  <a:gd name="T66" fmla="*/ 4291 w 5012"/>
                  <a:gd name="T67" fmla="*/ 0 h 36"/>
                  <a:gd name="T68" fmla="*/ 4297 w 5012"/>
                  <a:gd name="T69" fmla="*/ 0 h 36"/>
                  <a:gd name="T70" fmla="*/ 5012 w 5012"/>
                  <a:gd name="T71" fmla="*/ 0 h 36"/>
                  <a:gd name="T72" fmla="*/ 5012 w 5012"/>
                  <a:gd name="T73" fmla="*/ 36 h 36"/>
                  <a:gd name="T74" fmla="*/ 5006 w 5012"/>
                  <a:gd name="T75" fmla="*/ 36 h 36"/>
                  <a:gd name="T76" fmla="*/ 5006 w 5012"/>
                  <a:gd name="T77" fmla="*/ 0 h 36"/>
                  <a:gd name="T78" fmla="*/ 5012 w 5012"/>
                  <a:gd name="T7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012" h="36">
                    <a:moveTo>
                      <a:pt x="6" y="0"/>
                    </a:moveTo>
                    <a:lnTo>
                      <a:pt x="6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  <a:moveTo>
                      <a:pt x="721" y="0"/>
                    </a:moveTo>
                    <a:lnTo>
                      <a:pt x="721" y="36"/>
                    </a:lnTo>
                    <a:lnTo>
                      <a:pt x="715" y="36"/>
                    </a:lnTo>
                    <a:lnTo>
                      <a:pt x="715" y="0"/>
                    </a:lnTo>
                    <a:lnTo>
                      <a:pt x="721" y="0"/>
                    </a:lnTo>
                    <a:close/>
                    <a:moveTo>
                      <a:pt x="1436" y="0"/>
                    </a:moveTo>
                    <a:lnTo>
                      <a:pt x="1436" y="36"/>
                    </a:lnTo>
                    <a:lnTo>
                      <a:pt x="1431" y="36"/>
                    </a:lnTo>
                    <a:lnTo>
                      <a:pt x="1431" y="0"/>
                    </a:lnTo>
                    <a:lnTo>
                      <a:pt x="1436" y="0"/>
                    </a:lnTo>
                    <a:close/>
                    <a:moveTo>
                      <a:pt x="2151" y="0"/>
                    </a:moveTo>
                    <a:lnTo>
                      <a:pt x="2151" y="36"/>
                    </a:lnTo>
                    <a:lnTo>
                      <a:pt x="2146" y="36"/>
                    </a:lnTo>
                    <a:lnTo>
                      <a:pt x="2146" y="0"/>
                    </a:lnTo>
                    <a:lnTo>
                      <a:pt x="2151" y="0"/>
                    </a:lnTo>
                    <a:close/>
                    <a:moveTo>
                      <a:pt x="2867" y="0"/>
                    </a:moveTo>
                    <a:lnTo>
                      <a:pt x="2867" y="36"/>
                    </a:lnTo>
                    <a:lnTo>
                      <a:pt x="2861" y="36"/>
                    </a:lnTo>
                    <a:lnTo>
                      <a:pt x="2861" y="0"/>
                    </a:lnTo>
                    <a:lnTo>
                      <a:pt x="2867" y="0"/>
                    </a:lnTo>
                    <a:close/>
                    <a:moveTo>
                      <a:pt x="3582" y="0"/>
                    </a:moveTo>
                    <a:lnTo>
                      <a:pt x="3582" y="36"/>
                    </a:lnTo>
                    <a:lnTo>
                      <a:pt x="3576" y="36"/>
                    </a:lnTo>
                    <a:lnTo>
                      <a:pt x="3576" y="0"/>
                    </a:lnTo>
                    <a:lnTo>
                      <a:pt x="3582" y="0"/>
                    </a:lnTo>
                    <a:close/>
                    <a:moveTo>
                      <a:pt x="4297" y="0"/>
                    </a:moveTo>
                    <a:lnTo>
                      <a:pt x="4297" y="36"/>
                    </a:lnTo>
                    <a:lnTo>
                      <a:pt x="4291" y="36"/>
                    </a:lnTo>
                    <a:lnTo>
                      <a:pt x="4291" y="0"/>
                    </a:lnTo>
                    <a:lnTo>
                      <a:pt x="4297" y="0"/>
                    </a:lnTo>
                    <a:close/>
                    <a:moveTo>
                      <a:pt x="5012" y="0"/>
                    </a:moveTo>
                    <a:lnTo>
                      <a:pt x="5012" y="36"/>
                    </a:lnTo>
                    <a:lnTo>
                      <a:pt x="5006" y="36"/>
                    </a:lnTo>
                    <a:lnTo>
                      <a:pt x="5006" y="0"/>
                    </a:lnTo>
                    <a:lnTo>
                      <a:pt x="5012" y="0"/>
                    </a:lnTo>
                    <a:close/>
                  </a:path>
                </a:pathLst>
              </a:custGeom>
              <a:solidFill>
                <a:srgbClr val="868686"/>
              </a:solidFill>
              <a:ln w="1588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Freeform 12"/>
              <p:cNvSpPr>
                <a:spLocks/>
              </p:cNvSpPr>
              <p:nvPr/>
            </p:nvSpPr>
            <p:spPr bwMode="auto">
              <a:xfrm>
                <a:off x="-7931150" y="2744788"/>
                <a:ext cx="5707063" cy="2151062"/>
              </a:xfrm>
              <a:custGeom>
                <a:avLst/>
                <a:gdLst>
                  <a:gd name="T0" fmla="*/ 25 w 14978"/>
                  <a:gd name="T1" fmla="*/ 5568 h 5642"/>
                  <a:gd name="T2" fmla="*/ 3005 w 14978"/>
                  <a:gd name="T3" fmla="*/ 4036 h 5642"/>
                  <a:gd name="T4" fmla="*/ 5985 w 14978"/>
                  <a:gd name="T5" fmla="*/ 2469 h 5642"/>
                  <a:gd name="T6" fmla="*/ 8969 w 14978"/>
                  <a:gd name="T7" fmla="*/ 1319 h 5642"/>
                  <a:gd name="T8" fmla="*/ 11948 w 14978"/>
                  <a:gd name="T9" fmla="*/ 107 h 5642"/>
                  <a:gd name="T10" fmla="*/ 11960 w 14978"/>
                  <a:gd name="T11" fmla="*/ 104 h 5642"/>
                  <a:gd name="T12" fmla="*/ 14940 w 14978"/>
                  <a:gd name="T13" fmla="*/ 0 h 5642"/>
                  <a:gd name="T14" fmla="*/ 14977 w 14978"/>
                  <a:gd name="T15" fmla="*/ 35 h 5642"/>
                  <a:gd name="T16" fmla="*/ 14943 w 14978"/>
                  <a:gd name="T17" fmla="*/ 72 h 5642"/>
                  <a:gd name="T18" fmla="*/ 11963 w 14978"/>
                  <a:gd name="T19" fmla="*/ 176 h 5642"/>
                  <a:gd name="T20" fmla="*/ 11975 w 14978"/>
                  <a:gd name="T21" fmla="*/ 174 h 5642"/>
                  <a:gd name="T22" fmla="*/ 8994 w 14978"/>
                  <a:gd name="T23" fmla="*/ 1386 h 5642"/>
                  <a:gd name="T24" fmla="*/ 6018 w 14978"/>
                  <a:gd name="T25" fmla="*/ 2532 h 5642"/>
                  <a:gd name="T26" fmla="*/ 3038 w 14978"/>
                  <a:gd name="T27" fmla="*/ 4100 h 5642"/>
                  <a:gd name="T28" fmla="*/ 58 w 14978"/>
                  <a:gd name="T29" fmla="*/ 5632 h 5642"/>
                  <a:gd name="T30" fmla="*/ 9 w 14978"/>
                  <a:gd name="T31" fmla="*/ 5617 h 5642"/>
                  <a:gd name="T32" fmla="*/ 25 w 14978"/>
                  <a:gd name="T33" fmla="*/ 5568 h 5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978" h="5642">
                    <a:moveTo>
                      <a:pt x="25" y="5568"/>
                    </a:moveTo>
                    <a:lnTo>
                      <a:pt x="3005" y="4036"/>
                    </a:lnTo>
                    <a:lnTo>
                      <a:pt x="5985" y="2469"/>
                    </a:lnTo>
                    <a:lnTo>
                      <a:pt x="8969" y="1319"/>
                    </a:lnTo>
                    <a:lnTo>
                      <a:pt x="11948" y="107"/>
                    </a:lnTo>
                    <a:cubicBezTo>
                      <a:pt x="11952" y="106"/>
                      <a:pt x="11956" y="105"/>
                      <a:pt x="11960" y="104"/>
                    </a:cubicBezTo>
                    <a:lnTo>
                      <a:pt x="14940" y="0"/>
                    </a:lnTo>
                    <a:cubicBezTo>
                      <a:pt x="14960" y="0"/>
                      <a:pt x="14977" y="15"/>
                      <a:pt x="14977" y="35"/>
                    </a:cubicBezTo>
                    <a:cubicBezTo>
                      <a:pt x="14978" y="55"/>
                      <a:pt x="14963" y="72"/>
                      <a:pt x="14943" y="72"/>
                    </a:cubicBezTo>
                    <a:lnTo>
                      <a:pt x="11963" y="176"/>
                    </a:lnTo>
                    <a:lnTo>
                      <a:pt x="11975" y="174"/>
                    </a:lnTo>
                    <a:lnTo>
                      <a:pt x="8994" y="1386"/>
                    </a:lnTo>
                    <a:lnTo>
                      <a:pt x="6018" y="2532"/>
                    </a:lnTo>
                    <a:lnTo>
                      <a:pt x="3038" y="4100"/>
                    </a:lnTo>
                    <a:lnTo>
                      <a:pt x="58" y="5632"/>
                    </a:lnTo>
                    <a:cubicBezTo>
                      <a:pt x="40" y="5642"/>
                      <a:pt x="19" y="5635"/>
                      <a:pt x="9" y="5617"/>
                    </a:cubicBezTo>
                    <a:cubicBezTo>
                      <a:pt x="0" y="5599"/>
                      <a:pt x="7" y="5578"/>
                      <a:pt x="25" y="5568"/>
                    </a:cubicBezTo>
                    <a:close/>
                  </a:path>
                </a:pathLst>
              </a:custGeom>
              <a:solidFill>
                <a:srgbClr val="4A7EBB"/>
              </a:solidFill>
              <a:ln w="1588" cap="flat">
                <a:solidFill>
                  <a:srgbClr val="4A7EBB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Oval 13"/>
              <p:cNvSpPr>
                <a:spLocks noChangeArrowheads="1"/>
              </p:cNvSpPr>
              <p:nvPr/>
            </p:nvSpPr>
            <p:spPr bwMode="auto">
              <a:xfrm>
                <a:off x="-7942263" y="4851400"/>
                <a:ext cx="50800" cy="50800"/>
              </a:xfrm>
              <a:prstGeom prst="ellips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Oval 14"/>
              <p:cNvSpPr>
                <a:spLocks noChangeArrowheads="1"/>
              </p:cNvSpPr>
              <p:nvPr/>
            </p:nvSpPr>
            <p:spPr bwMode="auto">
              <a:xfrm>
                <a:off x="-6807200" y="4270375"/>
                <a:ext cx="50800" cy="49212"/>
              </a:xfrm>
              <a:prstGeom prst="ellips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Oval 15"/>
              <p:cNvSpPr>
                <a:spLocks noChangeArrowheads="1"/>
              </p:cNvSpPr>
              <p:nvPr/>
            </p:nvSpPr>
            <p:spPr bwMode="auto">
              <a:xfrm>
                <a:off x="-5672138" y="3670300"/>
                <a:ext cx="50800" cy="50800"/>
              </a:xfrm>
              <a:prstGeom prst="ellips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Oval 16"/>
              <p:cNvSpPr>
                <a:spLocks noChangeArrowheads="1"/>
              </p:cNvSpPr>
              <p:nvPr/>
            </p:nvSpPr>
            <p:spPr bwMode="auto">
              <a:xfrm>
                <a:off x="-4537075" y="3233738"/>
                <a:ext cx="50800" cy="49212"/>
              </a:xfrm>
              <a:prstGeom prst="ellips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Oval 17"/>
              <p:cNvSpPr>
                <a:spLocks noChangeArrowheads="1"/>
              </p:cNvSpPr>
              <p:nvPr/>
            </p:nvSpPr>
            <p:spPr bwMode="auto">
              <a:xfrm>
                <a:off x="-3400425" y="2771775"/>
                <a:ext cx="49213" cy="50800"/>
              </a:xfrm>
              <a:prstGeom prst="ellips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Oval 18"/>
              <p:cNvSpPr>
                <a:spLocks noChangeArrowheads="1"/>
              </p:cNvSpPr>
              <p:nvPr/>
            </p:nvSpPr>
            <p:spPr bwMode="auto">
              <a:xfrm>
                <a:off x="-2265363" y="2733675"/>
                <a:ext cx="50800" cy="49212"/>
              </a:xfrm>
              <a:prstGeom prst="ellips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Freeform 19"/>
              <p:cNvSpPr>
                <a:spLocks/>
              </p:cNvSpPr>
              <p:nvPr/>
            </p:nvSpPr>
            <p:spPr bwMode="auto">
              <a:xfrm>
                <a:off x="-7929563" y="1506538"/>
                <a:ext cx="5705475" cy="2727325"/>
              </a:xfrm>
              <a:custGeom>
                <a:avLst/>
                <a:gdLst>
                  <a:gd name="T0" fmla="*/ 13 w 14977"/>
                  <a:gd name="T1" fmla="*/ 7093 h 7157"/>
                  <a:gd name="T2" fmla="*/ 2993 w 14977"/>
                  <a:gd name="T3" fmla="*/ 3533 h 7157"/>
                  <a:gd name="T4" fmla="*/ 2997 w 14977"/>
                  <a:gd name="T5" fmla="*/ 3529 h 7157"/>
                  <a:gd name="T6" fmla="*/ 5977 w 14977"/>
                  <a:gd name="T7" fmla="*/ 913 h 7157"/>
                  <a:gd name="T8" fmla="*/ 5992 w 14977"/>
                  <a:gd name="T9" fmla="*/ 905 h 7157"/>
                  <a:gd name="T10" fmla="*/ 8972 w 14977"/>
                  <a:gd name="T11" fmla="*/ 177 h 7157"/>
                  <a:gd name="T12" fmla="*/ 8979 w 14977"/>
                  <a:gd name="T13" fmla="*/ 177 h 7157"/>
                  <a:gd name="T14" fmla="*/ 11959 w 14977"/>
                  <a:gd name="T15" fmla="*/ 25 h 7157"/>
                  <a:gd name="T16" fmla="*/ 14940 w 14977"/>
                  <a:gd name="T17" fmla="*/ 0 h 7157"/>
                  <a:gd name="T18" fmla="*/ 14976 w 14977"/>
                  <a:gd name="T19" fmla="*/ 36 h 7157"/>
                  <a:gd name="T20" fmla="*/ 14941 w 14977"/>
                  <a:gd name="T21" fmla="*/ 72 h 7157"/>
                  <a:gd name="T22" fmla="*/ 11962 w 14977"/>
                  <a:gd name="T23" fmla="*/ 96 h 7157"/>
                  <a:gd name="T24" fmla="*/ 8982 w 14977"/>
                  <a:gd name="T25" fmla="*/ 248 h 7157"/>
                  <a:gd name="T26" fmla="*/ 8989 w 14977"/>
                  <a:gd name="T27" fmla="*/ 247 h 7157"/>
                  <a:gd name="T28" fmla="*/ 6009 w 14977"/>
                  <a:gd name="T29" fmla="*/ 975 h 7157"/>
                  <a:gd name="T30" fmla="*/ 6024 w 14977"/>
                  <a:gd name="T31" fmla="*/ 968 h 7157"/>
                  <a:gd name="T32" fmla="*/ 3044 w 14977"/>
                  <a:gd name="T33" fmla="*/ 3584 h 7157"/>
                  <a:gd name="T34" fmla="*/ 3048 w 14977"/>
                  <a:gd name="T35" fmla="*/ 3580 h 7157"/>
                  <a:gd name="T36" fmla="*/ 68 w 14977"/>
                  <a:gd name="T37" fmla="*/ 7140 h 7157"/>
                  <a:gd name="T38" fmla="*/ 17 w 14977"/>
                  <a:gd name="T39" fmla="*/ 7144 h 7157"/>
                  <a:gd name="T40" fmla="*/ 13 w 14977"/>
                  <a:gd name="T41" fmla="*/ 7093 h 7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977" h="7157">
                    <a:moveTo>
                      <a:pt x="13" y="7093"/>
                    </a:moveTo>
                    <a:lnTo>
                      <a:pt x="2993" y="3533"/>
                    </a:lnTo>
                    <a:cubicBezTo>
                      <a:pt x="2994" y="3532"/>
                      <a:pt x="2995" y="3531"/>
                      <a:pt x="2997" y="3529"/>
                    </a:cubicBezTo>
                    <a:lnTo>
                      <a:pt x="5977" y="913"/>
                    </a:lnTo>
                    <a:cubicBezTo>
                      <a:pt x="5981" y="910"/>
                      <a:pt x="5986" y="907"/>
                      <a:pt x="5992" y="905"/>
                    </a:cubicBezTo>
                    <a:lnTo>
                      <a:pt x="8972" y="177"/>
                    </a:lnTo>
                    <a:cubicBezTo>
                      <a:pt x="8974" y="177"/>
                      <a:pt x="8976" y="177"/>
                      <a:pt x="8979" y="177"/>
                    </a:cubicBezTo>
                    <a:lnTo>
                      <a:pt x="11959" y="25"/>
                    </a:lnTo>
                    <a:lnTo>
                      <a:pt x="14940" y="0"/>
                    </a:lnTo>
                    <a:cubicBezTo>
                      <a:pt x="14960" y="0"/>
                      <a:pt x="14976" y="16"/>
                      <a:pt x="14976" y="36"/>
                    </a:cubicBezTo>
                    <a:cubicBezTo>
                      <a:pt x="14977" y="56"/>
                      <a:pt x="14961" y="72"/>
                      <a:pt x="14941" y="72"/>
                    </a:cubicBezTo>
                    <a:lnTo>
                      <a:pt x="11962" y="96"/>
                    </a:lnTo>
                    <a:lnTo>
                      <a:pt x="8982" y="248"/>
                    </a:lnTo>
                    <a:lnTo>
                      <a:pt x="8989" y="247"/>
                    </a:lnTo>
                    <a:lnTo>
                      <a:pt x="6009" y="975"/>
                    </a:lnTo>
                    <a:lnTo>
                      <a:pt x="6024" y="968"/>
                    </a:lnTo>
                    <a:lnTo>
                      <a:pt x="3044" y="3584"/>
                    </a:lnTo>
                    <a:lnTo>
                      <a:pt x="3048" y="3580"/>
                    </a:lnTo>
                    <a:lnTo>
                      <a:pt x="68" y="7140"/>
                    </a:lnTo>
                    <a:cubicBezTo>
                      <a:pt x="55" y="7155"/>
                      <a:pt x="33" y="7157"/>
                      <a:pt x="17" y="7144"/>
                    </a:cubicBezTo>
                    <a:cubicBezTo>
                      <a:pt x="2" y="7131"/>
                      <a:pt x="0" y="7109"/>
                      <a:pt x="13" y="7093"/>
                    </a:cubicBezTo>
                    <a:close/>
                  </a:path>
                </a:pathLst>
              </a:custGeom>
              <a:solidFill>
                <a:srgbClr val="BE4B48"/>
              </a:solidFill>
              <a:ln w="1588" cap="flat">
                <a:solidFill>
                  <a:srgbClr val="BE4B48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Rectangle 20"/>
              <p:cNvSpPr>
                <a:spLocks noChangeArrowheads="1"/>
              </p:cNvSpPr>
              <p:nvPr/>
            </p:nvSpPr>
            <p:spPr bwMode="auto">
              <a:xfrm>
                <a:off x="-7942263" y="4191000"/>
                <a:ext cx="50800" cy="49212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Rectangle 21"/>
              <p:cNvSpPr>
                <a:spLocks noChangeArrowheads="1"/>
              </p:cNvSpPr>
              <p:nvPr/>
            </p:nvSpPr>
            <p:spPr bwMode="auto">
              <a:xfrm>
                <a:off x="-7942263" y="4191000"/>
                <a:ext cx="50800" cy="49212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Rectangle 22"/>
              <p:cNvSpPr>
                <a:spLocks noChangeArrowheads="1"/>
              </p:cNvSpPr>
              <p:nvPr/>
            </p:nvSpPr>
            <p:spPr bwMode="auto">
              <a:xfrm>
                <a:off x="-6807200" y="2835275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Rectangle 23"/>
              <p:cNvSpPr>
                <a:spLocks noChangeArrowheads="1"/>
              </p:cNvSpPr>
              <p:nvPr/>
            </p:nvSpPr>
            <p:spPr bwMode="auto">
              <a:xfrm>
                <a:off x="-6807200" y="2835275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Rectangle 24"/>
              <p:cNvSpPr>
                <a:spLocks noChangeArrowheads="1"/>
              </p:cNvSpPr>
              <p:nvPr/>
            </p:nvSpPr>
            <p:spPr bwMode="auto">
              <a:xfrm>
                <a:off x="-5672138" y="1838325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Rectangle 25"/>
              <p:cNvSpPr>
                <a:spLocks noChangeArrowheads="1"/>
              </p:cNvSpPr>
              <p:nvPr/>
            </p:nvSpPr>
            <p:spPr bwMode="auto">
              <a:xfrm>
                <a:off x="-5672138" y="1838325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Rectangle 26"/>
              <p:cNvSpPr>
                <a:spLocks noChangeArrowheads="1"/>
              </p:cNvSpPr>
              <p:nvPr/>
            </p:nvSpPr>
            <p:spPr bwMode="auto">
              <a:xfrm>
                <a:off x="-4537075" y="1562100"/>
                <a:ext cx="50800" cy="49212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Rectangle 27"/>
              <p:cNvSpPr>
                <a:spLocks noChangeArrowheads="1"/>
              </p:cNvSpPr>
              <p:nvPr/>
            </p:nvSpPr>
            <p:spPr bwMode="auto">
              <a:xfrm>
                <a:off x="-4537075" y="1562100"/>
                <a:ext cx="50800" cy="49212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Rectangle 28"/>
              <p:cNvSpPr>
                <a:spLocks noChangeArrowheads="1"/>
              </p:cNvSpPr>
              <p:nvPr/>
            </p:nvSpPr>
            <p:spPr bwMode="auto">
              <a:xfrm>
                <a:off x="-3400425" y="1503363"/>
                <a:ext cx="49213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Rectangle 29"/>
              <p:cNvSpPr>
                <a:spLocks noChangeArrowheads="1"/>
              </p:cNvSpPr>
              <p:nvPr/>
            </p:nvSpPr>
            <p:spPr bwMode="auto">
              <a:xfrm>
                <a:off x="-3400425" y="1503363"/>
                <a:ext cx="49213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Rectangle 30"/>
              <p:cNvSpPr>
                <a:spLocks noChangeArrowheads="1"/>
              </p:cNvSpPr>
              <p:nvPr/>
            </p:nvSpPr>
            <p:spPr bwMode="auto">
              <a:xfrm>
                <a:off x="-2265363" y="1492250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Rectangle 31"/>
              <p:cNvSpPr>
                <a:spLocks noChangeArrowheads="1"/>
              </p:cNvSpPr>
              <p:nvPr/>
            </p:nvSpPr>
            <p:spPr bwMode="auto">
              <a:xfrm>
                <a:off x="-2265363" y="1492250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Freeform 32"/>
              <p:cNvSpPr>
                <a:spLocks/>
              </p:cNvSpPr>
              <p:nvPr/>
            </p:nvSpPr>
            <p:spPr bwMode="auto">
              <a:xfrm>
                <a:off x="-7929563" y="4991100"/>
                <a:ext cx="5707063" cy="773112"/>
              </a:xfrm>
              <a:custGeom>
                <a:avLst/>
                <a:gdLst>
                  <a:gd name="T0" fmla="*/ 33 w 14978"/>
                  <a:gd name="T1" fmla="*/ 1956 h 2030"/>
                  <a:gd name="T2" fmla="*/ 3013 w 14978"/>
                  <a:gd name="T3" fmla="*/ 1520 h 2030"/>
                  <a:gd name="T4" fmla="*/ 3019 w 14978"/>
                  <a:gd name="T5" fmla="*/ 1519 h 2030"/>
                  <a:gd name="T6" fmla="*/ 5999 w 14978"/>
                  <a:gd name="T7" fmla="*/ 1559 h 2030"/>
                  <a:gd name="T8" fmla="*/ 5993 w 14978"/>
                  <a:gd name="T9" fmla="*/ 1560 h 2030"/>
                  <a:gd name="T10" fmla="*/ 8973 w 14978"/>
                  <a:gd name="T11" fmla="*/ 1060 h 2030"/>
                  <a:gd name="T12" fmla="*/ 11955 w 14978"/>
                  <a:gd name="T13" fmla="*/ 768 h 2030"/>
                  <a:gd name="T14" fmla="*/ 11950 w 14978"/>
                  <a:gd name="T15" fmla="*/ 769 h 2030"/>
                  <a:gd name="T16" fmla="*/ 14930 w 14978"/>
                  <a:gd name="T17" fmla="*/ 5 h 2030"/>
                  <a:gd name="T18" fmla="*/ 14973 w 14978"/>
                  <a:gd name="T19" fmla="*/ 31 h 2030"/>
                  <a:gd name="T20" fmla="*/ 14947 w 14978"/>
                  <a:gd name="T21" fmla="*/ 74 h 2030"/>
                  <a:gd name="T22" fmla="*/ 11967 w 14978"/>
                  <a:gd name="T23" fmla="*/ 838 h 2030"/>
                  <a:gd name="T24" fmla="*/ 11962 w 14978"/>
                  <a:gd name="T25" fmla="*/ 839 h 2030"/>
                  <a:gd name="T26" fmla="*/ 8984 w 14978"/>
                  <a:gd name="T27" fmla="*/ 1131 h 2030"/>
                  <a:gd name="T28" fmla="*/ 6004 w 14978"/>
                  <a:gd name="T29" fmla="*/ 1631 h 2030"/>
                  <a:gd name="T30" fmla="*/ 5998 w 14978"/>
                  <a:gd name="T31" fmla="*/ 1631 h 2030"/>
                  <a:gd name="T32" fmla="*/ 3018 w 14978"/>
                  <a:gd name="T33" fmla="*/ 1591 h 2030"/>
                  <a:gd name="T34" fmla="*/ 3024 w 14978"/>
                  <a:gd name="T35" fmla="*/ 1591 h 2030"/>
                  <a:gd name="T36" fmla="*/ 44 w 14978"/>
                  <a:gd name="T37" fmla="*/ 2027 h 2030"/>
                  <a:gd name="T38" fmla="*/ 3 w 14978"/>
                  <a:gd name="T39" fmla="*/ 1997 h 2030"/>
                  <a:gd name="T40" fmla="*/ 33 w 14978"/>
                  <a:gd name="T41" fmla="*/ 1956 h 2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978" h="2030">
                    <a:moveTo>
                      <a:pt x="33" y="1956"/>
                    </a:moveTo>
                    <a:lnTo>
                      <a:pt x="3013" y="1520"/>
                    </a:lnTo>
                    <a:cubicBezTo>
                      <a:pt x="3015" y="1520"/>
                      <a:pt x="3017" y="1519"/>
                      <a:pt x="3019" y="1519"/>
                    </a:cubicBezTo>
                    <a:lnTo>
                      <a:pt x="5999" y="1559"/>
                    </a:lnTo>
                    <a:lnTo>
                      <a:pt x="5993" y="1560"/>
                    </a:lnTo>
                    <a:lnTo>
                      <a:pt x="8973" y="1060"/>
                    </a:lnTo>
                    <a:lnTo>
                      <a:pt x="11955" y="768"/>
                    </a:lnTo>
                    <a:lnTo>
                      <a:pt x="11950" y="769"/>
                    </a:lnTo>
                    <a:lnTo>
                      <a:pt x="14930" y="5"/>
                    </a:lnTo>
                    <a:cubicBezTo>
                      <a:pt x="14949" y="0"/>
                      <a:pt x="14968" y="11"/>
                      <a:pt x="14973" y="31"/>
                    </a:cubicBezTo>
                    <a:cubicBezTo>
                      <a:pt x="14978" y="50"/>
                      <a:pt x="14967" y="69"/>
                      <a:pt x="14947" y="74"/>
                    </a:cubicBezTo>
                    <a:lnTo>
                      <a:pt x="11967" y="838"/>
                    </a:lnTo>
                    <a:cubicBezTo>
                      <a:pt x="11966" y="839"/>
                      <a:pt x="11964" y="839"/>
                      <a:pt x="11962" y="839"/>
                    </a:cubicBezTo>
                    <a:lnTo>
                      <a:pt x="8984" y="1131"/>
                    </a:lnTo>
                    <a:lnTo>
                      <a:pt x="6004" y="1631"/>
                    </a:lnTo>
                    <a:cubicBezTo>
                      <a:pt x="6002" y="1631"/>
                      <a:pt x="6000" y="1631"/>
                      <a:pt x="5998" y="1631"/>
                    </a:cubicBezTo>
                    <a:lnTo>
                      <a:pt x="3018" y="1591"/>
                    </a:lnTo>
                    <a:lnTo>
                      <a:pt x="3024" y="1591"/>
                    </a:lnTo>
                    <a:lnTo>
                      <a:pt x="44" y="2027"/>
                    </a:lnTo>
                    <a:cubicBezTo>
                      <a:pt x="24" y="2030"/>
                      <a:pt x="6" y="2016"/>
                      <a:pt x="3" y="1997"/>
                    </a:cubicBezTo>
                    <a:cubicBezTo>
                      <a:pt x="0" y="1977"/>
                      <a:pt x="14" y="1959"/>
                      <a:pt x="33" y="1956"/>
                    </a:cubicBezTo>
                    <a:close/>
                  </a:path>
                </a:pathLst>
              </a:custGeom>
              <a:solidFill>
                <a:srgbClr val="98B954"/>
              </a:solidFill>
              <a:ln w="1588" cap="flat">
                <a:solidFill>
                  <a:srgbClr val="98B954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Freeform 33"/>
              <p:cNvSpPr>
                <a:spLocks/>
              </p:cNvSpPr>
              <p:nvPr/>
            </p:nvSpPr>
            <p:spPr bwMode="auto">
              <a:xfrm>
                <a:off x="-7942263" y="5722938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0 w 33"/>
                  <a:gd name="T13" fmla="*/ 32 h 32"/>
                  <a:gd name="T14" fmla="*/ 16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Freeform 34"/>
              <p:cNvSpPr>
                <a:spLocks/>
              </p:cNvSpPr>
              <p:nvPr/>
            </p:nvSpPr>
            <p:spPr bwMode="auto">
              <a:xfrm>
                <a:off x="-7942263" y="5722938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0 w 33"/>
                  <a:gd name="T13" fmla="*/ 32 h 32"/>
                  <a:gd name="T14" fmla="*/ 16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8B95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Freeform 35"/>
              <p:cNvSpPr>
                <a:spLocks/>
              </p:cNvSpPr>
              <p:nvPr/>
            </p:nvSpPr>
            <p:spPr bwMode="auto">
              <a:xfrm>
                <a:off x="-6807200" y="5557838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6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Freeform 36"/>
              <p:cNvSpPr>
                <a:spLocks/>
              </p:cNvSpPr>
              <p:nvPr/>
            </p:nvSpPr>
            <p:spPr bwMode="auto">
              <a:xfrm>
                <a:off x="-6807200" y="5557838"/>
                <a:ext cx="52388" cy="50800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6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6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8B95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Freeform 37"/>
              <p:cNvSpPr>
                <a:spLocks/>
              </p:cNvSpPr>
              <p:nvPr/>
            </p:nvSpPr>
            <p:spPr bwMode="auto">
              <a:xfrm>
                <a:off x="-5672138" y="5570538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Freeform 38"/>
              <p:cNvSpPr>
                <a:spLocks/>
              </p:cNvSpPr>
              <p:nvPr/>
            </p:nvSpPr>
            <p:spPr bwMode="auto">
              <a:xfrm>
                <a:off x="-5672138" y="5570538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8B95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Freeform 39"/>
              <p:cNvSpPr>
                <a:spLocks/>
              </p:cNvSpPr>
              <p:nvPr/>
            </p:nvSpPr>
            <p:spPr bwMode="auto">
              <a:xfrm>
                <a:off x="-4537075" y="5381625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3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Freeform 40"/>
              <p:cNvSpPr>
                <a:spLocks/>
              </p:cNvSpPr>
              <p:nvPr/>
            </p:nvSpPr>
            <p:spPr bwMode="auto">
              <a:xfrm>
                <a:off x="-4537075" y="5381625"/>
                <a:ext cx="52388" cy="52387"/>
              </a:xfrm>
              <a:custGeom>
                <a:avLst/>
                <a:gdLst>
                  <a:gd name="T0" fmla="*/ 17 w 33"/>
                  <a:gd name="T1" fmla="*/ 1 h 33"/>
                  <a:gd name="T2" fmla="*/ 17 w 33"/>
                  <a:gd name="T3" fmla="*/ 0 h 33"/>
                  <a:gd name="T4" fmla="*/ 17 w 33"/>
                  <a:gd name="T5" fmla="*/ 1 h 33"/>
                  <a:gd name="T6" fmla="*/ 33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1"/>
                    </a:moveTo>
                    <a:lnTo>
                      <a:pt x="17" y="0"/>
                    </a:lnTo>
                    <a:lnTo>
                      <a:pt x="17" y="1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8B95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Freeform 41"/>
              <p:cNvSpPr>
                <a:spLocks/>
              </p:cNvSpPr>
              <p:nvPr/>
            </p:nvSpPr>
            <p:spPr bwMode="auto">
              <a:xfrm>
                <a:off x="-3400425" y="5270500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33 h 33"/>
                  <a:gd name="T8" fmla="*/ 32 w 32"/>
                  <a:gd name="T9" fmla="*/ 33 h 33"/>
                  <a:gd name="T10" fmla="*/ 0 w 32"/>
                  <a:gd name="T11" fmla="*/ 33 h 33"/>
                  <a:gd name="T12" fmla="*/ 0 w 32"/>
                  <a:gd name="T13" fmla="*/ 33 h 33"/>
                  <a:gd name="T14" fmla="*/ 16 w 32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Freeform 42"/>
              <p:cNvSpPr>
                <a:spLocks/>
              </p:cNvSpPr>
              <p:nvPr/>
            </p:nvSpPr>
            <p:spPr bwMode="auto">
              <a:xfrm>
                <a:off x="-3400425" y="5270500"/>
                <a:ext cx="50800" cy="52387"/>
              </a:xfrm>
              <a:custGeom>
                <a:avLst/>
                <a:gdLst>
                  <a:gd name="T0" fmla="*/ 16 w 32"/>
                  <a:gd name="T1" fmla="*/ 1 h 33"/>
                  <a:gd name="T2" fmla="*/ 16 w 32"/>
                  <a:gd name="T3" fmla="*/ 0 h 33"/>
                  <a:gd name="T4" fmla="*/ 16 w 32"/>
                  <a:gd name="T5" fmla="*/ 1 h 33"/>
                  <a:gd name="T6" fmla="*/ 32 w 32"/>
                  <a:gd name="T7" fmla="*/ 33 h 33"/>
                  <a:gd name="T8" fmla="*/ 32 w 32"/>
                  <a:gd name="T9" fmla="*/ 33 h 33"/>
                  <a:gd name="T10" fmla="*/ 0 w 32"/>
                  <a:gd name="T11" fmla="*/ 33 h 33"/>
                  <a:gd name="T12" fmla="*/ 0 w 32"/>
                  <a:gd name="T13" fmla="*/ 33 h 33"/>
                  <a:gd name="T14" fmla="*/ 16 w 32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8B95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Freeform 43"/>
              <p:cNvSpPr>
                <a:spLocks/>
              </p:cNvSpPr>
              <p:nvPr/>
            </p:nvSpPr>
            <p:spPr bwMode="auto">
              <a:xfrm>
                <a:off x="-2265363" y="4978400"/>
                <a:ext cx="52388" cy="52387"/>
              </a:xfrm>
              <a:custGeom>
                <a:avLst/>
                <a:gdLst>
                  <a:gd name="T0" fmla="*/ 16 w 33"/>
                  <a:gd name="T1" fmla="*/ 0 h 33"/>
                  <a:gd name="T2" fmla="*/ 16 w 33"/>
                  <a:gd name="T3" fmla="*/ 0 h 33"/>
                  <a:gd name="T4" fmla="*/ 16 w 33"/>
                  <a:gd name="T5" fmla="*/ 0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0 w 33"/>
                  <a:gd name="T13" fmla="*/ 33 h 33"/>
                  <a:gd name="T14" fmla="*/ 16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9BBB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Freeform 44"/>
              <p:cNvSpPr>
                <a:spLocks/>
              </p:cNvSpPr>
              <p:nvPr/>
            </p:nvSpPr>
            <p:spPr bwMode="auto">
              <a:xfrm>
                <a:off x="-2265363" y="4978400"/>
                <a:ext cx="52388" cy="52387"/>
              </a:xfrm>
              <a:custGeom>
                <a:avLst/>
                <a:gdLst>
                  <a:gd name="T0" fmla="*/ 16 w 33"/>
                  <a:gd name="T1" fmla="*/ 0 h 33"/>
                  <a:gd name="T2" fmla="*/ 16 w 33"/>
                  <a:gd name="T3" fmla="*/ 0 h 33"/>
                  <a:gd name="T4" fmla="*/ 16 w 33"/>
                  <a:gd name="T5" fmla="*/ 0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0 w 33"/>
                  <a:gd name="T13" fmla="*/ 33 h 33"/>
                  <a:gd name="T14" fmla="*/ 16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98B95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Freeform 45"/>
              <p:cNvSpPr>
                <a:spLocks/>
              </p:cNvSpPr>
              <p:nvPr/>
            </p:nvSpPr>
            <p:spPr bwMode="auto">
              <a:xfrm>
                <a:off x="-7929563" y="1155700"/>
                <a:ext cx="5705475" cy="1720850"/>
              </a:xfrm>
              <a:custGeom>
                <a:avLst/>
                <a:gdLst>
                  <a:gd name="T0" fmla="*/ 13 w 14976"/>
                  <a:gd name="T1" fmla="*/ 4452 h 4516"/>
                  <a:gd name="T2" fmla="*/ 2993 w 14976"/>
                  <a:gd name="T3" fmla="*/ 1300 h 4516"/>
                  <a:gd name="T4" fmla="*/ 3008 w 14976"/>
                  <a:gd name="T5" fmla="*/ 1290 h 4516"/>
                  <a:gd name="T6" fmla="*/ 5988 w 14976"/>
                  <a:gd name="T7" fmla="*/ 282 h 4516"/>
                  <a:gd name="T8" fmla="*/ 5999 w 14976"/>
                  <a:gd name="T9" fmla="*/ 280 h 4516"/>
                  <a:gd name="T10" fmla="*/ 8979 w 14976"/>
                  <a:gd name="T11" fmla="*/ 256 h 4516"/>
                  <a:gd name="T12" fmla="*/ 11957 w 14976"/>
                  <a:gd name="T13" fmla="*/ 53 h 4516"/>
                  <a:gd name="T14" fmla="*/ 14939 w 14976"/>
                  <a:gd name="T15" fmla="*/ 0 h 4516"/>
                  <a:gd name="T16" fmla="*/ 14975 w 14976"/>
                  <a:gd name="T17" fmla="*/ 36 h 4516"/>
                  <a:gd name="T18" fmla="*/ 14940 w 14976"/>
                  <a:gd name="T19" fmla="*/ 72 h 4516"/>
                  <a:gd name="T20" fmla="*/ 11962 w 14976"/>
                  <a:gd name="T21" fmla="*/ 124 h 4516"/>
                  <a:gd name="T22" fmla="*/ 8980 w 14976"/>
                  <a:gd name="T23" fmla="*/ 328 h 4516"/>
                  <a:gd name="T24" fmla="*/ 6000 w 14976"/>
                  <a:gd name="T25" fmla="*/ 352 h 4516"/>
                  <a:gd name="T26" fmla="*/ 6011 w 14976"/>
                  <a:gd name="T27" fmla="*/ 351 h 4516"/>
                  <a:gd name="T28" fmla="*/ 3031 w 14976"/>
                  <a:gd name="T29" fmla="*/ 1359 h 4516"/>
                  <a:gd name="T30" fmla="*/ 3046 w 14976"/>
                  <a:gd name="T31" fmla="*/ 1349 h 4516"/>
                  <a:gd name="T32" fmla="*/ 66 w 14976"/>
                  <a:gd name="T33" fmla="*/ 4501 h 4516"/>
                  <a:gd name="T34" fmla="*/ 15 w 14976"/>
                  <a:gd name="T35" fmla="*/ 4503 h 4516"/>
                  <a:gd name="T36" fmla="*/ 13 w 14976"/>
                  <a:gd name="T37" fmla="*/ 4452 h 4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976" h="4516">
                    <a:moveTo>
                      <a:pt x="13" y="4452"/>
                    </a:moveTo>
                    <a:lnTo>
                      <a:pt x="2993" y="1300"/>
                    </a:lnTo>
                    <a:cubicBezTo>
                      <a:pt x="2997" y="1295"/>
                      <a:pt x="3002" y="1292"/>
                      <a:pt x="3008" y="1290"/>
                    </a:cubicBezTo>
                    <a:lnTo>
                      <a:pt x="5988" y="282"/>
                    </a:lnTo>
                    <a:cubicBezTo>
                      <a:pt x="5992" y="281"/>
                      <a:pt x="5995" y="281"/>
                      <a:pt x="5999" y="280"/>
                    </a:cubicBezTo>
                    <a:lnTo>
                      <a:pt x="8979" y="256"/>
                    </a:lnTo>
                    <a:lnTo>
                      <a:pt x="11957" y="53"/>
                    </a:lnTo>
                    <a:lnTo>
                      <a:pt x="14939" y="0"/>
                    </a:lnTo>
                    <a:cubicBezTo>
                      <a:pt x="14959" y="0"/>
                      <a:pt x="14975" y="16"/>
                      <a:pt x="14975" y="36"/>
                    </a:cubicBezTo>
                    <a:cubicBezTo>
                      <a:pt x="14976" y="56"/>
                      <a:pt x="14960" y="72"/>
                      <a:pt x="14940" y="72"/>
                    </a:cubicBezTo>
                    <a:lnTo>
                      <a:pt x="11962" y="124"/>
                    </a:lnTo>
                    <a:lnTo>
                      <a:pt x="8980" y="328"/>
                    </a:lnTo>
                    <a:lnTo>
                      <a:pt x="6000" y="352"/>
                    </a:lnTo>
                    <a:lnTo>
                      <a:pt x="6011" y="351"/>
                    </a:lnTo>
                    <a:lnTo>
                      <a:pt x="3031" y="1359"/>
                    </a:lnTo>
                    <a:lnTo>
                      <a:pt x="3046" y="1349"/>
                    </a:lnTo>
                    <a:lnTo>
                      <a:pt x="66" y="4501"/>
                    </a:lnTo>
                    <a:cubicBezTo>
                      <a:pt x="52" y="4516"/>
                      <a:pt x="29" y="4516"/>
                      <a:pt x="15" y="4503"/>
                    </a:cubicBezTo>
                    <a:cubicBezTo>
                      <a:pt x="0" y="4489"/>
                      <a:pt x="0" y="4466"/>
                      <a:pt x="13" y="4452"/>
                    </a:cubicBezTo>
                    <a:close/>
                  </a:path>
                </a:pathLst>
              </a:custGeom>
              <a:solidFill>
                <a:srgbClr val="7D60A0"/>
              </a:solidFill>
              <a:ln w="1588" cap="flat">
                <a:solidFill>
                  <a:srgbClr val="7D60A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Rectangle 46"/>
              <p:cNvSpPr>
                <a:spLocks noChangeArrowheads="1"/>
              </p:cNvSpPr>
              <p:nvPr/>
            </p:nvSpPr>
            <p:spPr bwMode="auto">
              <a:xfrm>
                <a:off x="-7942263" y="2835275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Rectangle 47"/>
              <p:cNvSpPr>
                <a:spLocks noChangeArrowheads="1"/>
              </p:cNvSpPr>
              <p:nvPr/>
            </p:nvSpPr>
            <p:spPr bwMode="auto">
              <a:xfrm>
                <a:off x="-6807200" y="1635125"/>
                <a:ext cx="50800" cy="49212"/>
              </a:xfrm>
              <a:prstGeom prst="rect">
                <a:avLst/>
              </a:prstGeom>
              <a:noFill/>
              <a:ln w="9525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Rectangle 48"/>
              <p:cNvSpPr>
                <a:spLocks noChangeArrowheads="1"/>
              </p:cNvSpPr>
              <p:nvPr/>
            </p:nvSpPr>
            <p:spPr bwMode="auto">
              <a:xfrm>
                <a:off x="-5672138" y="1250950"/>
                <a:ext cx="50800" cy="49212"/>
              </a:xfrm>
              <a:prstGeom prst="rect">
                <a:avLst/>
              </a:prstGeom>
              <a:noFill/>
              <a:ln w="9525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Rectangle 49"/>
              <p:cNvSpPr>
                <a:spLocks noChangeArrowheads="1"/>
              </p:cNvSpPr>
              <p:nvPr/>
            </p:nvSpPr>
            <p:spPr bwMode="auto">
              <a:xfrm>
                <a:off x="-4537075" y="123983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Rectangle 50"/>
              <p:cNvSpPr>
                <a:spLocks noChangeArrowheads="1"/>
              </p:cNvSpPr>
              <p:nvPr/>
            </p:nvSpPr>
            <p:spPr bwMode="auto">
              <a:xfrm>
                <a:off x="-3400425" y="1162050"/>
                <a:ext cx="49213" cy="50800"/>
              </a:xfrm>
              <a:prstGeom prst="rect">
                <a:avLst/>
              </a:prstGeom>
              <a:noFill/>
              <a:ln w="9525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Rectangle 51"/>
              <p:cNvSpPr>
                <a:spLocks noChangeArrowheads="1"/>
              </p:cNvSpPr>
              <p:nvPr/>
            </p:nvSpPr>
            <p:spPr bwMode="auto">
              <a:xfrm>
                <a:off x="-2265363" y="1143000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D6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Rectangle 52"/>
              <p:cNvSpPr>
                <a:spLocks noChangeArrowheads="1"/>
              </p:cNvSpPr>
              <p:nvPr/>
            </p:nvSpPr>
            <p:spPr bwMode="auto">
              <a:xfrm>
                <a:off x="-9304338" y="5661025"/>
                <a:ext cx="185738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Rectangle 53"/>
              <p:cNvSpPr>
                <a:spLocks noChangeArrowheads="1"/>
              </p:cNvSpPr>
              <p:nvPr/>
            </p:nvSpPr>
            <p:spPr bwMode="auto">
              <a:xfrm>
                <a:off x="-9394825" y="5175250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" name="Rectangle 54"/>
              <p:cNvSpPr>
                <a:spLocks noChangeArrowheads="1"/>
              </p:cNvSpPr>
              <p:nvPr/>
            </p:nvSpPr>
            <p:spPr bwMode="auto">
              <a:xfrm>
                <a:off x="-9394825" y="4687888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Rectangle 55"/>
              <p:cNvSpPr>
                <a:spLocks noChangeArrowheads="1"/>
              </p:cNvSpPr>
              <p:nvPr/>
            </p:nvSpPr>
            <p:spPr bwMode="auto">
              <a:xfrm>
                <a:off x="-9394825" y="4202113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Rectangle 56"/>
              <p:cNvSpPr>
                <a:spLocks noChangeArrowheads="1"/>
              </p:cNvSpPr>
              <p:nvPr/>
            </p:nvSpPr>
            <p:spPr bwMode="auto">
              <a:xfrm>
                <a:off x="-9394825" y="3716338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6" name="Rectangle 57"/>
              <p:cNvSpPr>
                <a:spLocks noChangeArrowheads="1"/>
              </p:cNvSpPr>
              <p:nvPr/>
            </p:nvSpPr>
            <p:spPr bwMode="auto">
              <a:xfrm>
                <a:off x="-9394825" y="3230563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7" name="Rectangle 58"/>
              <p:cNvSpPr>
                <a:spLocks noChangeArrowheads="1"/>
              </p:cNvSpPr>
              <p:nvPr/>
            </p:nvSpPr>
            <p:spPr bwMode="auto">
              <a:xfrm>
                <a:off x="-9394825" y="2743200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Rectangle 59"/>
              <p:cNvSpPr>
                <a:spLocks noChangeArrowheads="1"/>
              </p:cNvSpPr>
              <p:nvPr/>
            </p:nvSpPr>
            <p:spPr bwMode="auto">
              <a:xfrm>
                <a:off x="-9394825" y="2257425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70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Rectangle 60"/>
              <p:cNvSpPr>
                <a:spLocks noChangeArrowheads="1"/>
              </p:cNvSpPr>
              <p:nvPr/>
            </p:nvSpPr>
            <p:spPr bwMode="auto">
              <a:xfrm>
                <a:off x="-9394825" y="1771650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" name="Rectangle 61"/>
              <p:cNvSpPr>
                <a:spLocks noChangeArrowheads="1"/>
              </p:cNvSpPr>
              <p:nvPr/>
            </p:nvSpPr>
            <p:spPr bwMode="auto">
              <a:xfrm>
                <a:off x="-9394825" y="1285875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90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" name="Rectangle 62"/>
              <p:cNvSpPr>
                <a:spLocks noChangeArrowheads="1"/>
              </p:cNvSpPr>
              <p:nvPr/>
            </p:nvSpPr>
            <p:spPr bwMode="auto">
              <a:xfrm>
                <a:off x="-9485313" y="800100"/>
                <a:ext cx="3667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2" name="Rectangle 63"/>
              <p:cNvSpPr>
                <a:spLocks noChangeArrowheads="1"/>
              </p:cNvSpPr>
              <p:nvPr/>
            </p:nvSpPr>
            <p:spPr bwMode="auto">
              <a:xfrm>
                <a:off x="-9094788" y="5891213"/>
                <a:ext cx="20002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Rectangle 64"/>
              <p:cNvSpPr>
                <a:spLocks noChangeArrowheads="1"/>
              </p:cNvSpPr>
              <p:nvPr/>
            </p:nvSpPr>
            <p:spPr bwMode="auto">
              <a:xfrm>
                <a:off x="-7959725" y="5891213"/>
                <a:ext cx="20002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4" name="Rectangle 65"/>
              <p:cNvSpPr>
                <a:spLocks noChangeArrowheads="1"/>
              </p:cNvSpPr>
              <p:nvPr/>
            </p:nvSpPr>
            <p:spPr bwMode="auto">
              <a:xfrm>
                <a:off x="-6824663" y="5891213"/>
                <a:ext cx="20002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" name="Rectangle 66"/>
              <p:cNvSpPr>
                <a:spLocks noChangeArrowheads="1"/>
              </p:cNvSpPr>
              <p:nvPr/>
            </p:nvSpPr>
            <p:spPr bwMode="auto">
              <a:xfrm>
                <a:off x="-5689600" y="5891213"/>
                <a:ext cx="20002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Rectangle 67"/>
              <p:cNvSpPr>
                <a:spLocks noChangeArrowheads="1"/>
              </p:cNvSpPr>
              <p:nvPr/>
            </p:nvSpPr>
            <p:spPr bwMode="auto">
              <a:xfrm>
                <a:off x="-4552950" y="5891213"/>
                <a:ext cx="198438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Rectangle 68"/>
              <p:cNvSpPr>
                <a:spLocks noChangeArrowheads="1"/>
              </p:cNvSpPr>
              <p:nvPr/>
            </p:nvSpPr>
            <p:spPr bwMode="auto">
              <a:xfrm>
                <a:off x="-3463925" y="5891213"/>
                <a:ext cx="296863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Rectangle 69"/>
              <p:cNvSpPr>
                <a:spLocks noChangeArrowheads="1"/>
              </p:cNvSpPr>
              <p:nvPr/>
            </p:nvSpPr>
            <p:spPr bwMode="auto">
              <a:xfrm>
                <a:off x="-2327275" y="5891213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" name="Rectangle 70"/>
              <p:cNvSpPr>
                <a:spLocks noChangeArrowheads="1"/>
              </p:cNvSpPr>
              <p:nvPr/>
            </p:nvSpPr>
            <p:spPr bwMode="auto">
              <a:xfrm>
                <a:off x="-1192213" y="5891213"/>
                <a:ext cx="295275" cy="282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" name="Rectangle 72"/>
              <p:cNvSpPr>
                <a:spLocks noChangeArrowheads="1"/>
              </p:cNvSpPr>
              <p:nvPr/>
            </p:nvSpPr>
            <p:spPr bwMode="auto">
              <a:xfrm>
                <a:off x="-5275263" y="6148388"/>
                <a:ext cx="53168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Week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1" name="Group 240"/>
            <p:cNvGrpSpPr/>
            <p:nvPr/>
          </p:nvGrpSpPr>
          <p:grpSpPr>
            <a:xfrm>
              <a:off x="5490865" y="4005064"/>
              <a:ext cx="1745431" cy="919678"/>
              <a:chOff x="6931025" y="1131888"/>
              <a:chExt cx="1745431" cy="919678"/>
            </a:xfrm>
          </p:grpSpPr>
          <p:grpSp>
            <p:nvGrpSpPr>
              <p:cNvPr id="242" name="Group 241"/>
              <p:cNvGrpSpPr/>
              <p:nvPr/>
            </p:nvGrpSpPr>
            <p:grpSpPr>
              <a:xfrm>
                <a:off x="6931025" y="1376363"/>
                <a:ext cx="1745431" cy="184666"/>
                <a:chOff x="6931025" y="1376363"/>
                <a:chExt cx="1745431" cy="184666"/>
              </a:xfrm>
            </p:grpSpPr>
            <p:sp>
              <p:nvSpPr>
                <p:cNvPr id="256" name="Freeform 113"/>
                <p:cNvSpPr>
                  <a:spLocks/>
                </p:cNvSpPr>
                <p:nvPr/>
              </p:nvSpPr>
              <p:spPr bwMode="auto">
                <a:xfrm>
                  <a:off x="6931025" y="1454150"/>
                  <a:ext cx="269875" cy="28575"/>
                </a:xfrm>
                <a:custGeom>
                  <a:avLst/>
                  <a:gdLst>
                    <a:gd name="T0" fmla="*/ 36 w 712"/>
                    <a:gd name="T1" fmla="*/ 0 h 72"/>
                    <a:gd name="T2" fmla="*/ 676 w 712"/>
                    <a:gd name="T3" fmla="*/ 0 h 72"/>
                    <a:gd name="T4" fmla="*/ 712 w 712"/>
                    <a:gd name="T5" fmla="*/ 36 h 72"/>
                    <a:gd name="T6" fmla="*/ 676 w 712"/>
                    <a:gd name="T7" fmla="*/ 72 h 72"/>
                    <a:gd name="T8" fmla="*/ 36 w 712"/>
                    <a:gd name="T9" fmla="*/ 72 h 72"/>
                    <a:gd name="T10" fmla="*/ 0 w 712"/>
                    <a:gd name="T11" fmla="*/ 36 h 72"/>
                    <a:gd name="T12" fmla="*/ 36 w 712"/>
                    <a:gd name="T13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2" h="72">
                      <a:moveTo>
                        <a:pt x="36" y="0"/>
                      </a:moveTo>
                      <a:lnTo>
                        <a:pt x="676" y="0"/>
                      </a:lnTo>
                      <a:cubicBezTo>
                        <a:pt x="696" y="0"/>
                        <a:pt x="712" y="17"/>
                        <a:pt x="712" y="36"/>
                      </a:cubicBezTo>
                      <a:cubicBezTo>
                        <a:pt x="712" y="56"/>
                        <a:pt x="696" y="72"/>
                        <a:pt x="676" y="72"/>
                      </a:cubicBezTo>
                      <a:lnTo>
                        <a:pt x="36" y="72"/>
                      </a:lnTo>
                      <a:cubicBezTo>
                        <a:pt x="17" y="72"/>
                        <a:pt x="0" y="56"/>
                        <a:pt x="0" y="36"/>
                      </a:cubicBezTo>
                      <a:cubicBezTo>
                        <a:pt x="0" y="17"/>
                        <a:pt x="17" y="0"/>
                        <a:pt x="36" y="0"/>
                      </a:cubicBezTo>
                      <a:close/>
                    </a:path>
                  </a:pathLst>
                </a:custGeom>
                <a:solidFill>
                  <a:srgbClr val="BE4B48"/>
                </a:solidFill>
                <a:ln w="1588" cap="flat">
                  <a:solidFill>
                    <a:srgbClr val="BE4B48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7" name="Rectangle 114"/>
                <p:cNvSpPr>
                  <a:spLocks noChangeArrowheads="1"/>
                </p:cNvSpPr>
                <p:nvPr/>
              </p:nvSpPr>
              <p:spPr bwMode="auto">
                <a:xfrm>
                  <a:off x="7040563" y="1444625"/>
                  <a:ext cx="49213" cy="49212"/>
                </a:xfrm>
                <a:prstGeom prst="rect">
                  <a:avLst/>
                </a:prstGeom>
                <a:solidFill>
                  <a:srgbClr val="C050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8" name="Freeform 115"/>
                <p:cNvSpPr>
                  <a:spLocks noEditPoints="1"/>
                </p:cNvSpPr>
                <p:nvPr/>
              </p:nvSpPr>
              <p:spPr bwMode="auto">
                <a:xfrm>
                  <a:off x="7035800" y="1439863"/>
                  <a:ext cx="58738" cy="58737"/>
                </a:xfrm>
                <a:custGeom>
                  <a:avLst/>
                  <a:gdLst>
                    <a:gd name="T0" fmla="*/ 0 w 156"/>
                    <a:gd name="T1" fmla="*/ 12 h 156"/>
                    <a:gd name="T2" fmla="*/ 12 w 156"/>
                    <a:gd name="T3" fmla="*/ 0 h 156"/>
                    <a:gd name="T4" fmla="*/ 144 w 156"/>
                    <a:gd name="T5" fmla="*/ 0 h 156"/>
                    <a:gd name="T6" fmla="*/ 156 w 156"/>
                    <a:gd name="T7" fmla="*/ 12 h 156"/>
                    <a:gd name="T8" fmla="*/ 156 w 156"/>
                    <a:gd name="T9" fmla="*/ 144 h 156"/>
                    <a:gd name="T10" fmla="*/ 144 w 156"/>
                    <a:gd name="T11" fmla="*/ 156 h 156"/>
                    <a:gd name="T12" fmla="*/ 12 w 156"/>
                    <a:gd name="T13" fmla="*/ 156 h 156"/>
                    <a:gd name="T14" fmla="*/ 0 w 156"/>
                    <a:gd name="T15" fmla="*/ 144 h 156"/>
                    <a:gd name="T16" fmla="*/ 0 w 156"/>
                    <a:gd name="T17" fmla="*/ 12 h 156"/>
                    <a:gd name="T18" fmla="*/ 24 w 156"/>
                    <a:gd name="T19" fmla="*/ 144 h 156"/>
                    <a:gd name="T20" fmla="*/ 12 w 156"/>
                    <a:gd name="T21" fmla="*/ 132 h 156"/>
                    <a:gd name="T22" fmla="*/ 144 w 156"/>
                    <a:gd name="T23" fmla="*/ 132 h 156"/>
                    <a:gd name="T24" fmla="*/ 132 w 156"/>
                    <a:gd name="T25" fmla="*/ 144 h 156"/>
                    <a:gd name="T26" fmla="*/ 132 w 156"/>
                    <a:gd name="T27" fmla="*/ 12 h 156"/>
                    <a:gd name="T28" fmla="*/ 144 w 156"/>
                    <a:gd name="T29" fmla="*/ 24 h 156"/>
                    <a:gd name="T30" fmla="*/ 12 w 156"/>
                    <a:gd name="T31" fmla="*/ 24 h 156"/>
                    <a:gd name="T32" fmla="*/ 24 w 156"/>
                    <a:gd name="T33" fmla="*/ 12 h 156"/>
                    <a:gd name="T34" fmla="*/ 24 w 156"/>
                    <a:gd name="T35" fmla="*/ 144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6" h="156">
                      <a:moveTo>
                        <a:pt x="0" y="12"/>
                      </a:moveTo>
                      <a:cubicBezTo>
                        <a:pt x="0" y="6"/>
                        <a:pt x="6" y="0"/>
                        <a:pt x="12" y="0"/>
                      </a:cubicBezTo>
                      <a:lnTo>
                        <a:pt x="144" y="0"/>
                      </a:lnTo>
                      <a:cubicBezTo>
                        <a:pt x="151" y="0"/>
                        <a:pt x="156" y="6"/>
                        <a:pt x="156" y="12"/>
                      </a:cubicBezTo>
                      <a:lnTo>
                        <a:pt x="156" y="144"/>
                      </a:lnTo>
                      <a:cubicBezTo>
                        <a:pt x="156" y="151"/>
                        <a:pt x="151" y="156"/>
                        <a:pt x="144" y="156"/>
                      </a:cubicBezTo>
                      <a:lnTo>
                        <a:pt x="12" y="156"/>
                      </a:lnTo>
                      <a:cubicBezTo>
                        <a:pt x="6" y="156"/>
                        <a:pt x="0" y="151"/>
                        <a:pt x="0" y="144"/>
                      </a:cubicBezTo>
                      <a:lnTo>
                        <a:pt x="0" y="12"/>
                      </a:lnTo>
                      <a:close/>
                      <a:moveTo>
                        <a:pt x="24" y="144"/>
                      </a:moveTo>
                      <a:lnTo>
                        <a:pt x="12" y="132"/>
                      </a:lnTo>
                      <a:lnTo>
                        <a:pt x="144" y="132"/>
                      </a:lnTo>
                      <a:lnTo>
                        <a:pt x="132" y="144"/>
                      </a:lnTo>
                      <a:lnTo>
                        <a:pt x="132" y="12"/>
                      </a:lnTo>
                      <a:lnTo>
                        <a:pt x="144" y="24"/>
                      </a:lnTo>
                      <a:lnTo>
                        <a:pt x="12" y="24"/>
                      </a:lnTo>
                      <a:lnTo>
                        <a:pt x="24" y="12"/>
                      </a:lnTo>
                      <a:lnTo>
                        <a:pt x="24" y="144"/>
                      </a:lnTo>
                      <a:close/>
                    </a:path>
                  </a:pathLst>
                </a:custGeom>
                <a:solidFill>
                  <a:srgbClr val="BE4B48"/>
                </a:solidFill>
                <a:ln w="1588" cap="flat">
                  <a:solidFill>
                    <a:srgbClr val="BE4B48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9" name="Rectangle 116"/>
                <p:cNvSpPr>
                  <a:spLocks noChangeArrowheads="1"/>
                </p:cNvSpPr>
                <p:nvPr/>
              </p:nvSpPr>
              <p:spPr bwMode="auto">
                <a:xfrm>
                  <a:off x="7315506" y="1376363"/>
                  <a:ext cx="1360950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S2 (N=993)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43" name="Group 242"/>
              <p:cNvGrpSpPr/>
              <p:nvPr/>
            </p:nvGrpSpPr>
            <p:grpSpPr>
              <a:xfrm>
                <a:off x="6931025" y="1131888"/>
                <a:ext cx="1745431" cy="184666"/>
                <a:chOff x="6931025" y="1866900"/>
                <a:chExt cx="1745431" cy="184666"/>
              </a:xfrm>
            </p:grpSpPr>
            <p:sp>
              <p:nvSpPr>
                <p:cNvPr id="253" name="Freeform 121"/>
                <p:cNvSpPr>
                  <a:spLocks/>
                </p:cNvSpPr>
                <p:nvPr/>
              </p:nvSpPr>
              <p:spPr bwMode="auto">
                <a:xfrm>
                  <a:off x="6931025" y="1944688"/>
                  <a:ext cx="269875" cy="28575"/>
                </a:xfrm>
                <a:custGeom>
                  <a:avLst/>
                  <a:gdLst>
                    <a:gd name="T0" fmla="*/ 36 w 712"/>
                    <a:gd name="T1" fmla="*/ 0 h 72"/>
                    <a:gd name="T2" fmla="*/ 676 w 712"/>
                    <a:gd name="T3" fmla="*/ 0 h 72"/>
                    <a:gd name="T4" fmla="*/ 712 w 712"/>
                    <a:gd name="T5" fmla="*/ 36 h 72"/>
                    <a:gd name="T6" fmla="*/ 676 w 712"/>
                    <a:gd name="T7" fmla="*/ 72 h 72"/>
                    <a:gd name="T8" fmla="*/ 36 w 712"/>
                    <a:gd name="T9" fmla="*/ 72 h 72"/>
                    <a:gd name="T10" fmla="*/ 0 w 712"/>
                    <a:gd name="T11" fmla="*/ 36 h 72"/>
                    <a:gd name="T12" fmla="*/ 36 w 712"/>
                    <a:gd name="T13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2" h="72">
                      <a:moveTo>
                        <a:pt x="36" y="0"/>
                      </a:moveTo>
                      <a:lnTo>
                        <a:pt x="676" y="0"/>
                      </a:lnTo>
                      <a:cubicBezTo>
                        <a:pt x="696" y="0"/>
                        <a:pt x="712" y="17"/>
                        <a:pt x="712" y="36"/>
                      </a:cubicBezTo>
                      <a:cubicBezTo>
                        <a:pt x="712" y="56"/>
                        <a:pt x="696" y="72"/>
                        <a:pt x="676" y="72"/>
                      </a:cubicBezTo>
                      <a:lnTo>
                        <a:pt x="36" y="72"/>
                      </a:lnTo>
                      <a:cubicBezTo>
                        <a:pt x="17" y="72"/>
                        <a:pt x="0" y="56"/>
                        <a:pt x="0" y="36"/>
                      </a:cubicBezTo>
                      <a:cubicBezTo>
                        <a:pt x="0" y="17"/>
                        <a:pt x="17" y="0"/>
                        <a:pt x="36" y="0"/>
                      </a:cubicBezTo>
                      <a:close/>
                    </a:path>
                  </a:pathLst>
                </a:custGeom>
                <a:solidFill>
                  <a:srgbClr val="7D60A0"/>
                </a:solidFill>
                <a:ln w="1588" cap="flat">
                  <a:solidFill>
                    <a:srgbClr val="7D60A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4" name="Freeform 122"/>
                <p:cNvSpPr>
                  <a:spLocks noEditPoints="1"/>
                </p:cNvSpPr>
                <p:nvPr/>
              </p:nvSpPr>
              <p:spPr bwMode="auto">
                <a:xfrm>
                  <a:off x="7035800" y="1928813"/>
                  <a:ext cx="58738" cy="58737"/>
                </a:xfrm>
                <a:custGeom>
                  <a:avLst/>
                  <a:gdLst>
                    <a:gd name="T0" fmla="*/ 0 w 156"/>
                    <a:gd name="T1" fmla="*/ 12 h 156"/>
                    <a:gd name="T2" fmla="*/ 12 w 156"/>
                    <a:gd name="T3" fmla="*/ 0 h 156"/>
                    <a:gd name="T4" fmla="*/ 144 w 156"/>
                    <a:gd name="T5" fmla="*/ 0 h 156"/>
                    <a:gd name="T6" fmla="*/ 156 w 156"/>
                    <a:gd name="T7" fmla="*/ 12 h 156"/>
                    <a:gd name="T8" fmla="*/ 156 w 156"/>
                    <a:gd name="T9" fmla="*/ 144 h 156"/>
                    <a:gd name="T10" fmla="*/ 144 w 156"/>
                    <a:gd name="T11" fmla="*/ 156 h 156"/>
                    <a:gd name="T12" fmla="*/ 12 w 156"/>
                    <a:gd name="T13" fmla="*/ 156 h 156"/>
                    <a:gd name="T14" fmla="*/ 0 w 156"/>
                    <a:gd name="T15" fmla="*/ 144 h 156"/>
                    <a:gd name="T16" fmla="*/ 0 w 156"/>
                    <a:gd name="T17" fmla="*/ 12 h 156"/>
                    <a:gd name="T18" fmla="*/ 24 w 156"/>
                    <a:gd name="T19" fmla="*/ 144 h 156"/>
                    <a:gd name="T20" fmla="*/ 12 w 156"/>
                    <a:gd name="T21" fmla="*/ 132 h 156"/>
                    <a:gd name="T22" fmla="*/ 144 w 156"/>
                    <a:gd name="T23" fmla="*/ 132 h 156"/>
                    <a:gd name="T24" fmla="*/ 132 w 156"/>
                    <a:gd name="T25" fmla="*/ 144 h 156"/>
                    <a:gd name="T26" fmla="*/ 132 w 156"/>
                    <a:gd name="T27" fmla="*/ 12 h 156"/>
                    <a:gd name="T28" fmla="*/ 144 w 156"/>
                    <a:gd name="T29" fmla="*/ 24 h 156"/>
                    <a:gd name="T30" fmla="*/ 12 w 156"/>
                    <a:gd name="T31" fmla="*/ 24 h 156"/>
                    <a:gd name="T32" fmla="*/ 24 w 156"/>
                    <a:gd name="T33" fmla="*/ 12 h 156"/>
                    <a:gd name="T34" fmla="*/ 24 w 156"/>
                    <a:gd name="T35" fmla="*/ 144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6" h="156">
                      <a:moveTo>
                        <a:pt x="0" y="12"/>
                      </a:moveTo>
                      <a:cubicBezTo>
                        <a:pt x="0" y="6"/>
                        <a:pt x="6" y="0"/>
                        <a:pt x="12" y="0"/>
                      </a:cubicBezTo>
                      <a:lnTo>
                        <a:pt x="144" y="0"/>
                      </a:lnTo>
                      <a:cubicBezTo>
                        <a:pt x="151" y="0"/>
                        <a:pt x="156" y="6"/>
                        <a:pt x="156" y="12"/>
                      </a:cubicBezTo>
                      <a:lnTo>
                        <a:pt x="156" y="144"/>
                      </a:lnTo>
                      <a:cubicBezTo>
                        <a:pt x="156" y="151"/>
                        <a:pt x="151" y="156"/>
                        <a:pt x="144" y="156"/>
                      </a:cubicBezTo>
                      <a:lnTo>
                        <a:pt x="12" y="156"/>
                      </a:lnTo>
                      <a:cubicBezTo>
                        <a:pt x="6" y="156"/>
                        <a:pt x="0" y="151"/>
                        <a:pt x="0" y="144"/>
                      </a:cubicBezTo>
                      <a:lnTo>
                        <a:pt x="0" y="12"/>
                      </a:lnTo>
                      <a:close/>
                      <a:moveTo>
                        <a:pt x="24" y="144"/>
                      </a:moveTo>
                      <a:lnTo>
                        <a:pt x="12" y="132"/>
                      </a:lnTo>
                      <a:lnTo>
                        <a:pt x="144" y="132"/>
                      </a:lnTo>
                      <a:lnTo>
                        <a:pt x="132" y="144"/>
                      </a:lnTo>
                      <a:lnTo>
                        <a:pt x="132" y="12"/>
                      </a:lnTo>
                      <a:lnTo>
                        <a:pt x="144" y="24"/>
                      </a:lnTo>
                      <a:lnTo>
                        <a:pt x="12" y="24"/>
                      </a:lnTo>
                      <a:lnTo>
                        <a:pt x="24" y="12"/>
                      </a:lnTo>
                      <a:lnTo>
                        <a:pt x="24" y="144"/>
                      </a:lnTo>
                      <a:close/>
                    </a:path>
                  </a:pathLst>
                </a:custGeom>
                <a:solidFill>
                  <a:srgbClr val="7D60A0"/>
                </a:solidFill>
                <a:ln w="1588" cap="flat">
                  <a:solidFill>
                    <a:srgbClr val="7D60A0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5" name="Rectangle 123"/>
                <p:cNvSpPr>
                  <a:spLocks noChangeArrowheads="1"/>
                </p:cNvSpPr>
                <p:nvPr/>
              </p:nvSpPr>
              <p:spPr bwMode="auto">
                <a:xfrm>
                  <a:off x="7315506" y="1866900"/>
                  <a:ext cx="1360950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S1 (N=502)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44" name="Group 243"/>
              <p:cNvGrpSpPr/>
              <p:nvPr/>
            </p:nvGrpSpPr>
            <p:grpSpPr>
              <a:xfrm>
                <a:off x="6931025" y="1866900"/>
                <a:ext cx="1745431" cy="184666"/>
                <a:chOff x="6931025" y="1622425"/>
                <a:chExt cx="1745431" cy="184666"/>
              </a:xfrm>
            </p:grpSpPr>
            <p:sp>
              <p:nvSpPr>
                <p:cNvPr id="249" name="Freeform 117"/>
                <p:cNvSpPr>
                  <a:spLocks/>
                </p:cNvSpPr>
                <p:nvPr/>
              </p:nvSpPr>
              <p:spPr bwMode="auto">
                <a:xfrm>
                  <a:off x="6931025" y="1700213"/>
                  <a:ext cx="269875" cy="26987"/>
                </a:xfrm>
                <a:custGeom>
                  <a:avLst/>
                  <a:gdLst>
                    <a:gd name="T0" fmla="*/ 36 w 712"/>
                    <a:gd name="T1" fmla="*/ 0 h 72"/>
                    <a:gd name="T2" fmla="*/ 676 w 712"/>
                    <a:gd name="T3" fmla="*/ 0 h 72"/>
                    <a:gd name="T4" fmla="*/ 712 w 712"/>
                    <a:gd name="T5" fmla="*/ 36 h 72"/>
                    <a:gd name="T6" fmla="*/ 676 w 712"/>
                    <a:gd name="T7" fmla="*/ 72 h 72"/>
                    <a:gd name="T8" fmla="*/ 36 w 712"/>
                    <a:gd name="T9" fmla="*/ 72 h 72"/>
                    <a:gd name="T10" fmla="*/ 0 w 712"/>
                    <a:gd name="T11" fmla="*/ 36 h 72"/>
                    <a:gd name="T12" fmla="*/ 36 w 712"/>
                    <a:gd name="T13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2" h="72">
                      <a:moveTo>
                        <a:pt x="36" y="0"/>
                      </a:moveTo>
                      <a:lnTo>
                        <a:pt x="676" y="0"/>
                      </a:lnTo>
                      <a:cubicBezTo>
                        <a:pt x="696" y="0"/>
                        <a:pt x="712" y="17"/>
                        <a:pt x="712" y="36"/>
                      </a:cubicBezTo>
                      <a:cubicBezTo>
                        <a:pt x="712" y="56"/>
                        <a:pt x="696" y="72"/>
                        <a:pt x="676" y="72"/>
                      </a:cubicBezTo>
                      <a:lnTo>
                        <a:pt x="36" y="72"/>
                      </a:lnTo>
                      <a:cubicBezTo>
                        <a:pt x="17" y="72"/>
                        <a:pt x="0" y="56"/>
                        <a:pt x="0" y="36"/>
                      </a:cubicBezTo>
                      <a:cubicBezTo>
                        <a:pt x="0" y="17"/>
                        <a:pt x="17" y="0"/>
                        <a:pt x="36" y="0"/>
                      </a:cubicBezTo>
                      <a:close/>
                    </a:path>
                  </a:pathLst>
                </a:custGeom>
                <a:solidFill>
                  <a:srgbClr val="98B954"/>
                </a:solidFill>
                <a:ln w="1588" cap="flat">
                  <a:solidFill>
                    <a:srgbClr val="98B954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0" name="Freeform 118"/>
                <p:cNvSpPr>
                  <a:spLocks/>
                </p:cNvSpPr>
                <p:nvPr/>
              </p:nvSpPr>
              <p:spPr bwMode="auto">
                <a:xfrm>
                  <a:off x="7040563" y="1689100"/>
                  <a:ext cx="50800" cy="50800"/>
                </a:xfrm>
                <a:custGeom>
                  <a:avLst/>
                  <a:gdLst>
                    <a:gd name="T0" fmla="*/ 16 w 32"/>
                    <a:gd name="T1" fmla="*/ 0 h 32"/>
                    <a:gd name="T2" fmla="*/ 32 w 32"/>
                    <a:gd name="T3" fmla="*/ 32 h 32"/>
                    <a:gd name="T4" fmla="*/ 0 w 32"/>
                    <a:gd name="T5" fmla="*/ 32 h 32"/>
                    <a:gd name="T6" fmla="*/ 16 w 32"/>
                    <a:gd name="T7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32">
                      <a:moveTo>
                        <a:pt x="16" y="0"/>
                      </a:moveTo>
                      <a:lnTo>
                        <a:pt x="32" y="32"/>
                      </a:lnTo>
                      <a:lnTo>
                        <a:pt x="0" y="32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9BBB5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1" name="Freeform 119"/>
                <p:cNvSpPr>
                  <a:spLocks noEditPoints="1"/>
                </p:cNvSpPr>
                <p:nvPr/>
              </p:nvSpPr>
              <p:spPr bwMode="auto">
                <a:xfrm>
                  <a:off x="7035800" y="1684338"/>
                  <a:ext cx="60325" cy="58737"/>
                </a:xfrm>
                <a:custGeom>
                  <a:avLst/>
                  <a:gdLst>
                    <a:gd name="T0" fmla="*/ 68 w 158"/>
                    <a:gd name="T1" fmla="*/ 7 h 157"/>
                    <a:gd name="T2" fmla="*/ 79 w 158"/>
                    <a:gd name="T3" fmla="*/ 0 h 157"/>
                    <a:gd name="T4" fmla="*/ 90 w 158"/>
                    <a:gd name="T5" fmla="*/ 7 h 157"/>
                    <a:gd name="T6" fmla="*/ 157 w 158"/>
                    <a:gd name="T7" fmla="*/ 140 h 157"/>
                    <a:gd name="T8" fmla="*/ 156 w 158"/>
                    <a:gd name="T9" fmla="*/ 152 h 157"/>
                    <a:gd name="T10" fmla="*/ 146 w 158"/>
                    <a:gd name="T11" fmla="*/ 157 h 157"/>
                    <a:gd name="T12" fmla="*/ 13 w 158"/>
                    <a:gd name="T13" fmla="*/ 157 h 157"/>
                    <a:gd name="T14" fmla="*/ 2 w 158"/>
                    <a:gd name="T15" fmla="*/ 152 h 157"/>
                    <a:gd name="T16" fmla="*/ 2 w 158"/>
                    <a:gd name="T17" fmla="*/ 140 h 157"/>
                    <a:gd name="T18" fmla="*/ 68 w 158"/>
                    <a:gd name="T19" fmla="*/ 7 h 157"/>
                    <a:gd name="T20" fmla="*/ 23 w 158"/>
                    <a:gd name="T21" fmla="*/ 151 h 157"/>
                    <a:gd name="T22" fmla="*/ 13 w 158"/>
                    <a:gd name="T23" fmla="*/ 133 h 157"/>
                    <a:gd name="T24" fmla="*/ 146 w 158"/>
                    <a:gd name="T25" fmla="*/ 133 h 157"/>
                    <a:gd name="T26" fmla="*/ 135 w 158"/>
                    <a:gd name="T27" fmla="*/ 151 h 157"/>
                    <a:gd name="T28" fmla="*/ 68 w 158"/>
                    <a:gd name="T29" fmla="*/ 17 h 157"/>
                    <a:gd name="T30" fmla="*/ 90 w 158"/>
                    <a:gd name="T31" fmla="*/ 17 h 157"/>
                    <a:gd name="T32" fmla="*/ 23 w 158"/>
                    <a:gd name="T33" fmla="*/ 151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58" h="157">
                      <a:moveTo>
                        <a:pt x="68" y="7"/>
                      </a:moveTo>
                      <a:cubicBezTo>
                        <a:pt x="70" y="2"/>
                        <a:pt x="75" y="0"/>
                        <a:pt x="79" y="0"/>
                      </a:cubicBezTo>
                      <a:cubicBezTo>
                        <a:pt x="84" y="0"/>
                        <a:pt x="88" y="2"/>
                        <a:pt x="90" y="7"/>
                      </a:cubicBezTo>
                      <a:lnTo>
                        <a:pt x="157" y="140"/>
                      </a:lnTo>
                      <a:cubicBezTo>
                        <a:pt x="158" y="144"/>
                        <a:pt x="158" y="148"/>
                        <a:pt x="156" y="152"/>
                      </a:cubicBezTo>
                      <a:cubicBezTo>
                        <a:pt x="154" y="155"/>
                        <a:pt x="150" y="157"/>
                        <a:pt x="146" y="157"/>
                      </a:cubicBezTo>
                      <a:lnTo>
                        <a:pt x="13" y="157"/>
                      </a:lnTo>
                      <a:cubicBezTo>
                        <a:pt x="8" y="157"/>
                        <a:pt x="4" y="155"/>
                        <a:pt x="2" y="152"/>
                      </a:cubicBezTo>
                      <a:cubicBezTo>
                        <a:pt x="0" y="148"/>
                        <a:pt x="0" y="144"/>
                        <a:pt x="2" y="140"/>
                      </a:cubicBezTo>
                      <a:lnTo>
                        <a:pt x="68" y="7"/>
                      </a:lnTo>
                      <a:close/>
                      <a:moveTo>
                        <a:pt x="23" y="151"/>
                      </a:moveTo>
                      <a:lnTo>
                        <a:pt x="13" y="133"/>
                      </a:lnTo>
                      <a:lnTo>
                        <a:pt x="146" y="133"/>
                      </a:lnTo>
                      <a:lnTo>
                        <a:pt x="135" y="151"/>
                      </a:lnTo>
                      <a:lnTo>
                        <a:pt x="68" y="17"/>
                      </a:lnTo>
                      <a:lnTo>
                        <a:pt x="90" y="17"/>
                      </a:lnTo>
                      <a:lnTo>
                        <a:pt x="23" y="151"/>
                      </a:lnTo>
                      <a:close/>
                    </a:path>
                  </a:pathLst>
                </a:custGeom>
                <a:solidFill>
                  <a:srgbClr val="98B954"/>
                </a:solidFill>
                <a:ln w="1588" cap="flat">
                  <a:solidFill>
                    <a:srgbClr val="98B954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52" name="Rectangle 120"/>
                <p:cNvSpPr>
                  <a:spLocks noChangeArrowheads="1"/>
                </p:cNvSpPr>
                <p:nvPr/>
              </p:nvSpPr>
              <p:spPr bwMode="auto">
                <a:xfrm>
                  <a:off x="7315506" y="1622425"/>
                  <a:ext cx="1360950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S4 (N=353)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45" name="Group 244"/>
              <p:cNvGrpSpPr/>
              <p:nvPr/>
            </p:nvGrpSpPr>
            <p:grpSpPr>
              <a:xfrm>
                <a:off x="6931025" y="1622425"/>
                <a:ext cx="1745431" cy="184666"/>
                <a:chOff x="6931025" y="1131888"/>
                <a:chExt cx="1745431" cy="184666"/>
              </a:xfrm>
            </p:grpSpPr>
            <p:sp>
              <p:nvSpPr>
                <p:cNvPr id="246" name="Freeform 110"/>
                <p:cNvSpPr>
                  <a:spLocks/>
                </p:cNvSpPr>
                <p:nvPr/>
              </p:nvSpPr>
              <p:spPr bwMode="auto">
                <a:xfrm>
                  <a:off x="6931025" y="1211263"/>
                  <a:ext cx="269875" cy="26987"/>
                </a:xfrm>
                <a:custGeom>
                  <a:avLst/>
                  <a:gdLst>
                    <a:gd name="T0" fmla="*/ 36 w 712"/>
                    <a:gd name="T1" fmla="*/ 0 h 72"/>
                    <a:gd name="T2" fmla="*/ 676 w 712"/>
                    <a:gd name="T3" fmla="*/ 0 h 72"/>
                    <a:gd name="T4" fmla="*/ 712 w 712"/>
                    <a:gd name="T5" fmla="*/ 36 h 72"/>
                    <a:gd name="T6" fmla="*/ 676 w 712"/>
                    <a:gd name="T7" fmla="*/ 72 h 72"/>
                    <a:gd name="T8" fmla="*/ 36 w 712"/>
                    <a:gd name="T9" fmla="*/ 72 h 72"/>
                    <a:gd name="T10" fmla="*/ 0 w 712"/>
                    <a:gd name="T11" fmla="*/ 36 h 72"/>
                    <a:gd name="T12" fmla="*/ 36 w 712"/>
                    <a:gd name="T13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2" h="72">
                      <a:moveTo>
                        <a:pt x="36" y="0"/>
                      </a:moveTo>
                      <a:lnTo>
                        <a:pt x="676" y="0"/>
                      </a:lnTo>
                      <a:cubicBezTo>
                        <a:pt x="696" y="0"/>
                        <a:pt x="712" y="17"/>
                        <a:pt x="712" y="36"/>
                      </a:cubicBezTo>
                      <a:cubicBezTo>
                        <a:pt x="712" y="56"/>
                        <a:pt x="696" y="72"/>
                        <a:pt x="676" y="72"/>
                      </a:cubicBezTo>
                      <a:lnTo>
                        <a:pt x="36" y="72"/>
                      </a:lnTo>
                      <a:cubicBezTo>
                        <a:pt x="17" y="72"/>
                        <a:pt x="0" y="56"/>
                        <a:pt x="0" y="36"/>
                      </a:cubicBezTo>
                      <a:cubicBezTo>
                        <a:pt x="0" y="17"/>
                        <a:pt x="17" y="0"/>
                        <a:pt x="36" y="0"/>
                      </a:cubicBezTo>
                      <a:close/>
                    </a:path>
                  </a:pathLst>
                </a:custGeom>
                <a:solidFill>
                  <a:srgbClr val="4A7EBB"/>
                </a:solidFill>
                <a:ln w="1588" cap="flat">
                  <a:solidFill>
                    <a:srgbClr val="4A7EBB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47" name="Freeform 111"/>
                <p:cNvSpPr>
                  <a:spLocks noEditPoints="1"/>
                </p:cNvSpPr>
                <p:nvPr/>
              </p:nvSpPr>
              <p:spPr bwMode="auto">
                <a:xfrm>
                  <a:off x="7035800" y="1193800"/>
                  <a:ext cx="58738" cy="60325"/>
                </a:xfrm>
                <a:custGeom>
                  <a:avLst/>
                  <a:gdLst>
                    <a:gd name="T0" fmla="*/ 155 w 156"/>
                    <a:gd name="T1" fmla="*/ 93 h 156"/>
                    <a:gd name="T2" fmla="*/ 150 w 156"/>
                    <a:gd name="T3" fmla="*/ 110 h 156"/>
                    <a:gd name="T4" fmla="*/ 134 w 156"/>
                    <a:gd name="T5" fmla="*/ 133 h 156"/>
                    <a:gd name="T6" fmla="*/ 121 w 156"/>
                    <a:gd name="T7" fmla="*/ 144 h 156"/>
                    <a:gd name="T8" fmla="*/ 95 w 156"/>
                    <a:gd name="T9" fmla="*/ 155 h 156"/>
                    <a:gd name="T10" fmla="*/ 77 w 156"/>
                    <a:gd name="T11" fmla="*/ 156 h 156"/>
                    <a:gd name="T12" fmla="*/ 49 w 156"/>
                    <a:gd name="T13" fmla="*/ 151 h 156"/>
                    <a:gd name="T14" fmla="*/ 34 w 156"/>
                    <a:gd name="T15" fmla="*/ 142 h 156"/>
                    <a:gd name="T16" fmla="*/ 15 w 156"/>
                    <a:gd name="T17" fmla="*/ 123 h 156"/>
                    <a:gd name="T18" fmla="*/ 6 w 156"/>
                    <a:gd name="T19" fmla="*/ 108 h 156"/>
                    <a:gd name="T20" fmla="*/ 1 w 156"/>
                    <a:gd name="T21" fmla="*/ 80 h 156"/>
                    <a:gd name="T22" fmla="*/ 2 w 156"/>
                    <a:gd name="T23" fmla="*/ 61 h 156"/>
                    <a:gd name="T24" fmla="*/ 13 w 156"/>
                    <a:gd name="T25" fmla="*/ 36 h 156"/>
                    <a:gd name="T26" fmla="*/ 24 w 156"/>
                    <a:gd name="T27" fmla="*/ 23 h 156"/>
                    <a:gd name="T28" fmla="*/ 47 w 156"/>
                    <a:gd name="T29" fmla="*/ 7 h 156"/>
                    <a:gd name="T30" fmla="*/ 64 w 156"/>
                    <a:gd name="T31" fmla="*/ 2 h 156"/>
                    <a:gd name="T32" fmla="*/ 93 w 156"/>
                    <a:gd name="T33" fmla="*/ 2 h 156"/>
                    <a:gd name="T34" fmla="*/ 110 w 156"/>
                    <a:gd name="T35" fmla="*/ 7 h 156"/>
                    <a:gd name="T36" fmla="*/ 133 w 156"/>
                    <a:gd name="T37" fmla="*/ 23 h 156"/>
                    <a:gd name="T38" fmla="*/ 144 w 156"/>
                    <a:gd name="T39" fmla="*/ 36 h 156"/>
                    <a:gd name="T40" fmla="*/ 155 w 156"/>
                    <a:gd name="T41" fmla="*/ 61 h 156"/>
                    <a:gd name="T42" fmla="*/ 131 w 156"/>
                    <a:gd name="T43" fmla="*/ 66 h 156"/>
                    <a:gd name="T44" fmla="*/ 129 w 156"/>
                    <a:gd name="T45" fmla="*/ 59 h 156"/>
                    <a:gd name="T46" fmla="*/ 116 w 156"/>
                    <a:gd name="T47" fmla="*/ 40 h 156"/>
                    <a:gd name="T48" fmla="*/ 110 w 156"/>
                    <a:gd name="T49" fmla="*/ 34 h 156"/>
                    <a:gd name="T50" fmla="*/ 88 w 156"/>
                    <a:gd name="T51" fmla="*/ 25 h 156"/>
                    <a:gd name="T52" fmla="*/ 80 w 156"/>
                    <a:gd name="T53" fmla="*/ 24 h 156"/>
                    <a:gd name="T54" fmla="*/ 57 w 156"/>
                    <a:gd name="T55" fmla="*/ 29 h 156"/>
                    <a:gd name="T56" fmla="*/ 49 w 156"/>
                    <a:gd name="T57" fmla="*/ 33 h 156"/>
                    <a:gd name="T58" fmla="*/ 33 w 156"/>
                    <a:gd name="T59" fmla="*/ 49 h 156"/>
                    <a:gd name="T60" fmla="*/ 29 w 156"/>
                    <a:gd name="T61" fmla="*/ 57 h 156"/>
                    <a:gd name="T62" fmla="*/ 24 w 156"/>
                    <a:gd name="T63" fmla="*/ 80 h 156"/>
                    <a:gd name="T64" fmla="*/ 25 w 156"/>
                    <a:gd name="T65" fmla="*/ 88 h 156"/>
                    <a:gd name="T66" fmla="*/ 34 w 156"/>
                    <a:gd name="T67" fmla="*/ 110 h 156"/>
                    <a:gd name="T68" fmla="*/ 40 w 156"/>
                    <a:gd name="T69" fmla="*/ 116 h 156"/>
                    <a:gd name="T70" fmla="*/ 59 w 156"/>
                    <a:gd name="T71" fmla="*/ 129 h 156"/>
                    <a:gd name="T72" fmla="*/ 66 w 156"/>
                    <a:gd name="T73" fmla="*/ 131 h 156"/>
                    <a:gd name="T74" fmla="*/ 91 w 156"/>
                    <a:gd name="T75" fmla="*/ 131 h 156"/>
                    <a:gd name="T76" fmla="*/ 99 w 156"/>
                    <a:gd name="T77" fmla="*/ 129 h 156"/>
                    <a:gd name="T78" fmla="*/ 118 w 156"/>
                    <a:gd name="T79" fmla="*/ 116 h 156"/>
                    <a:gd name="T80" fmla="*/ 123 w 156"/>
                    <a:gd name="T81" fmla="*/ 110 h 156"/>
                    <a:gd name="T82" fmla="*/ 132 w 156"/>
                    <a:gd name="T83" fmla="*/ 88 h 156"/>
                    <a:gd name="T84" fmla="*/ 133 w 156"/>
                    <a:gd name="T85" fmla="*/ 8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56" h="156">
                      <a:moveTo>
                        <a:pt x="156" y="77"/>
                      </a:moveTo>
                      <a:cubicBezTo>
                        <a:pt x="156" y="78"/>
                        <a:pt x="156" y="79"/>
                        <a:pt x="156" y="80"/>
                      </a:cubicBezTo>
                      <a:lnTo>
                        <a:pt x="155" y="93"/>
                      </a:lnTo>
                      <a:cubicBezTo>
                        <a:pt x="155" y="94"/>
                        <a:pt x="155" y="95"/>
                        <a:pt x="155" y="95"/>
                      </a:cubicBezTo>
                      <a:lnTo>
                        <a:pt x="151" y="108"/>
                      </a:lnTo>
                      <a:cubicBezTo>
                        <a:pt x="150" y="109"/>
                        <a:pt x="150" y="109"/>
                        <a:pt x="150" y="110"/>
                      </a:cubicBezTo>
                      <a:lnTo>
                        <a:pt x="144" y="121"/>
                      </a:lnTo>
                      <a:cubicBezTo>
                        <a:pt x="143" y="122"/>
                        <a:pt x="143" y="122"/>
                        <a:pt x="142" y="123"/>
                      </a:cubicBezTo>
                      <a:lnTo>
                        <a:pt x="134" y="133"/>
                      </a:lnTo>
                      <a:cubicBezTo>
                        <a:pt x="134" y="133"/>
                        <a:pt x="133" y="134"/>
                        <a:pt x="133" y="134"/>
                      </a:cubicBezTo>
                      <a:lnTo>
                        <a:pt x="123" y="142"/>
                      </a:lnTo>
                      <a:cubicBezTo>
                        <a:pt x="122" y="143"/>
                        <a:pt x="122" y="143"/>
                        <a:pt x="121" y="144"/>
                      </a:cubicBezTo>
                      <a:lnTo>
                        <a:pt x="110" y="150"/>
                      </a:lnTo>
                      <a:cubicBezTo>
                        <a:pt x="109" y="150"/>
                        <a:pt x="109" y="150"/>
                        <a:pt x="108" y="151"/>
                      </a:cubicBezTo>
                      <a:lnTo>
                        <a:pt x="95" y="155"/>
                      </a:lnTo>
                      <a:cubicBezTo>
                        <a:pt x="95" y="155"/>
                        <a:pt x="94" y="155"/>
                        <a:pt x="93" y="155"/>
                      </a:cubicBezTo>
                      <a:lnTo>
                        <a:pt x="80" y="156"/>
                      </a:lnTo>
                      <a:cubicBezTo>
                        <a:pt x="79" y="156"/>
                        <a:pt x="78" y="156"/>
                        <a:pt x="77" y="156"/>
                      </a:cubicBezTo>
                      <a:lnTo>
                        <a:pt x="64" y="155"/>
                      </a:lnTo>
                      <a:cubicBezTo>
                        <a:pt x="63" y="155"/>
                        <a:pt x="62" y="155"/>
                        <a:pt x="61" y="155"/>
                      </a:cubicBezTo>
                      <a:lnTo>
                        <a:pt x="49" y="151"/>
                      </a:lnTo>
                      <a:cubicBezTo>
                        <a:pt x="49" y="150"/>
                        <a:pt x="48" y="150"/>
                        <a:pt x="47" y="150"/>
                      </a:cubicBezTo>
                      <a:lnTo>
                        <a:pt x="36" y="144"/>
                      </a:lnTo>
                      <a:cubicBezTo>
                        <a:pt x="35" y="143"/>
                        <a:pt x="35" y="143"/>
                        <a:pt x="34" y="142"/>
                      </a:cubicBezTo>
                      <a:lnTo>
                        <a:pt x="24" y="134"/>
                      </a:lnTo>
                      <a:cubicBezTo>
                        <a:pt x="24" y="134"/>
                        <a:pt x="23" y="134"/>
                        <a:pt x="23" y="133"/>
                      </a:cubicBezTo>
                      <a:lnTo>
                        <a:pt x="15" y="123"/>
                      </a:lnTo>
                      <a:cubicBezTo>
                        <a:pt x="14" y="123"/>
                        <a:pt x="14" y="122"/>
                        <a:pt x="13" y="121"/>
                      </a:cubicBezTo>
                      <a:lnTo>
                        <a:pt x="7" y="110"/>
                      </a:lnTo>
                      <a:cubicBezTo>
                        <a:pt x="7" y="109"/>
                        <a:pt x="7" y="109"/>
                        <a:pt x="6" y="108"/>
                      </a:cubicBezTo>
                      <a:lnTo>
                        <a:pt x="2" y="95"/>
                      </a:lnTo>
                      <a:cubicBezTo>
                        <a:pt x="2" y="95"/>
                        <a:pt x="2" y="94"/>
                        <a:pt x="2" y="93"/>
                      </a:cubicBezTo>
                      <a:lnTo>
                        <a:pt x="1" y="80"/>
                      </a:lnTo>
                      <a:cubicBezTo>
                        <a:pt x="0" y="79"/>
                        <a:pt x="0" y="78"/>
                        <a:pt x="1" y="77"/>
                      </a:cubicBezTo>
                      <a:lnTo>
                        <a:pt x="2" y="64"/>
                      </a:lnTo>
                      <a:cubicBezTo>
                        <a:pt x="2" y="63"/>
                        <a:pt x="2" y="62"/>
                        <a:pt x="2" y="61"/>
                      </a:cubicBezTo>
                      <a:lnTo>
                        <a:pt x="6" y="49"/>
                      </a:lnTo>
                      <a:cubicBezTo>
                        <a:pt x="7" y="49"/>
                        <a:pt x="7" y="48"/>
                        <a:pt x="7" y="47"/>
                      </a:cubicBezTo>
                      <a:lnTo>
                        <a:pt x="13" y="36"/>
                      </a:lnTo>
                      <a:cubicBezTo>
                        <a:pt x="14" y="35"/>
                        <a:pt x="14" y="35"/>
                        <a:pt x="15" y="34"/>
                      </a:cubicBezTo>
                      <a:lnTo>
                        <a:pt x="23" y="24"/>
                      </a:lnTo>
                      <a:cubicBezTo>
                        <a:pt x="23" y="24"/>
                        <a:pt x="24" y="23"/>
                        <a:pt x="24" y="23"/>
                      </a:cubicBezTo>
                      <a:lnTo>
                        <a:pt x="34" y="15"/>
                      </a:lnTo>
                      <a:cubicBezTo>
                        <a:pt x="35" y="14"/>
                        <a:pt x="35" y="14"/>
                        <a:pt x="36" y="13"/>
                      </a:cubicBezTo>
                      <a:lnTo>
                        <a:pt x="47" y="7"/>
                      </a:lnTo>
                      <a:cubicBezTo>
                        <a:pt x="48" y="7"/>
                        <a:pt x="49" y="7"/>
                        <a:pt x="49" y="6"/>
                      </a:cubicBezTo>
                      <a:lnTo>
                        <a:pt x="61" y="2"/>
                      </a:lnTo>
                      <a:cubicBezTo>
                        <a:pt x="62" y="2"/>
                        <a:pt x="63" y="2"/>
                        <a:pt x="64" y="2"/>
                      </a:cubicBezTo>
                      <a:lnTo>
                        <a:pt x="77" y="1"/>
                      </a:lnTo>
                      <a:cubicBezTo>
                        <a:pt x="78" y="0"/>
                        <a:pt x="79" y="0"/>
                        <a:pt x="80" y="1"/>
                      </a:cubicBezTo>
                      <a:lnTo>
                        <a:pt x="93" y="2"/>
                      </a:lnTo>
                      <a:cubicBezTo>
                        <a:pt x="94" y="2"/>
                        <a:pt x="95" y="2"/>
                        <a:pt x="95" y="2"/>
                      </a:cubicBezTo>
                      <a:lnTo>
                        <a:pt x="108" y="6"/>
                      </a:lnTo>
                      <a:cubicBezTo>
                        <a:pt x="109" y="7"/>
                        <a:pt x="109" y="7"/>
                        <a:pt x="110" y="7"/>
                      </a:cubicBezTo>
                      <a:lnTo>
                        <a:pt x="121" y="13"/>
                      </a:lnTo>
                      <a:cubicBezTo>
                        <a:pt x="122" y="14"/>
                        <a:pt x="123" y="14"/>
                        <a:pt x="123" y="15"/>
                      </a:cubicBezTo>
                      <a:lnTo>
                        <a:pt x="133" y="23"/>
                      </a:lnTo>
                      <a:cubicBezTo>
                        <a:pt x="134" y="23"/>
                        <a:pt x="134" y="24"/>
                        <a:pt x="134" y="24"/>
                      </a:cubicBezTo>
                      <a:lnTo>
                        <a:pt x="142" y="34"/>
                      </a:lnTo>
                      <a:cubicBezTo>
                        <a:pt x="143" y="35"/>
                        <a:pt x="143" y="35"/>
                        <a:pt x="144" y="36"/>
                      </a:cubicBezTo>
                      <a:lnTo>
                        <a:pt x="150" y="47"/>
                      </a:lnTo>
                      <a:cubicBezTo>
                        <a:pt x="150" y="48"/>
                        <a:pt x="150" y="49"/>
                        <a:pt x="151" y="49"/>
                      </a:cubicBezTo>
                      <a:lnTo>
                        <a:pt x="155" y="61"/>
                      </a:lnTo>
                      <a:cubicBezTo>
                        <a:pt x="155" y="62"/>
                        <a:pt x="155" y="63"/>
                        <a:pt x="155" y="64"/>
                      </a:cubicBezTo>
                      <a:lnTo>
                        <a:pt x="156" y="77"/>
                      </a:lnTo>
                      <a:close/>
                      <a:moveTo>
                        <a:pt x="131" y="66"/>
                      </a:moveTo>
                      <a:lnTo>
                        <a:pt x="132" y="69"/>
                      </a:lnTo>
                      <a:lnTo>
                        <a:pt x="128" y="57"/>
                      </a:lnTo>
                      <a:lnTo>
                        <a:pt x="129" y="59"/>
                      </a:lnTo>
                      <a:lnTo>
                        <a:pt x="123" y="47"/>
                      </a:lnTo>
                      <a:lnTo>
                        <a:pt x="124" y="49"/>
                      </a:lnTo>
                      <a:lnTo>
                        <a:pt x="116" y="40"/>
                      </a:lnTo>
                      <a:lnTo>
                        <a:pt x="117" y="41"/>
                      </a:lnTo>
                      <a:lnTo>
                        <a:pt x="108" y="33"/>
                      </a:lnTo>
                      <a:lnTo>
                        <a:pt x="110" y="34"/>
                      </a:lnTo>
                      <a:lnTo>
                        <a:pt x="99" y="28"/>
                      </a:lnTo>
                      <a:lnTo>
                        <a:pt x="101" y="29"/>
                      </a:lnTo>
                      <a:lnTo>
                        <a:pt x="88" y="25"/>
                      </a:lnTo>
                      <a:lnTo>
                        <a:pt x="91" y="26"/>
                      </a:lnTo>
                      <a:lnTo>
                        <a:pt x="77" y="24"/>
                      </a:lnTo>
                      <a:lnTo>
                        <a:pt x="80" y="24"/>
                      </a:lnTo>
                      <a:lnTo>
                        <a:pt x="66" y="26"/>
                      </a:lnTo>
                      <a:lnTo>
                        <a:pt x="69" y="25"/>
                      </a:lnTo>
                      <a:lnTo>
                        <a:pt x="57" y="29"/>
                      </a:lnTo>
                      <a:lnTo>
                        <a:pt x="59" y="28"/>
                      </a:lnTo>
                      <a:lnTo>
                        <a:pt x="47" y="34"/>
                      </a:lnTo>
                      <a:lnTo>
                        <a:pt x="49" y="33"/>
                      </a:lnTo>
                      <a:lnTo>
                        <a:pt x="40" y="41"/>
                      </a:lnTo>
                      <a:lnTo>
                        <a:pt x="41" y="40"/>
                      </a:lnTo>
                      <a:lnTo>
                        <a:pt x="33" y="49"/>
                      </a:lnTo>
                      <a:lnTo>
                        <a:pt x="34" y="47"/>
                      </a:lnTo>
                      <a:lnTo>
                        <a:pt x="28" y="59"/>
                      </a:lnTo>
                      <a:lnTo>
                        <a:pt x="29" y="57"/>
                      </a:lnTo>
                      <a:lnTo>
                        <a:pt x="25" y="69"/>
                      </a:lnTo>
                      <a:lnTo>
                        <a:pt x="26" y="66"/>
                      </a:lnTo>
                      <a:lnTo>
                        <a:pt x="24" y="80"/>
                      </a:lnTo>
                      <a:lnTo>
                        <a:pt x="24" y="77"/>
                      </a:lnTo>
                      <a:lnTo>
                        <a:pt x="26" y="91"/>
                      </a:lnTo>
                      <a:lnTo>
                        <a:pt x="25" y="88"/>
                      </a:lnTo>
                      <a:lnTo>
                        <a:pt x="29" y="101"/>
                      </a:lnTo>
                      <a:lnTo>
                        <a:pt x="28" y="99"/>
                      </a:lnTo>
                      <a:lnTo>
                        <a:pt x="34" y="110"/>
                      </a:lnTo>
                      <a:lnTo>
                        <a:pt x="33" y="108"/>
                      </a:lnTo>
                      <a:lnTo>
                        <a:pt x="41" y="117"/>
                      </a:lnTo>
                      <a:lnTo>
                        <a:pt x="40" y="116"/>
                      </a:lnTo>
                      <a:lnTo>
                        <a:pt x="49" y="124"/>
                      </a:lnTo>
                      <a:lnTo>
                        <a:pt x="47" y="123"/>
                      </a:lnTo>
                      <a:lnTo>
                        <a:pt x="59" y="129"/>
                      </a:lnTo>
                      <a:lnTo>
                        <a:pt x="57" y="128"/>
                      </a:lnTo>
                      <a:lnTo>
                        <a:pt x="69" y="132"/>
                      </a:lnTo>
                      <a:lnTo>
                        <a:pt x="66" y="131"/>
                      </a:lnTo>
                      <a:lnTo>
                        <a:pt x="80" y="133"/>
                      </a:lnTo>
                      <a:lnTo>
                        <a:pt x="77" y="133"/>
                      </a:lnTo>
                      <a:lnTo>
                        <a:pt x="91" y="131"/>
                      </a:lnTo>
                      <a:lnTo>
                        <a:pt x="88" y="132"/>
                      </a:lnTo>
                      <a:lnTo>
                        <a:pt x="101" y="128"/>
                      </a:lnTo>
                      <a:lnTo>
                        <a:pt x="99" y="129"/>
                      </a:lnTo>
                      <a:lnTo>
                        <a:pt x="110" y="123"/>
                      </a:lnTo>
                      <a:lnTo>
                        <a:pt x="108" y="124"/>
                      </a:lnTo>
                      <a:lnTo>
                        <a:pt x="118" y="116"/>
                      </a:lnTo>
                      <a:lnTo>
                        <a:pt x="116" y="118"/>
                      </a:lnTo>
                      <a:lnTo>
                        <a:pt x="124" y="108"/>
                      </a:lnTo>
                      <a:lnTo>
                        <a:pt x="123" y="110"/>
                      </a:lnTo>
                      <a:lnTo>
                        <a:pt x="129" y="99"/>
                      </a:lnTo>
                      <a:lnTo>
                        <a:pt x="128" y="101"/>
                      </a:lnTo>
                      <a:lnTo>
                        <a:pt x="132" y="88"/>
                      </a:lnTo>
                      <a:lnTo>
                        <a:pt x="131" y="91"/>
                      </a:lnTo>
                      <a:lnTo>
                        <a:pt x="133" y="77"/>
                      </a:lnTo>
                      <a:lnTo>
                        <a:pt x="133" y="80"/>
                      </a:lnTo>
                      <a:lnTo>
                        <a:pt x="131" y="66"/>
                      </a:lnTo>
                      <a:close/>
                    </a:path>
                  </a:pathLst>
                </a:custGeom>
                <a:solidFill>
                  <a:srgbClr val="4A7EBB"/>
                </a:solidFill>
                <a:ln w="1588" cap="flat">
                  <a:solidFill>
                    <a:srgbClr val="4A7EBB"/>
                  </a:solidFill>
                  <a:prstDash val="solid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248" name="Rectangle 112"/>
                <p:cNvSpPr>
                  <a:spLocks noChangeArrowheads="1"/>
                </p:cNvSpPr>
                <p:nvPr/>
              </p:nvSpPr>
              <p:spPr bwMode="auto">
                <a:xfrm>
                  <a:off x="7315506" y="1131888"/>
                  <a:ext cx="1360950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Cluster S3 (N=982)</a:t>
                  </a:r>
                  <a:endParaRPr kumimoji="0" lang="en-US" alt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0659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2752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Online Supplemental Fig 3a</a:t>
            </a:r>
            <a:endParaRPr lang="en-GB" dirty="0"/>
          </a:p>
        </p:txBody>
      </p:sp>
      <p:sp>
        <p:nvSpPr>
          <p:cNvPr id="8266" name="Rectangle 106"/>
          <p:cNvSpPr>
            <a:spLocks noChangeArrowheads="1"/>
          </p:cNvSpPr>
          <p:nvPr/>
        </p:nvSpPr>
        <p:spPr bwMode="auto">
          <a:xfrm>
            <a:off x="2798764" y="474664"/>
            <a:ext cx="4603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CGI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67" name="Rectangle 107"/>
          <p:cNvSpPr>
            <a:spLocks noChangeArrowheads="1"/>
          </p:cNvSpPr>
          <p:nvPr/>
        </p:nvSpPr>
        <p:spPr bwMode="auto">
          <a:xfrm>
            <a:off x="3159127" y="474664"/>
            <a:ext cx="166688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68" name="Rectangle 108"/>
          <p:cNvSpPr>
            <a:spLocks noChangeArrowheads="1"/>
          </p:cNvSpPr>
          <p:nvPr/>
        </p:nvSpPr>
        <p:spPr bwMode="auto">
          <a:xfrm>
            <a:off x="3225802" y="474664"/>
            <a:ext cx="323691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 Score (Short Term Population)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04" name="Rectangle 120"/>
          <p:cNvSpPr>
            <a:spLocks noChangeArrowheads="1"/>
          </p:cNvSpPr>
          <p:nvPr/>
        </p:nvSpPr>
        <p:spPr bwMode="auto">
          <a:xfrm>
            <a:off x="2798763" y="481013"/>
            <a:ext cx="4603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CGI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05" name="Rectangle 121"/>
          <p:cNvSpPr>
            <a:spLocks noChangeArrowheads="1"/>
          </p:cNvSpPr>
          <p:nvPr/>
        </p:nvSpPr>
        <p:spPr bwMode="auto">
          <a:xfrm>
            <a:off x="3159125" y="481013"/>
            <a:ext cx="166688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306" name="Rectangle 122"/>
          <p:cNvSpPr>
            <a:spLocks noChangeArrowheads="1"/>
          </p:cNvSpPr>
          <p:nvPr/>
        </p:nvSpPr>
        <p:spPr bwMode="auto">
          <a:xfrm>
            <a:off x="3225800" y="481013"/>
            <a:ext cx="3236913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 Score (Short Term Population)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323" name="Group 8322"/>
          <p:cNvGrpSpPr/>
          <p:nvPr/>
        </p:nvGrpSpPr>
        <p:grpSpPr>
          <a:xfrm>
            <a:off x="-396552" y="785813"/>
            <a:ext cx="9183365" cy="5583237"/>
            <a:chOff x="-396552" y="785813"/>
            <a:chExt cx="9183365" cy="5583237"/>
          </a:xfrm>
        </p:grpSpPr>
        <p:sp>
          <p:nvSpPr>
            <p:cNvPr id="141" name="Rectangle 158"/>
            <p:cNvSpPr>
              <a:spLocks noChangeArrowheads="1"/>
            </p:cNvSpPr>
            <p:nvPr/>
          </p:nvSpPr>
          <p:spPr bwMode="auto">
            <a:xfrm rot="16200000">
              <a:off x="-1256057" y="3198447"/>
              <a:ext cx="282930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0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9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77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CGI-S </a:t>
              </a: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score, </a:t>
              </a:r>
              <a:r>
                <a:rPr lang="en-US" altLang="en-US" sz="1600" b="1" dirty="0" err="1">
                  <a:solidFill>
                    <a:srgbClr val="000000"/>
                  </a:solidFill>
                  <a:latin typeface="Arial" charset="0"/>
                  <a:cs typeface="Arial" charset="0"/>
                </a:rPr>
                <a:t>LSmean</a:t>
              </a: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; </a:t>
              </a:r>
              <a:r>
                <a:rPr lang="en-US" altLang="en-US" sz="16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95%CI</a:t>
              </a:r>
              <a:endParaRPr lang="en-US" altLang="en-US" sz="1600" b="1" baseline="30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-396552" y="1052736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A)</a:t>
              </a:r>
              <a:endParaRPr lang="en-GB" b="1" dirty="0"/>
            </a:p>
          </p:txBody>
        </p:sp>
        <p:sp>
          <p:nvSpPr>
            <p:cNvPr id="96" name="Rectangle 8"/>
            <p:cNvSpPr>
              <a:spLocks noChangeArrowheads="1"/>
            </p:cNvSpPr>
            <p:nvPr/>
          </p:nvSpPr>
          <p:spPr bwMode="auto">
            <a:xfrm>
              <a:off x="671513" y="903288"/>
              <a:ext cx="9525" cy="4814888"/>
            </a:xfrm>
            <a:prstGeom prst="rect">
              <a:avLst/>
            </a:pr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Freeform 9"/>
            <p:cNvSpPr>
              <a:spLocks noEditPoints="1"/>
            </p:cNvSpPr>
            <p:nvPr/>
          </p:nvSpPr>
          <p:spPr bwMode="auto">
            <a:xfrm>
              <a:off x="619125" y="898525"/>
              <a:ext cx="57150" cy="4824413"/>
            </a:xfrm>
            <a:custGeom>
              <a:avLst/>
              <a:gdLst>
                <a:gd name="T0" fmla="*/ 0 w 36"/>
                <a:gd name="T1" fmla="*/ 3034 h 3039"/>
                <a:gd name="T2" fmla="*/ 36 w 36"/>
                <a:gd name="T3" fmla="*/ 3034 h 3039"/>
                <a:gd name="T4" fmla="*/ 36 w 36"/>
                <a:gd name="T5" fmla="*/ 3039 h 3039"/>
                <a:gd name="T6" fmla="*/ 0 w 36"/>
                <a:gd name="T7" fmla="*/ 3039 h 3039"/>
                <a:gd name="T8" fmla="*/ 0 w 36"/>
                <a:gd name="T9" fmla="*/ 3034 h 3039"/>
                <a:gd name="T10" fmla="*/ 0 w 36"/>
                <a:gd name="T11" fmla="*/ 2528 h 3039"/>
                <a:gd name="T12" fmla="*/ 36 w 36"/>
                <a:gd name="T13" fmla="*/ 2528 h 3039"/>
                <a:gd name="T14" fmla="*/ 36 w 36"/>
                <a:gd name="T15" fmla="*/ 2533 h 3039"/>
                <a:gd name="T16" fmla="*/ 0 w 36"/>
                <a:gd name="T17" fmla="*/ 2533 h 3039"/>
                <a:gd name="T18" fmla="*/ 0 w 36"/>
                <a:gd name="T19" fmla="*/ 2528 h 3039"/>
                <a:gd name="T20" fmla="*/ 0 w 36"/>
                <a:gd name="T21" fmla="*/ 2023 h 3039"/>
                <a:gd name="T22" fmla="*/ 36 w 36"/>
                <a:gd name="T23" fmla="*/ 2023 h 3039"/>
                <a:gd name="T24" fmla="*/ 36 w 36"/>
                <a:gd name="T25" fmla="*/ 2028 h 3039"/>
                <a:gd name="T26" fmla="*/ 0 w 36"/>
                <a:gd name="T27" fmla="*/ 2028 h 3039"/>
                <a:gd name="T28" fmla="*/ 0 w 36"/>
                <a:gd name="T29" fmla="*/ 2023 h 3039"/>
                <a:gd name="T30" fmla="*/ 0 w 36"/>
                <a:gd name="T31" fmla="*/ 1517 h 3039"/>
                <a:gd name="T32" fmla="*/ 36 w 36"/>
                <a:gd name="T33" fmla="*/ 1517 h 3039"/>
                <a:gd name="T34" fmla="*/ 36 w 36"/>
                <a:gd name="T35" fmla="*/ 1523 h 3039"/>
                <a:gd name="T36" fmla="*/ 0 w 36"/>
                <a:gd name="T37" fmla="*/ 1523 h 3039"/>
                <a:gd name="T38" fmla="*/ 0 w 36"/>
                <a:gd name="T39" fmla="*/ 1517 h 3039"/>
                <a:gd name="T40" fmla="*/ 0 w 36"/>
                <a:gd name="T41" fmla="*/ 1011 h 3039"/>
                <a:gd name="T42" fmla="*/ 36 w 36"/>
                <a:gd name="T43" fmla="*/ 1011 h 3039"/>
                <a:gd name="T44" fmla="*/ 36 w 36"/>
                <a:gd name="T45" fmla="*/ 1017 h 3039"/>
                <a:gd name="T46" fmla="*/ 0 w 36"/>
                <a:gd name="T47" fmla="*/ 1017 h 3039"/>
                <a:gd name="T48" fmla="*/ 0 w 36"/>
                <a:gd name="T49" fmla="*/ 1011 h 3039"/>
                <a:gd name="T50" fmla="*/ 0 w 36"/>
                <a:gd name="T51" fmla="*/ 506 h 3039"/>
                <a:gd name="T52" fmla="*/ 36 w 36"/>
                <a:gd name="T53" fmla="*/ 506 h 3039"/>
                <a:gd name="T54" fmla="*/ 36 w 36"/>
                <a:gd name="T55" fmla="*/ 512 h 3039"/>
                <a:gd name="T56" fmla="*/ 0 w 36"/>
                <a:gd name="T57" fmla="*/ 512 h 3039"/>
                <a:gd name="T58" fmla="*/ 0 w 36"/>
                <a:gd name="T59" fmla="*/ 506 h 3039"/>
                <a:gd name="T60" fmla="*/ 0 w 36"/>
                <a:gd name="T61" fmla="*/ 0 h 3039"/>
                <a:gd name="T62" fmla="*/ 36 w 36"/>
                <a:gd name="T63" fmla="*/ 0 h 3039"/>
                <a:gd name="T64" fmla="*/ 36 w 36"/>
                <a:gd name="T65" fmla="*/ 6 h 3039"/>
                <a:gd name="T66" fmla="*/ 0 w 36"/>
                <a:gd name="T67" fmla="*/ 6 h 3039"/>
                <a:gd name="T68" fmla="*/ 0 w 36"/>
                <a:gd name="T69" fmla="*/ 0 h 3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039">
                  <a:moveTo>
                    <a:pt x="0" y="3034"/>
                  </a:moveTo>
                  <a:lnTo>
                    <a:pt x="36" y="3034"/>
                  </a:lnTo>
                  <a:lnTo>
                    <a:pt x="36" y="3039"/>
                  </a:lnTo>
                  <a:lnTo>
                    <a:pt x="0" y="3039"/>
                  </a:lnTo>
                  <a:lnTo>
                    <a:pt x="0" y="3034"/>
                  </a:lnTo>
                  <a:close/>
                  <a:moveTo>
                    <a:pt x="0" y="2528"/>
                  </a:moveTo>
                  <a:lnTo>
                    <a:pt x="36" y="2528"/>
                  </a:lnTo>
                  <a:lnTo>
                    <a:pt x="36" y="2533"/>
                  </a:lnTo>
                  <a:lnTo>
                    <a:pt x="0" y="2533"/>
                  </a:lnTo>
                  <a:lnTo>
                    <a:pt x="0" y="2528"/>
                  </a:lnTo>
                  <a:close/>
                  <a:moveTo>
                    <a:pt x="0" y="2023"/>
                  </a:moveTo>
                  <a:lnTo>
                    <a:pt x="36" y="2023"/>
                  </a:lnTo>
                  <a:lnTo>
                    <a:pt x="36" y="2028"/>
                  </a:lnTo>
                  <a:lnTo>
                    <a:pt x="0" y="2028"/>
                  </a:lnTo>
                  <a:lnTo>
                    <a:pt x="0" y="2023"/>
                  </a:lnTo>
                  <a:close/>
                  <a:moveTo>
                    <a:pt x="0" y="1517"/>
                  </a:moveTo>
                  <a:lnTo>
                    <a:pt x="36" y="1517"/>
                  </a:lnTo>
                  <a:lnTo>
                    <a:pt x="36" y="1523"/>
                  </a:lnTo>
                  <a:lnTo>
                    <a:pt x="0" y="1523"/>
                  </a:lnTo>
                  <a:lnTo>
                    <a:pt x="0" y="1517"/>
                  </a:lnTo>
                  <a:close/>
                  <a:moveTo>
                    <a:pt x="0" y="1011"/>
                  </a:moveTo>
                  <a:lnTo>
                    <a:pt x="36" y="1011"/>
                  </a:lnTo>
                  <a:lnTo>
                    <a:pt x="36" y="1017"/>
                  </a:lnTo>
                  <a:lnTo>
                    <a:pt x="0" y="1017"/>
                  </a:lnTo>
                  <a:lnTo>
                    <a:pt x="0" y="1011"/>
                  </a:lnTo>
                  <a:close/>
                  <a:moveTo>
                    <a:pt x="0" y="506"/>
                  </a:moveTo>
                  <a:lnTo>
                    <a:pt x="36" y="506"/>
                  </a:lnTo>
                  <a:lnTo>
                    <a:pt x="36" y="512"/>
                  </a:lnTo>
                  <a:lnTo>
                    <a:pt x="0" y="512"/>
                  </a:lnTo>
                  <a:lnTo>
                    <a:pt x="0" y="506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10"/>
            <p:cNvSpPr>
              <a:spLocks noChangeArrowheads="1"/>
            </p:cNvSpPr>
            <p:nvPr/>
          </p:nvSpPr>
          <p:spPr bwMode="auto">
            <a:xfrm>
              <a:off x="676275" y="5715000"/>
              <a:ext cx="7923213" cy="7938"/>
            </a:xfrm>
            <a:prstGeom prst="rect">
              <a:avLst/>
            </a:pr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Freeform 11"/>
            <p:cNvSpPr>
              <a:spLocks noEditPoints="1"/>
            </p:cNvSpPr>
            <p:nvPr/>
          </p:nvSpPr>
          <p:spPr bwMode="auto">
            <a:xfrm>
              <a:off x="671513" y="5718175"/>
              <a:ext cx="7932738" cy="57150"/>
            </a:xfrm>
            <a:custGeom>
              <a:avLst/>
              <a:gdLst>
                <a:gd name="T0" fmla="*/ 6 w 4997"/>
                <a:gd name="T1" fmla="*/ 0 h 36"/>
                <a:gd name="T2" fmla="*/ 6 w 4997"/>
                <a:gd name="T3" fmla="*/ 36 h 36"/>
                <a:gd name="T4" fmla="*/ 0 w 4997"/>
                <a:gd name="T5" fmla="*/ 36 h 36"/>
                <a:gd name="T6" fmla="*/ 0 w 4997"/>
                <a:gd name="T7" fmla="*/ 0 h 36"/>
                <a:gd name="T8" fmla="*/ 6 w 4997"/>
                <a:gd name="T9" fmla="*/ 0 h 36"/>
                <a:gd name="T10" fmla="*/ 630 w 4997"/>
                <a:gd name="T11" fmla="*/ 0 h 36"/>
                <a:gd name="T12" fmla="*/ 630 w 4997"/>
                <a:gd name="T13" fmla="*/ 36 h 36"/>
                <a:gd name="T14" fmla="*/ 624 w 4997"/>
                <a:gd name="T15" fmla="*/ 36 h 36"/>
                <a:gd name="T16" fmla="*/ 624 w 4997"/>
                <a:gd name="T17" fmla="*/ 0 h 36"/>
                <a:gd name="T18" fmla="*/ 630 w 4997"/>
                <a:gd name="T19" fmla="*/ 0 h 36"/>
                <a:gd name="T20" fmla="*/ 1254 w 4997"/>
                <a:gd name="T21" fmla="*/ 0 h 36"/>
                <a:gd name="T22" fmla="*/ 1254 w 4997"/>
                <a:gd name="T23" fmla="*/ 36 h 36"/>
                <a:gd name="T24" fmla="*/ 1248 w 4997"/>
                <a:gd name="T25" fmla="*/ 36 h 36"/>
                <a:gd name="T26" fmla="*/ 1248 w 4997"/>
                <a:gd name="T27" fmla="*/ 0 h 36"/>
                <a:gd name="T28" fmla="*/ 1254 w 4997"/>
                <a:gd name="T29" fmla="*/ 0 h 36"/>
                <a:gd name="T30" fmla="*/ 1877 w 4997"/>
                <a:gd name="T31" fmla="*/ 0 h 36"/>
                <a:gd name="T32" fmla="*/ 1877 w 4997"/>
                <a:gd name="T33" fmla="*/ 36 h 36"/>
                <a:gd name="T34" fmla="*/ 1871 w 4997"/>
                <a:gd name="T35" fmla="*/ 36 h 36"/>
                <a:gd name="T36" fmla="*/ 1871 w 4997"/>
                <a:gd name="T37" fmla="*/ 0 h 36"/>
                <a:gd name="T38" fmla="*/ 1877 w 4997"/>
                <a:gd name="T39" fmla="*/ 0 h 36"/>
                <a:gd name="T40" fmla="*/ 2501 w 4997"/>
                <a:gd name="T41" fmla="*/ 0 h 36"/>
                <a:gd name="T42" fmla="*/ 2501 w 4997"/>
                <a:gd name="T43" fmla="*/ 36 h 36"/>
                <a:gd name="T44" fmla="*/ 2495 w 4997"/>
                <a:gd name="T45" fmla="*/ 36 h 36"/>
                <a:gd name="T46" fmla="*/ 2495 w 4997"/>
                <a:gd name="T47" fmla="*/ 0 h 36"/>
                <a:gd name="T48" fmla="*/ 2501 w 4997"/>
                <a:gd name="T49" fmla="*/ 0 h 36"/>
                <a:gd name="T50" fmla="*/ 3125 w 4997"/>
                <a:gd name="T51" fmla="*/ 0 h 36"/>
                <a:gd name="T52" fmla="*/ 3125 w 4997"/>
                <a:gd name="T53" fmla="*/ 36 h 36"/>
                <a:gd name="T54" fmla="*/ 3119 w 4997"/>
                <a:gd name="T55" fmla="*/ 36 h 36"/>
                <a:gd name="T56" fmla="*/ 3119 w 4997"/>
                <a:gd name="T57" fmla="*/ 0 h 36"/>
                <a:gd name="T58" fmla="*/ 3125 w 4997"/>
                <a:gd name="T59" fmla="*/ 0 h 36"/>
                <a:gd name="T60" fmla="*/ 3749 w 4997"/>
                <a:gd name="T61" fmla="*/ 0 h 36"/>
                <a:gd name="T62" fmla="*/ 3749 w 4997"/>
                <a:gd name="T63" fmla="*/ 36 h 36"/>
                <a:gd name="T64" fmla="*/ 3743 w 4997"/>
                <a:gd name="T65" fmla="*/ 36 h 36"/>
                <a:gd name="T66" fmla="*/ 3743 w 4997"/>
                <a:gd name="T67" fmla="*/ 0 h 36"/>
                <a:gd name="T68" fmla="*/ 3749 w 4997"/>
                <a:gd name="T69" fmla="*/ 0 h 36"/>
                <a:gd name="T70" fmla="*/ 4373 w 4997"/>
                <a:gd name="T71" fmla="*/ 0 h 36"/>
                <a:gd name="T72" fmla="*/ 4373 w 4997"/>
                <a:gd name="T73" fmla="*/ 36 h 36"/>
                <a:gd name="T74" fmla="*/ 4367 w 4997"/>
                <a:gd name="T75" fmla="*/ 36 h 36"/>
                <a:gd name="T76" fmla="*/ 4367 w 4997"/>
                <a:gd name="T77" fmla="*/ 0 h 36"/>
                <a:gd name="T78" fmla="*/ 4373 w 4997"/>
                <a:gd name="T79" fmla="*/ 0 h 36"/>
                <a:gd name="T80" fmla="*/ 4997 w 4997"/>
                <a:gd name="T81" fmla="*/ 0 h 36"/>
                <a:gd name="T82" fmla="*/ 4997 w 4997"/>
                <a:gd name="T83" fmla="*/ 36 h 36"/>
                <a:gd name="T84" fmla="*/ 4991 w 4997"/>
                <a:gd name="T85" fmla="*/ 36 h 36"/>
                <a:gd name="T86" fmla="*/ 4991 w 4997"/>
                <a:gd name="T87" fmla="*/ 0 h 36"/>
                <a:gd name="T88" fmla="*/ 4997 w 4997"/>
                <a:gd name="T8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97" h="36">
                  <a:moveTo>
                    <a:pt x="6" y="0"/>
                  </a:moveTo>
                  <a:lnTo>
                    <a:pt x="6" y="36"/>
                  </a:lnTo>
                  <a:lnTo>
                    <a:pt x="0" y="36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30" y="0"/>
                  </a:moveTo>
                  <a:lnTo>
                    <a:pt x="630" y="36"/>
                  </a:lnTo>
                  <a:lnTo>
                    <a:pt x="624" y="36"/>
                  </a:lnTo>
                  <a:lnTo>
                    <a:pt x="624" y="0"/>
                  </a:lnTo>
                  <a:lnTo>
                    <a:pt x="630" y="0"/>
                  </a:lnTo>
                  <a:close/>
                  <a:moveTo>
                    <a:pt x="1254" y="0"/>
                  </a:moveTo>
                  <a:lnTo>
                    <a:pt x="1254" y="36"/>
                  </a:lnTo>
                  <a:lnTo>
                    <a:pt x="1248" y="36"/>
                  </a:lnTo>
                  <a:lnTo>
                    <a:pt x="1248" y="0"/>
                  </a:lnTo>
                  <a:lnTo>
                    <a:pt x="1254" y="0"/>
                  </a:lnTo>
                  <a:close/>
                  <a:moveTo>
                    <a:pt x="1877" y="0"/>
                  </a:moveTo>
                  <a:lnTo>
                    <a:pt x="1877" y="36"/>
                  </a:lnTo>
                  <a:lnTo>
                    <a:pt x="1871" y="36"/>
                  </a:lnTo>
                  <a:lnTo>
                    <a:pt x="1871" y="0"/>
                  </a:lnTo>
                  <a:lnTo>
                    <a:pt x="1877" y="0"/>
                  </a:lnTo>
                  <a:close/>
                  <a:moveTo>
                    <a:pt x="2501" y="0"/>
                  </a:moveTo>
                  <a:lnTo>
                    <a:pt x="2501" y="36"/>
                  </a:lnTo>
                  <a:lnTo>
                    <a:pt x="2495" y="36"/>
                  </a:lnTo>
                  <a:lnTo>
                    <a:pt x="2495" y="0"/>
                  </a:lnTo>
                  <a:lnTo>
                    <a:pt x="2501" y="0"/>
                  </a:lnTo>
                  <a:close/>
                  <a:moveTo>
                    <a:pt x="3125" y="0"/>
                  </a:moveTo>
                  <a:lnTo>
                    <a:pt x="3125" y="36"/>
                  </a:lnTo>
                  <a:lnTo>
                    <a:pt x="3119" y="36"/>
                  </a:lnTo>
                  <a:lnTo>
                    <a:pt x="3119" y="0"/>
                  </a:lnTo>
                  <a:lnTo>
                    <a:pt x="3125" y="0"/>
                  </a:lnTo>
                  <a:close/>
                  <a:moveTo>
                    <a:pt x="3749" y="0"/>
                  </a:moveTo>
                  <a:lnTo>
                    <a:pt x="3749" y="36"/>
                  </a:lnTo>
                  <a:lnTo>
                    <a:pt x="3743" y="36"/>
                  </a:lnTo>
                  <a:lnTo>
                    <a:pt x="3743" y="0"/>
                  </a:lnTo>
                  <a:lnTo>
                    <a:pt x="3749" y="0"/>
                  </a:lnTo>
                  <a:close/>
                  <a:moveTo>
                    <a:pt x="4373" y="0"/>
                  </a:moveTo>
                  <a:lnTo>
                    <a:pt x="4373" y="36"/>
                  </a:lnTo>
                  <a:lnTo>
                    <a:pt x="4367" y="36"/>
                  </a:lnTo>
                  <a:lnTo>
                    <a:pt x="4367" y="0"/>
                  </a:lnTo>
                  <a:lnTo>
                    <a:pt x="4373" y="0"/>
                  </a:lnTo>
                  <a:close/>
                  <a:moveTo>
                    <a:pt x="4997" y="0"/>
                  </a:moveTo>
                  <a:lnTo>
                    <a:pt x="4997" y="36"/>
                  </a:lnTo>
                  <a:lnTo>
                    <a:pt x="4991" y="36"/>
                  </a:lnTo>
                  <a:lnTo>
                    <a:pt x="4991" y="0"/>
                  </a:lnTo>
                  <a:lnTo>
                    <a:pt x="4997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Freeform 12"/>
            <p:cNvSpPr>
              <a:spLocks noEditPoints="1"/>
            </p:cNvSpPr>
            <p:nvPr/>
          </p:nvSpPr>
          <p:spPr bwMode="auto">
            <a:xfrm>
              <a:off x="1638300" y="2792413"/>
              <a:ext cx="55563" cy="201613"/>
            </a:xfrm>
            <a:custGeom>
              <a:avLst/>
              <a:gdLst>
                <a:gd name="T0" fmla="*/ 15 w 35"/>
                <a:gd name="T1" fmla="*/ 124 h 127"/>
                <a:gd name="T2" fmla="*/ 15 w 35"/>
                <a:gd name="T3" fmla="*/ 64 h 127"/>
                <a:gd name="T4" fmla="*/ 15 w 35"/>
                <a:gd name="T5" fmla="*/ 3 h 127"/>
                <a:gd name="T6" fmla="*/ 21 w 35"/>
                <a:gd name="T7" fmla="*/ 3 h 127"/>
                <a:gd name="T8" fmla="*/ 21 w 35"/>
                <a:gd name="T9" fmla="*/ 64 h 127"/>
                <a:gd name="T10" fmla="*/ 21 w 35"/>
                <a:gd name="T11" fmla="*/ 124 h 127"/>
                <a:gd name="T12" fmla="*/ 15 w 35"/>
                <a:gd name="T13" fmla="*/ 124 h 127"/>
                <a:gd name="T14" fmla="*/ 0 w 35"/>
                <a:gd name="T15" fmla="*/ 121 h 127"/>
                <a:gd name="T16" fmla="*/ 35 w 35"/>
                <a:gd name="T17" fmla="*/ 121 h 127"/>
                <a:gd name="T18" fmla="*/ 35 w 35"/>
                <a:gd name="T19" fmla="*/ 127 h 127"/>
                <a:gd name="T20" fmla="*/ 0 w 35"/>
                <a:gd name="T21" fmla="*/ 127 h 127"/>
                <a:gd name="T22" fmla="*/ 0 w 35"/>
                <a:gd name="T23" fmla="*/ 121 h 127"/>
                <a:gd name="T24" fmla="*/ 0 w 35"/>
                <a:gd name="T25" fmla="*/ 0 h 127"/>
                <a:gd name="T26" fmla="*/ 35 w 35"/>
                <a:gd name="T27" fmla="*/ 0 h 127"/>
                <a:gd name="T28" fmla="*/ 35 w 35"/>
                <a:gd name="T29" fmla="*/ 6 h 127"/>
                <a:gd name="T30" fmla="*/ 0 w 35"/>
                <a:gd name="T31" fmla="*/ 6 h 127"/>
                <a:gd name="T32" fmla="*/ 0 w 35"/>
                <a:gd name="T3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27">
                  <a:moveTo>
                    <a:pt x="15" y="124"/>
                  </a:moveTo>
                  <a:lnTo>
                    <a:pt x="15" y="6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64"/>
                  </a:lnTo>
                  <a:lnTo>
                    <a:pt x="21" y="124"/>
                  </a:lnTo>
                  <a:lnTo>
                    <a:pt x="15" y="124"/>
                  </a:lnTo>
                  <a:close/>
                  <a:moveTo>
                    <a:pt x="0" y="121"/>
                  </a:moveTo>
                  <a:lnTo>
                    <a:pt x="35" y="121"/>
                  </a:lnTo>
                  <a:lnTo>
                    <a:pt x="35" y="127"/>
                  </a:lnTo>
                  <a:lnTo>
                    <a:pt x="0" y="127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Freeform 13"/>
            <p:cNvSpPr>
              <a:spLocks noEditPoints="1"/>
            </p:cNvSpPr>
            <p:nvPr/>
          </p:nvSpPr>
          <p:spPr bwMode="auto">
            <a:xfrm>
              <a:off x="2628900" y="3603625"/>
              <a:ext cx="55563" cy="201613"/>
            </a:xfrm>
            <a:custGeom>
              <a:avLst/>
              <a:gdLst>
                <a:gd name="T0" fmla="*/ 15 w 35"/>
                <a:gd name="T1" fmla="*/ 124 h 127"/>
                <a:gd name="T2" fmla="*/ 15 w 35"/>
                <a:gd name="T3" fmla="*/ 63 h 127"/>
                <a:gd name="T4" fmla="*/ 15 w 35"/>
                <a:gd name="T5" fmla="*/ 3 h 127"/>
                <a:gd name="T6" fmla="*/ 21 w 35"/>
                <a:gd name="T7" fmla="*/ 3 h 127"/>
                <a:gd name="T8" fmla="*/ 21 w 35"/>
                <a:gd name="T9" fmla="*/ 63 h 127"/>
                <a:gd name="T10" fmla="*/ 21 w 35"/>
                <a:gd name="T11" fmla="*/ 124 h 127"/>
                <a:gd name="T12" fmla="*/ 15 w 35"/>
                <a:gd name="T13" fmla="*/ 124 h 127"/>
                <a:gd name="T14" fmla="*/ 0 w 35"/>
                <a:gd name="T15" fmla="*/ 121 h 127"/>
                <a:gd name="T16" fmla="*/ 35 w 35"/>
                <a:gd name="T17" fmla="*/ 121 h 127"/>
                <a:gd name="T18" fmla="*/ 35 w 35"/>
                <a:gd name="T19" fmla="*/ 127 h 127"/>
                <a:gd name="T20" fmla="*/ 0 w 35"/>
                <a:gd name="T21" fmla="*/ 127 h 127"/>
                <a:gd name="T22" fmla="*/ 0 w 35"/>
                <a:gd name="T23" fmla="*/ 121 h 127"/>
                <a:gd name="T24" fmla="*/ 0 w 35"/>
                <a:gd name="T25" fmla="*/ 0 h 127"/>
                <a:gd name="T26" fmla="*/ 35 w 35"/>
                <a:gd name="T27" fmla="*/ 0 h 127"/>
                <a:gd name="T28" fmla="*/ 35 w 35"/>
                <a:gd name="T29" fmla="*/ 6 h 127"/>
                <a:gd name="T30" fmla="*/ 0 w 35"/>
                <a:gd name="T31" fmla="*/ 6 h 127"/>
                <a:gd name="T32" fmla="*/ 0 w 35"/>
                <a:gd name="T3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27">
                  <a:moveTo>
                    <a:pt x="15" y="124"/>
                  </a:moveTo>
                  <a:lnTo>
                    <a:pt x="15" y="63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63"/>
                  </a:lnTo>
                  <a:lnTo>
                    <a:pt x="21" y="124"/>
                  </a:lnTo>
                  <a:lnTo>
                    <a:pt x="15" y="124"/>
                  </a:lnTo>
                  <a:close/>
                  <a:moveTo>
                    <a:pt x="0" y="121"/>
                  </a:moveTo>
                  <a:lnTo>
                    <a:pt x="35" y="121"/>
                  </a:lnTo>
                  <a:lnTo>
                    <a:pt x="35" y="127"/>
                  </a:lnTo>
                  <a:lnTo>
                    <a:pt x="0" y="127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Freeform 14"/>
            <p:cNvSpPr>
              <a:spLocks noEditPoints="1"/>
            </p:cNvSpPr>
            <p:nvPr/>
          </p:nvSpPr>
          <p:spPr bwMode="auto">
            <a:xfrm>
              <a:off x="3619500" y="4156075"/>
              <a:ext cx="55563" cy="187325"/>
            </a:xfrm>
            <a:custGeom>
              <a:avLst/>
              <a:gdLst>
                <a:gd name="T0" fmla="*/ 14 w 35"/>
                <a:gd name="T1" fmla="*/ 115 h 118"/>
                <a:gd name="T2" fmla="*/ 14 w 35"/>
                <a:gd name="T3" fmla="*/ 59 h 118"/>
                <a:gd name="T4" fmla="*/ 14 w 35"/>
                <a:gd name="T5" fmla="*/ 3 h 118"/>
                <a:gd name="T6" fmla="*/ 20 w 35"/>
                <a:gd name="T7" fmla="*/ 3 h 118"/>
                <a:gd name="T8" fmla="*/ 20 w 35"/>
                <a:gd name="T9" fmla="*/ 59 h 118"/>
                <a:gd name="T10" fmla="*/ 20 w 35"/>
                <a:gd name="T11" fmla="*/ 115 h 118"/>
                <a:gd name="T12" fmla="*/ 14 w 35"/>
                <a:gd name="T13" fmla="*/ 115 h 118"/>
                <a:gd name="T14" fmla="*/ 0 w 35"/>
                <a:gd name="T15" fmla="*/ 112 h 118"/>
                <a:gd name="T16" fmla="*/ 35 w 35"/>
                <a:gd name="T17" fmla="*/ 112 h 118"/>
                <a:gd name="T18" fmla="*/ 35 w 35"/>
                <a:gd name="T19" fmla="*/ 118 h 118"/>
                <a:gd name="T20" fmla="*/ 0 w 35"/>
                <a:gd name="T21" fmla="*/ 118 h 118"/>
                <a:gd name="T22" fmla="*/ 0 w 35"/>
                <a:gd name="T23" fmla="*/ 112 h 118"/>
                <a:gd name="T24" fmla="*/ 0 w 35"/>
                <a:gd name="T25" fmla="*/ 0 h 118"/>
                <a:gd name="T26" fmla="*/ 35 w 35"/>
                <a:gd name="T27" fmla="*/ 0 h 118"/>
                <a:gd name="T28" fmla="*/ 35 w 35"/>
                <a:gd name="T29" fmla="*/ 6 h 118"/>
                <a:gd name="T30" fmla="*/ 0 w 35"/>
                <a:gd name="T31" fmla="*/ 6 h 118"/>
                <a:gd name="T32" fmla="*/ 0 w 35"/>
                <a:gd name="T33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18">
                  <a:moveTo>
                    <a:pt x="14" y="115"/>
                  </a:moveTo>
                  <a:lnTo>
                    <a:pt x="14" y="59"/>
                  </a:lnTo>
                  <a:lnTo>
                    <a:pt x="14" y="3"/>
                  </a:lnTo>
                  <a:lnTo>
                    <a:pt x="20" y="3"/>
                  </a:lnTo>
                  <a:lnTo>
                    <a:pt x="20" y="59"/>
                  </a:lnTo>
                  <a:lnTo>
                    <a:pt x="20" y="115"/>
                  </a:lnTo>
                  <a:lnTo>
                    <a:pt x="14" y="115"/>
                  </a:lnTo>
                  <a:close/>
                  <a:moveTo>
                    <a:pt x="0" y="112"/>
                  </a:moveTo>
                  <a:lnTo>
                    <a:pt x="35" y="112"/>
                  </a:lnTo>
                  <a:lnTo>
                    <a:pt x="35" y="118"/>
                  </a:lnTo>
                  <a:lnTo>
                    <a:pt x="0" y="118"/>
                  </a:lnTo>
                  <a:lnTo>
                    <a:pt x="0" y="112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Freeform 15"/>
            <p:cNvSpPr>
              <a:spLocks noEditPoints="1"/>
            </p:cNvSpPr>
            <p:nvPr/>
          </p:nvSpPr>
          <p:spPr bwMode="auto">
            <a:xfrm>
              <a:off x="4608513" y="4429125"/>
              <a:ext cx="57150" cy="171450"/>
            </a:xfrm>
            <a:custGeom>
              <a:avLst/>
              <a:gdLst>
                <a:gd name="T0" fmla="*/ 15 w 36"/>
                <a:gd name="T1" fmla="*/ 105 h 108"/>
                <a:gd name="T2" fmla="*/ 15 w 36"/>
                <a:gd name="T3" fmla="*/ 54 h 108"/>
                <a:gd name="T4" fmla="*/ 15 w 36"/>
                <a:gd name="T5" fmla="*/ 3 h 108"/>
                <a:gd name="T6" fmla="*/ 21 w 36"/>
                <a:gd name="T7" fmla="*/ 3 h 108"/>
                <a:gd name="T8" fmla="*/ 21 w 36"/>
                <a:gd name="T9" fmla="*/ 54 h 108"/>
                <a:gd name="T10" fmla="*/ 21 w 36"/>
                <a:gd name="T11" fmla="*/ 105 h 108"/>
                <a:gd name="T12" fmla="*/ 15 w 36"/>
                <a:gd name="T13" fmla="*/ 105 h 108"/>
                <a:gd name="T14" fmla="*/ 0 w 36"/>
                <a:gd name="T15" fmla="*/ 102 h 108"/>
                <a:gd name="T16" fmla="*/ 36 w 36"/>
                <a:gd name="T17" fmla="*/ 102 h 108"/>
                <a:gd name="T18" fmla="*/ 36 w 36"/>
                <a:gd name="T19" fmla="*/ 108 h 108"/>
                <a:gd name="T20" fmla="*/ 0 w 36"/>
                <a:gd name="T21" fmla="*/ 108 h 108"/>
                <a:gd name="T22" fmla="*/ 0 w 36"/>
                <a:gd name="T23" fmla="*/ 102 h 108"/>
                <a:gd name="T24" fmla="*/ 0 w 36"/>
                <a:gd name="T25" fmla="*/ 0 h 108"/>
                <a:gd name="T26" fmla="*/ 36 w 36"/>
                <a:gd name="T27" fmla="*/ 0 h 108"/>
                <a:gd name="T28" fmla="*/ 36 w 36"/>
                <a:gd name="T29" fmla="*/ 6 h 108"/>
                <a:gd name="T30" fmla="*/ 0 w 36"/>
                <a:gd name="T31" fmla="*/ 6 h 108"/>
                <a:gd name="T32" fmla="*/ 0 w 36"/>
                <a:gd name="T3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08">
                  <a:moveTo>
                    <a:pt x="15" y="105"/>
                  </a:moveTo>
                  <a:lnTo>
                    <a:pt x="15" y="5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4"/>
                  </a:lnTo>
                  <a:lnTo>
                    <a:pt x="21" y="105"/>
                  </a:lnTo>
                  <a:lnTo>
                    <a:pt x="15" y="105"/>
                  </a:lnTo>
                  <a:close/>
                  <a:moveTo>
                    <a:pt x="0" y="102"/>
                  </a:moveTo>
                  <a:lnTo>
                    <a:pt x="36" y="102"/>
                  </a:lnTo>
                  <a:lnTo>
                    <a:pt x="36" y="108"/>
                  </a:lnTo>
                  <a:lnTo>
                    <a:pt x="0" y="108"/>
                  </a:lnTo>
                  <a:lnTo>
                    <a:pt x="0" y="102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Freeform 16"/>
            <p:cNvSpPr>
              <a:spLocks noEditPoints="1"/>
            </p:cNvSpPr>
            <p:nvPr/>
          </p:nvSpPr>
          <p:spPr bwMode="auto">
            <a:xfrm>
              <a:off x="5599113" y="4622800"/>
              <a:ext cx="57150" cy="169863"/>
            </a:xfrm>
            <a:custGeom>
              <a:avLst/>
              <a:gdLst>
                <a:gd name="T0" fmla="*/ 15 w 36"/>
                <a:gd name="T1" fmla="*/ 104 h 107"/>
                <a:gd name="T2" fmla="*/ 15 w 36"/>
                <a:gd name="T3" fmla="*/ 53 h 107"/>
                <a:gd name="T4" fmla="*/ 15 w 36"/>
                <a:gd name="T5" fmla="*/ 3 h 107"/>
                <a:gd name="T6" fmla="*/ 21 w 36"/>
                <a:gd name="T7" fmla="*/ 3 h 107"/>
                <a:gd name="T8" fmla="*/ 21 w 36"/>
                <a:gd name="T9" fmla="*/ 53 h 107"/>
                <a:gd name="T10" fmla="*/ 21 w 36"/>
                <a:gd name="T11" fmla="*/ 104 h 107"/>
                <a:gd name="T12" fmla="*/ 15 w 36"/>
                <a:gd name="T13" fmla="*/ 104 h 107"/>
                <a:gd name="T14" fmla="*/ 0 w 36"/>
                <a:gd name="T15" fmla="*/ 101 h 107"/>
                <a:gd name="T16" fmla="*/ 36 w 36"/>
                <a:gd name="T17" fmla="*/ 101 h 107"/>
                <a:gd name="T18" fmla="*/ 36 w 36"/>
                <a:gd name="T19" fmla="*/ 107 h 107"/>
                <a:gd name="T20" fmla="*/ 0 w 36"/>
                <a:gd name="T21" fmla="*/ 107 h 107"/>
                <a:gd name="T22" fmla="*/ 0 w 36"/>
                <a:gd name="T23" fmla="*/ 101 h 107"/>
                <a:gd name="T24" fmla="*/ 0 w 36"/>
                <a:gd name="T25" fmla="*/ 0 h 107"/>
                <a:gd name="T26" fmla="*/ 36 w 36"/>
                <a:gd name="T27" fmla="*/ 0 h 107"/>
                <a:gd name="T28" fmla="*/ 36 w 36"/>
                <a:gd name="T29" fmla="*/ 6 h 107"/>
                <a:gd name="T30" fmla="*/ 0 w 36"/>
                <a:gd name="T31" fmla="*/ 6 h 107"/>
                <a:gd name="T32" fmla="*/ 0 w 36"/>
                <a:gd name="T3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07">
                  <a:moveTo>
                    <a:pt x="15" y="104"/>
                  </a:moveTo>
                  <a:lnTo>
                    <a:pt x="15" y="53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3"/>
                  </a:lnTo>
                  <a:lnTo>
                    <a:pt x="21" y="104"/>
                  </a:lnTo>
                  <a:lnTo>
                    <a:pt x="15" y="104"/>
                  </a:lnTo>
                  <a:close/>
                  <a:moveTo>
                    <a:pt x="0" y="101"/>
                  </a:moveTo>
                  <a:lnTo>
                    <a:pt x="36" y="101"/>
                  </a:lnTo>
                  <a:lnTo>
                    <a:pt x="36" y="107"/>
                  </a:lnTo>
                  <a:lnTo>
                    <a:pt x="0" y="107"/>
                  </a:lnTo>
                  <a:lnTo>
                    <a:pt x="0" y="10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Freeform 17"/>
            <p:cNvSpPr>
              <a:spLocks noEditPoints="1"/>
            </p:cNvSpPr>
            <p:nvPr/>
          </p:nvSpPr>
          <p:spPr bwMode="auto">
            <a:xfrm>
              <a:off x="6589713" y="4725988"/>
              <a:ext cx="57150" cy="171450"/>
            </a:xfrm>
            <a:custGeom>
              <a:avLst/>
              <a:gdLst>
                <a:gd name="T0" fmla="*/ 15 w 36"/>
                <a:gd name="T1" fmla="*/ 105 h 108"/>
                <a:gd name="T2" fmla="*/ 15 w 36"/>
                <a:gd name="T3" fmla="*/ 54 h 108"/>
                <a:gd name="T4" fmla="*/ 15 w 36"/>
                <a:gd name="T5" fmla="*/ 3 h 108"/>
                <a:gd name="T6" fmla="*/ 21 w 36"/>
                <a:gd name="T7" fmla="*/ 3 h 108"/>
                <a:gd name="T8" fmla="*/ 21 w 36"/>
                <a:gd name="T9" fmla="*/ 54 h 108"/>
                <a:gd name="T10" fmla="*/ 21 w 36"/>
                <a:gd name="T11" fmla="*/ 105 h 108"/>
                <a:gd name="T12" fmla="*/ 15 w 36"/>
                <a:gd name="T13" fmla="*/ 105 h 108"/>
                <a:gd name="T14" fmla="*/ 0 w 36"/>
                <a:gd name="T15" fmla="*/ 102 h 108"/>
                <a:gd name="T16" fmla="*/ 36 w 36"/>
                <a:gd name="T17" fmla="*/ 102 h 108"/>
                <a:gd name="T18" fmla="*/ 36 w 36"/>
                <a:gd name="T19" fmla="*/ 108 h 108"/>
                <a:gd name="T20" fmla="*/ 0 w 36"/>
                <a:gd name="T21" fmla="*/ 108 h 108"/>
                <a:gd name="T22" fmla="*/ 0 w 36"/>
                <a:gd name="T23" fmla="*/ 102 h 108"/>
                <a:gd name="T24" fmla="*/ 0 w 36"/>
                <a:gd name="T25" fmla="*/ 0 h 108"/>
                <a:gd name="T26" fmla="*/ 36 w 36"/>
                <a:gd name="T27" fmla="*/ 0 h 108"/>
                <a:gd name="T28" fmla="*/ 36 w 36"/>
                <a:gd name="T29" fmla="*/ 6 h 108"/>
                <a:gd name="T30" fmla="*/ 0 w 36"/>
                <a:gd name="T31" fmla="*/ 6 h 108"/>
                <a:gd name="T32" fmla="*/ 0 w 36"/>
                <a:gd name="T3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08">
                  <a:moveTo>
                    <a:pt x="15" y="105"/>
                  </a:moveTo>
                  <a:lnTo>
                    <a:pt x="15" y="5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4"/>
                  </a:lnTo>
                  <a:lnTo>
                    <a:pt x="21" y="105"/>
                  </a:lnTo>
                  <a:lnTo>
                    <a:pt x="15" y="105"/>
                  </a:lnTo>
                  <a:close/>
                  <a:moveTo>
                    <a:pt x="0" y="102"/>
                  </a:moveTo>
                  <a:lnTo>
                    <a:pt x="36" y="102"/>
                  </a:lnTo>
                  <a:lnTo>
                    <a:pt x="36" y="108"/>
                  </a:lnTo>
                  <a:lnTo>
                    <a:pt x="0" y="108"/>
                  </a:lnTo>
                  <a:lnTo>
                    <a:pt x="0" y="102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Freeform 18"/>
            <p:cNvSpPr>
              <a:spLocks noEditPoints="1"/>
            </p:cNvSpPr>
            <p:nvPr/>
          </p:nvSpPr>
          <p:spPr bwMode="auto">
            <a:xfrm>
              <a:off x="7580313" y="4775200"/>
              <a:ext cx="57150" cy="169863"/>
            </a:xfrm>
            <a:custGeom>
              <a:avLst/>
              <a:gdLst>
                <a:gd name="T0" fmla="*/ 15 w 36"/>
                <a:gd name="T1" fmla="*/ 104 h 107"/>
                <a:gd name="T2" fmla="*/ 15 w 36"/>
                <a:gd name="T3" fmla="*/ 54 h 107"/>
                <a:gd name="T4" fmla="*/ 15 w 36"/>
                <a:gd name="T5" fmla="*/ 3 h 107"/>
                <a:gd name="T6" fmla="*/ 21 w 36"/>
                <a:gd name="T7" fmla="*/ 3 h 107"/>
                <a:gd name="T8" fmla="*/ 21 w 36"/>
                <a:gd name="T9" fmla="*/ 54 h 107"/>
                <a:gd name="T10" fmla="*/ 21 w 36"/>
                <a:gd name="T11" fmla="*/ 104 h 107"/>
                <a:gd name="T12" fmla="*/ 15 w 36"/>
                <a:gd name="T13" fmla="*/ 104 h 107"/>
                <a:gd name="T14" fmla="*/ 0 w 36"/>
                <a:gd name="T15" fmla="*/ 101 h 107"/>
                <a:gd name="T16" fmla="*/ 36 w 36"/>
                <a:gd name="T17" fmla="*/ 101 h 107"/>
                <a:gd name="T18" fmla="*/ 36 w 36"/>
                <a:gd name="T19" fmla="*/ 107 h 107"/>
                <a:gd name="T20" fmla="*/ 0 w 36"/>
                <a:gd name="T21" fmla="*/ 107 h 107"/>
                <a:gd name="T22" fmla="*/ 0 w 36"/>
                <a:gd name="T23" fmla="*/ 101 h 107"/>
                <a:gd name="T24" fmla="*/ 0 w 36"/>
                <a:gd name="T25" fmla="*/ 0 h 107"/>
                <a:gd name="T26" fmla="*/ 36 w 36"/>
                <a:gd name="T27" fmla="*/ 0 h 107"/>
                <a:gd name="T28" fmla="*/ 36 w 36"/>
                <a:gd name="T29" fmla="*/ 6 h 107"/>
                <a:gd name="T30" fmla="*/ 0 w 36"/>
                <a:gd name="T31" fmla="*/ 6 h 107"/>
                <a:gd name="T32" fmla="*/ 0 w 36"/>
                <a:gd name="T3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07">
                  <a:moveTo>
                    <a:pt x="15" y="104"/>
                  </a:moveTo>
                  <a:lnTo>
                    <a:pt x="15" y="5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4"/>
                  </a:lnTo>
                  <a:lnTo>
                    <a:pt x="21" y="104"/>
                  </a:lnTo>
                  <a:lnTo>
                    <a:pt x="15" y="104"/>
                  </a:lnTo>
                  <a:close/>
                  <a:moveTo>
                    <a:pt x="0" y="101"/>
                  </a:moveTo>
                  <a:lnTo>
                    <a:pt x="36" y="101"/>
                  </a:lnTo>
                  <a:lnTo>
                    <a:pt x="36" y="107"/>
                  </a:lnTo>
                  <a:lnTo>
                    <a:pt x="0" y="107"/>
                  </a:lnTo>
                  <a:lnTo>
                    <a:pt x="0" y="10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Freeform 19"/>
            <p:cNvSpPr>
              <a:spLocks noEditPoints="1"/>
            </p:cNvSpPr>
            <p:nvPr/>
          </p:nvSpPr>
          <p:spPr bwMode="auto">
            <a:xfrm>
              <a:off x="1638300" y="2624138"/>
              <a:ext cx="55563" cy="169863"/>
            </a:xfrm>
            <a:custGeom>
              <a:avLst/>
              <a:gdLst>
                <a:gd name="T0" fmla="*/ 15 w 35"/>
                <a:gd name="T1" fmla="*/ 104 h 107"/>
                <a:gd name="T2" fmla="*/ 15 w 35"/>
                <a:gd name="T3" fmla="*/ 53 h 107"/>
                <a:gd name="T4" fmla="*/ 15 w 35"/>
                <a:gd name="T5" fmla="*/ 3 h 107"/>
                <a:gd name="T6" fmla="*/ 21 w 35"/>
                <a:gd name="T7" fmla="*/ 3 h 107"/>
                <a:gd name="T8" fmla="*/ 21 w 35"/>
                <a:gd name="T9" fmla="*/ 53 h 107"/>
                <a:gd name="T10" fmla="*/ 21 w 35"/>
                <a:gd name="T11" fmla="*/ 104 h 107"/>
                <a:gd name="T12" fmla="*/ 15 w 35"/>
                <a:gd name="T13" fmla="*/ 104 h 107"/>
                <a:gd name="T14" fmla="*/ 0 w 35"/>
                <a:gd name="T15" fmla="*/ 101 h 107"/>
                <a:gd name="T16" fmla="*/ 35 w 35"/>
                <a:gd name="T17" fmla="*/ 101 h 107"/>
                <a:gd name="T18" fmla="*/ 35 w 35"/>
                <a:gd name="T19" fmla="*/ 107 h 107"/>
                <a:gd name="T20" fmla="*/ 0 w 35"/>
                <a:gd name="T21" fmla="*/ 107 h 107"/>
                <a:gd name="T22" fmla="*/ 0 w 35"/>
                <a:gd name="T23" fmla="*/ 101 h 107"/>
                <a:gd name="T24" fmla="*/ 0 w 35"/>
                <a:gd name="T25" fmla="*/ 0 h 107"/>
                <a:gd name="T26" fmla="*/ 35 w 35"/>
                <a:gd name="T27" fmla="*/ 0 h 107"/>
                <a:gd name="T28" fmla="*/ 35 w 35"/>
                <a:gd name="T29" fmla="*/ 5 h 107"/>
                <a:gd name="T30" fmla="*/ 0 w 35"/>
                <a:gd name="T31" fmla="*/ 5 h 107"/>
                <a:gd name="T32" fmla="*/ 0 w 35"/>
                <a:gd name="T3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07">
                  <a:moveTo>
                    <a:pt x="15" y="104"/>
                  </a:moveTo>
                  <a:lnTo>
                    <a:pt x="15" y="53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3"/>
                  </a:lnTo>
                  <a:lnTo>
                    <a:pt x="21" y="104"/>
                  </a:lnTo>
                  <a:lnTo>
                    <a:pt x="15" y="104"/>
                  </a:lnTo>
                  <a:close/>
                  <a:moveTo>
                    <a:pt x="0" y="101"/>
                  </a:moveTo>
                  <a:lnTo>
                    <a:pt x="35" y="101"/>
                  </a:lnTo>
                  <a:lnTo>
                    <a:pt x="35" y="107"/>
                  </a:lnTo>
                  <a:lnTo>
                    <a:pt x="0" y="107"/>
                  </a:lnTo>
                  <a:lnTo>
                    <a:pt x="0" y="10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Freeform 20"/>
            <p:cNvSpPr>
              <a:spLocks noEditPoints="1"/>
            </p:cNvSpPr>
            <p:nvPr/>
          </p:nvSpPr>
          <p:spPr bwMode="auto">
            <a:xfrm>
              <a:off x="2628900" y="3089275"/>
              <a:ext cx="55563" cy="169863"/>
            </a:xfrm>
            <a:custGeom>
              <a:avLst/>
              <a:gdLst>
                <a:gd name="T0" fmla="*/ 15 w 35"/>
                <a:gd name="T1" fmla="*/ 104 h 107"/>
                <a:gd name="T2" fmla="*/ 15 w 35"/>
                <a:gd name="T3" fmla="*/ 54 h 107"/>
                <a:gd name="T4" fmla="*/ 15 w 35"/>
                <a:gd name="T5" fmla="*/ 3 h 107"/>
                <a:gd name="T6" fmla="*/ 21 w 35"/>
                <a:gd name="T7" fmla="*/ 3 h 107"/>
                <a:gd name="T8" fmla="*/ 21 w 35"/>
                <a:gd name="T9" fmla="*/ 54 h 107"/>
                <a:gd name="T10" fmla="*/ 21 w 35"/>
                <a:gd name="T11" fmla="*/ 104 h 107"/>
                <a:gd name="T12" fmla="*/ 15 w 35"/>
                <a:gd name="T13" fmla="*/ 104 h 107"/>
                <a:gd name="T14" fmla="*/ 0 w 35"/>
                <a:gd name="T15" fmla="*/ 101 h 107"/>
                <a:gd name="T16" fmla="*/ 35 w 35"/>
                <a:gd name="T17" fmla="*/ 101 h 107"/>
                <a:gd name="T18" fmla="*/ 35 w 35"/>
                <a:gd name="T19" fmla="*/ 107 h 107"/>
                <a:gd name="T20" fmla="*/ 0 w 35"/>
                <a:gd name="T21" fmla="*/ 107 h 107"/>
                <a:gd name="T22" fmla="*/ 0 w 35"/>
                <a:gd name="T23" fmla="*/ 101 h 107"/>
                <a:gd name="T24" fmla="*/ 0 w 35"/>
                <a:gd name="T25" fmla="*/ 0 h 107"/>
                <a:gd name="T26" fmla="*/ 35 w 35"/>
                <a:gd name="T27" fmla="*/ 0 h 107"/>
                <a:gd name="T28" fmla="*/ 35 w 35"/>
                <a:gd name="T29" fmla="*/ 6 h 107"/>
                <a:gd name="T30" fmla="*/ 0 w 35"/>
                <a:gd name="T31" fmla="*/ 6 h 107"/>
                <a:gd name="T32" fmla="*/ 0 w 35"/>
                <a:gd name="T3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07">
                  <a:moveTo>
                    <a:pt x="15" y="104"/>
                  </a:moveTo>
                  <a:lnTo>
                    <a:pt x="15" y="5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4"/>
                  </a:lnTo>
                  <a:lnTo>
                    <a:pt x="21" y="104"/>
                  </a:lnTo>
                  <a:lnTo>
                    <a:pt x="15" y="104"/>
                  </a:lnTo>
                  <a:close/>
                  <a:moveTo>
                    <a:pt x="0" y="101"/>
                  </a:moveTo>
                  <a:lnTo>
                    <a:pt x="35" y="101"/>
                  </a:lnTo>
                  <a:lnTo>
                    <a:pt x="35" y="107"/>
                  </a:lnTo>
                  <a:lnTo>
                    <a:pt x="0" y="107"/>
                  </a:lnTo>
                  <a:lnTo>
                    <a:pt x="0" y="10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Freeform 21"/>
            <p:cNvSpPr>
              <a:spLocks noEditPoints="1"/>
            </p:cNvSpPr>
            <p:nvPr/>
          </p:nvSpPr>
          <p:spPr bwMode="auto">
            <a:xfrm>
              <a:off x="3619500" y="3459163"/>
              <a:ext cx="55563" cy="169863"/>
            </a:xfrm>
            <a:custGeom>
              <a:avLst/>
              <a:gdLst>
                <a:gd name="T0" fmla="*/ 14 w 35"/>
                <a:gd name="T1" fmla="*/ 104 h 107"/>
                <a:gd name="T2" fmla="*/ 14 w 35"/>
                <a:gd name="T3" fmla="*/ 54 h 107"/>
                <a:gd name="T4" fmla="*/ 14 w 35"/>
                <a:gd name="T5" fmla="*/ 3 h 107"/>
                <a:gd name="T6" fmla="*/ 20 w 35"/>
                <a:gd name="T7" fmla="*/ 3 h 107"/>
                <a:gd name="T8" fmla="*/ 20 w 35"/>
                <a:gd name="T9" fmla="*/ 54 h 107"/>
                <a:gd name="T10" fmla="*/ 20 w 35"/>
                <a:gd name="T11" fmla="*/ 104 h 107"/>
                <a:gd name="T12" fmla="*/ 14 w 35"/>
                <a:gd name="T13" fmla="*/ 104 h 107"/>
                <a:gd name="T14" fmla="*/ 0 w 35"/>
                <a:gd name="T15" fmla="*/ 102 h 107"/>
                <a:gd name="T16" fmla="*/ 35 w 35"/>
                <a:gd name="T17" fmla="*/ 102 h 107"/>
                <a:gd name="T18" fmla="*/ 35 w 35"/>
                <a:gd name="T19" fmla="*/ 107 h 107"/>
                <a:gd name="T20" fmla="*/ 0 w 35"/>
                <a:gd name="T21" fmla="*/ 107 h 107"/>
                <a:gd name="T22" fmla="*/ 0 w 35"/>
                <a:gd name="T23" fmla="*/ 102 h 107"/>
                <a:gd name="T24" fmla="*/ 0 w 35"/>
                <a:gd name="T25" fmla="*/ 0 h 107"/>
                <a:gd name="T26" fmla="*/ 35 w 35"/>
                <a:gd name="T27" fmla="*/ 0 h 107"/>
                <a:gd name="T28" fmla="*/ 35 w 35"/>
                <a:gd name="T29" fmla="*/ 6 h 107"/>
                <a:gd name="T30" fmla="*/ 0 w 35"/>
                <a:gd name="T31" fmla="*/ 6 h 107"/>
                <a:gd name="T32" fmla="*/ 0 w 35"/>
                <a:gd name="T3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07">
                  <a:moveTo>
                    <a:pt x="14" y="104"/>
                  </a:moveTo>
                  <a:lnTo>
                    <a:pt x="14" y="54"/>
                  </a:lnTo>
                  <a:lnTo>
                    <a:pt x="14" y="3"/>
                  </a:lnTo>
                  <a:lnTo>
                    <a:pt x="20" y="3"/>
                  </a:lnTo>
                  <a:lnTo>
                    <a:pt x="20" y="54"/>
                  </a:lnTo>
                  <a:lnTo>
                    <a:pt x="20" y="104"/>
                  </a:lnTo>
                  <a:lnTo>
                    <a:pt x="14" y="104"/>
                  </a:lnTo>
                  <a:close/>
                  <a:moveTo>
                    <a:pt x="0" y="102"/>
                  </a:moveTo>
                  <a:lnTo>
                    <a:pt x="35" y="102"/>
                  </a:lnTo>
                  <a:lnTo>
                    <a:pt x="35" y="107"/>
                  </a:lnTo>
                  <a:lnTo>
                    <a:pt x="0" y="107"/>
                  </a:lnTo>
                  <a:lnTo>
                    <a:pt x="0" y="102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Freeform 22"/>
            <p:cNvSpPr>
              <a:spLocks noEditPoints="1"/>
            </p:cNvSpPr>
            <p:nvPr/>
          </p:nvSpPr>
          <p:spPr bwMode="auto">
            <a:xfrm>
              <a:off x="4608513" y="3724275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8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8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8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8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Freeform 23"/>
            <p:cNvSpPr>
              <a:spLocks noEditPoints="1"/>
            </p:cNvSpPr>
            <p:nvPr/>
          </p:nvSpPr>
          <p:spPr bwMode="auto">
            <a:xfrm>
              <a:off x="5599113" y="3940175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9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9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9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9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Freeform 24"/>
            <p:cNvSpPr>
              <a:spLocks noEditPoints="1"/>
            </p:cNvSpPr>
            <p:nvPr/>
          </p:nvSpPr>
          <p:spPr bwMode="auto">
            <a:xfrm>
              <a:off x="6589713" y="4060825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9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9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9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9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Freeform 25"/>
            <p:cNvSpPr>
              <a:spLocks noEditPoints="1"/>
            </p:cNvSpPr>
            <p:nvPr/>
          </p:nvSpPr>
          <p:spPr bwMode="auto">
            <a:xfrm>
              <a:off x="7580313" y="4149725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8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8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5 h 97"/>
                <a:gd name="T30" fmla="*/ 0 w 36"/>
                <a:gd name="T31" fmla="*/ 5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8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8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Freeform 26"/>
            <p:cNvSpPr>
              <a:spLocks noEditPoints="1"/>
            </p:cNvSpPr>
            <p:nvPr/>
          </p:nvSpPr>
          <p:spPr bwMode="auto">
            <a:xfrm>
              <a:off x="1638300" y="2463800"/>
              <a:ext cx="55563" cy="168275"/>
            </a:xfrm>
            <a:custGeom>
              <a:avLst/>
              <a:gdLst>
                <a:gd name="T0" fmla="*/ 15 w 35"/>
                <a:gd name="T1" fmla="*/ 104 h 106"/>
                <a:gd name="T2" fmla="*/ 15 w 35"/>
                <a:gd name="T3" fmla="*/ 54 h 106"/>
                <a:gd name="T4" fmla="*/ 15 w 35"/>
                <a:gd name="T5" fmla="*/ 3 h 106"/>
                <a:gd name="T6" fmla="*/ 21 w 35"/>
                <a:gd name="T7" fmla="*/ 3 h 106"/>
                <a:gd name="T8" fmla="*/ 21 w 35"/>
                <a:gd name="T9" fmla="*/ 54 h 106"/>
                <a:gd name="T10" fmla="*/ 21 w 35"/>
                <a:gd name="T11" fmla="*/ 104 h 106"/>
                <a:gd name="T12" fmla="*/ 15 w 35"/>
                <a:gd name="T13" fmla="*/ 104 h 106"/>
                <a:gd name="T14" fmla="*/ 0 w 35"/>
                <a:gd name="T15" fmla="*/ 101 h 106"/>
                <a:gd name="T16" fmla="*/ 35 w 35"/>
                <a:gd name="T17" fmla="*/ 101 h 106"/>
                <a:gd name="T18" fmla="*/ 35 w 35"/>
                <a:gd name="T19" fmla="*/ 106 h 106"/>
                <a:gd name="T20" fmla="*/ 0 w 35"/>
                <a:gd name="T21" fmla="*/ 106 h 106"/>
                <a:gd name="T22" fmla="*/ 0 w 35"/>
                <a:gd name="T23" fmla="*/ 101 h 106"/>
                <a:gd name="T24" fmla="*/ 0 w 35"/>
                <a:gd name="T25" fmla="*/ 0 h 106"/>
                <a:gd name="T26" fmla="*/ 35 w 35"/>
                <a:gd name="T27" fmla="*/ 0 h 106"/>
                <a:gd name="T28" fmla="*/ 35 w 35"/>
                <a:gd name="T29" fmla="*/ 6 h 106"/>
                <a:gd name="T30" fmla="*/ 0 w 35"/>
                <a:gd name="T31" fmla="*/ 6 h 106"/>
                <a:gd name="T32" fmla="*/ 0 w 35"/>
                <a:gd name="T3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06">
                  <a:moveTo>
                    <a:pt x="15" y="104"/>
                  </a:moveTo>
                  <a:lnTo>
                    <a:pt x="15" y="5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4"/>
                  </a:lnTo>
                  <a:lnTo>
                    <a:pt x="21" y="104"/>
                  </a:lnTo>
                  <a:lnTo>
                    <a:pt x="15" y="104"/>
                  </a:lnTo>
                  <a:close/>
                  <a:moveTo>
                    <a:pt x="0" y="101"/>
                  </a:moveTo>
                  <a:lnTo>
                    <a:pt x="35" y="101"/>
                  </a:lnTo>
                  <a:lnTo>
                    <a:pt x="35" y="106"/>
                  </a:lnTo>
                  <a:lnTo>
                    <a:pt x="0" y="106"/>
                  </a:lnTo>
                  <a:lnTo>
                    <a:pt x="0" y="10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Freeform 27"/>
            <p:cNvSpPr>
              <a:spLocks noEditPoints="1"/>
            </p:cNvSpPr>
            <p:nvPr/>
          </p:nvSpPr>
          <p:spPr bwMode="auto">
            <a:xfrm>
              <a:off x="2628900" y="2817813"/>
              <a:ext cx="55563" cy="168275"/>
            </a:xfrm>
            <a:custGeom>
              <a:avLst/>
              <a:gdLst>
                <a:gd name="T0" fmla="*/ 15 w 35"/>
                <a:gd name="T1" fmla="*/ 103 h 106"/>
                <a:gd name="T2" fmla="*/ 15 w 35"/>
                <a:gd name="T3" fmla="*/ 53 h 106"/>
                <a:gd name="T4" fmla="*/ 15 w 35"/>
                <a:gd name="T5" fmla="*/ 2 h 106"/>
                <a:gd name="T6" fmla="*/ 21 w 35"/>
                <a:gd name="T7" fmla="*/ 2 h 106"/>
                <a:gd name="T8" fmla="*/ 21 w 35"/>
                <a:gd name="T9" fmla="*/ 53 h 106"/>
                <a:gd name="T10" fmla="*/ 21 w 35"/>
                <a:gd name="T11" fmla="*/ 103 h 106"/>
                <a:gd name="T12" fmla="*/ 15 w 35"/>
                <a:gd name="T13" fmla="*/ 103 h 106"/>
                <a:gd name="T14" fmla="*/ 0 w 35"/>
                <a:gd name="T15" fmla="*/ 100 h 106"/>
                <a:gd name="T16" fmla="*/ 35 w 35"/>
                <a:gd name="T17" fmla="*/ 100 h 106"/>
                <a:gd name="T18" fmla="*/ 35 w 35"/>
                <a:gd name="T19" fmla="*/ 106 h 106"/>
                <a:gd name="T20" fmla="*/ 0 w 35"/>
                <a:gd name="T21" fmla="*/ 106 h 106"/>
                <a:gd name="T22" fmla="*/ 0 w 35"/>
                <a:gd name="T23" fmla="*/ 100 h 106"/>
                <a:gd name="T24" fmla="*/ 0 w 35"/>
                <a:gd name="T25" fmla="*/ 0 h 106"/>
                <a:gd name="T26" fmla="*/ 35 w 35"/>
                <a:gd name="T27" fmla="*/ 0 h 106"/>
                <a:gd name="T28" fmla="*/ 35 w 35"/>
                <a:gd name="T29" fmla="*/ 5 h 106"/>
                <a:gd name="T30" fmla="*/ 0 w 35"/>
                <a:gd name="T31" fmla="*/ 5 h 106"/>
                <a:gd name="T32" fmla="*/ 0 w 35"/>
                <a:gd name="T3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06">
                  <a:moveTo>
                    <a:pt x="15" y="103"/>
                  </a:moveTo>
                  <a:lnTo>
                    <a:pt x="15" y="53"/>
                  </a:lnTo>
                  <a:lnTo>
                    <a:pt x="15" y="2"/>
                  </a:lnTo>
                  <a:lnTo>
                    <a:pt x="21" y="2"/>
                  </a:lnTo>
                  <a:lnTo>
                    <a:pt x="21" y="53"/>
                  </a:lnTo>
                  <a:lnTo>
                    <a:pt x="21" y="103"/>
                  </a:lnTo>
                  <a:lnTo>
                    <a:pt x="15" y="103"/>
                  </a:lnTo>
                  <a:close/>
                  <a:moveTo>
                    <a:pt x="0" y="100"/>
                  </a:moveTo>
                  <a:lnTo>
                    <a:pt x="35" y="100"/>
                  </a:lnTo>
                  <a:lnTo>
                    <a:pt x="35" y="106"/>
                  </a:lnTo>
                  <a:lnTo>
                    <a:pt x="0" y="106"/>
                  </a:lnTo>
                  <a:lnTo>
                    <a:pt x="0" y="100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Freeform 28"/>
            <p:cNvSpPr>
              <a:spLocks noEditPoints="1"/>
            </p:cNvSpPr>
            <p:nvPr/>
          </p:nvSpPr>
          <p:spPr bwMode="auto">
            <a:xfrm>
              <a:off x="3619500" y="3073400"/>
              <a:ext cx="55563" cy="161925"/>
            </a:xfrm>
            <a:custGeom>
              <a:avLst/>
              <a:gdLst>
                <a:gd name="T0" fmla="*/ 14 w 35"/>
                <a:gd name="T1" fmla="*/ 99 h 102"/>
                <a:gd name="T2" fmla="*/ 14 w 35"/>
                <a:gd name="T3" fmla="*/ 54 h 102"/>
                <a:gd name="T4" fmla="*/ 14 w 35"/>
                <a:gd name="T5" fmla="*/ 3 h 102"/>
                <a:gd name="T6" fmla="*/ 20 w 35"/>
                <a:gd name="T7" fmla="*/ 3 h 102"/>
                <a:gd name="T8" fmla="*/ 20 w 35"/>
                <a:gd name="T9" fmla="*/ 54 h 102"/>
                <a:gd name="T10" fmla="*/ 20 w 35"/>
                <a:gd name="T11" fmla="*/ 99 h 102"/>
                <a:gd name="T12" fmla="*/ 14 w 35"/>
                <a:gd name="T13" fmla="*/ 99 h 102"/>
                <a:gd name="T14" fmla="*/ 0 w 35"/>
                <a:gd name="T15" fmla="*/ 96 h 102"/>
                <a:gd name="T16" fmla="*/ 35 w 35"/>
                <a:gd name="T17" fmla="*/ 96 h 102"/>
                <a:gd name="T18" fmla="*/ 35 w 35"/>
                <a:gd name="T19" fmla="*/ 102 h 102"/>
                <a:gd name="T20" fmla="*/ 0 w 35"/>
                <a:gd name="T21" fmla="*/ 102 h 102"/>
                <a:gd name="T22" fmla="*/ 0 w 35"/>
                <a:gd name="T23" fmla="*/ 96 h 102"/>
                <a:gd name="T24" fmla="*/ 0 w 35"/>
                <a:gd name="T25" fmla="*/ 0 h 102"/>
                <a:gd name="T26" fmla="*/ 35 w 35"/>
                <a:gd name="T27" fmla="*/ 0 h 102"/>
                <a:gd name="T28" fmla="*/ 35 w 35"/>
                <a:gd name="T29" fmla="*/ 6 h 102"/>
                <a:gd name="T30" fmla="*/ 0 w 35"/>
                <a:gd name="T31" fmla="*/ 6 h 102"/>
                <a:gd name="T32" fmla="*/ 0 w 35"/>
                <a:gd name="T3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02">
                  <a:moveTo>
                    <a:pt x="14" y="99"/>
                  </a:moveTo>
                  <a:lnTo>
                    <a:pt x="14" y="54"/>
                  </a:lnTo>
                  <a:lnTo>
                    <a:pt x="14" y="3"/>
                  </a:lnTo>
                  <a:lnTo>
                    <a:pt x="20" y="3"/>
                  </a:lnTo>
                  <a:lnTo>
                    <a:pt x="20" y="54"/>
                  </a:lnTo>
                  <a:lnTo>
                    <a:pt x="20" y="99"/>
                  </a:lnTo>
                  <a:lnTo>
                    <a:pt x="14" y="99"/>
                  </a:lnTo>
                  <a:close/>
                  <a:moveTo>
                    <a:pt x="0" y="96"/>
                  </a:moveTo>
                  <a:lnTo>
                    <a:pt x="35" y="96"/>
                  </a:lnTo>
                  <a:lnTo>
                    <a:pt x="35" y="102"/>
                  </a:lnTo>
                  <a:lnTo>
                    <a:pt x="0" y="102"/>
                  </a:lnTo>
                  <a:lnTo>
                    <a:pt x="0" y="96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Freeform 29"/>
            <p:cNvSpPr>
              <a:spLocks noEditPoints="1"/>
            </p:cNvSpPr>
            <p:nvPr/>
          </p:nvSpPr>
          <p:spPr bwMode="auto">
            <a:xfrm>
              <a:off x="4608513" y="3225800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9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9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9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9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Freeform 30"/>
            <p:cNvSpPr>
              <a:spLocks noEditPoints="1"/>
            </p:cNvSpPr>
            <p:nvPr/>
          </p:nvSpPr>
          <p:spPr bwMode="auto">
            <a:xfrm>
              <a:off x="5599113" y="3354388"/>
              <a:ext cx="57150" cy="153988"/>
            </a:xfrm>
            <a:custGeom>
              <a:avLst/>
              <a:gdLst>
                <a:gd name="T0" fmla="*/ 15 w 36"/>
                <a:gd name="T1" fmla="*/ 95 h 97"/>
                <a:gd name="T2" fmla="*/ 15 w 36"/>
                <a:gd name="T3" fmla="*/ 48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8 h 97"/>
                <a:gd name="T10" fmla="*/ 21 w 36"/>
                <a:gd name="T11" fmla="*/ 95 h 97"/>
                <a:gd name="T12" fmla="*/ 15 w 36"/>
                <a:gd name="T13" fmla="*/ 95 h 97"/>
                <a:gd name="T14" fmla="*/ 0 w 36"/>
                <a:gd name="T15" fmla="*/ 92 h 97"/>
                <a:gd name="T16" fmla="*/ 36 w 36"/>
                <a:gd name="T17" fmla="*/ 92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2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5"/>
                  </a:moveTo>
                  <a:lnTo>
                    <a:pt x="15" y="48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8"/>
                  </a:lnTo>
                  <a:lnTo>
                    <a:pt x="21" y="95"/>
                  </a:lnTo>
                  <a:lnTo>
                    <a:pt x="15" y="95"/>
                  </a:lnTo>
                  <a:close/>
                  <a:moveTo>
                    <a:pt x="0" y="92"/>
                  </a:moveTo>
                  <a:lnTo>
                    <a:pt x="36" y="92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2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Freeform 31"/>
            <p:cNvSpPr>
              <a:spLocks noEditPoints="1"/>
            </p:cNvSpPr>
            <p:nvPr/>
          </p:nvSpPr>
          <p:spPr bwMode="auto">
            <a:xfrm>
              <a:off x="6589713" y="3451225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8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8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8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8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Freeform 32"/>
            <p:cNvSpPr>
              <a:spLocks noEditPoints="1"/>
            </p:cNvSpPr>
            <p:nvPr/>
          </p:nvSpPr>
          <p:spPr bwMode="auto">
            <a:xfrm>
              <a:off x="7580313" y="3522663"/>
              <a:ext cx="57150" cy="153988"/>
            </a:xfrm>
            <a:custGeom>
              <a:avLst/>
              <a:gdLst>
                <a:gd name="T0" fmla="*/ 15 w 36"/>
                <a:gd name="T1" fmla="*/ 94 h 97"/>
                <a:gd name="T2" fmla="*/ 15 w 36"/>
                <a:gd name="T3" fmla="*/ 49 h 97"/>
                <a:gd name="T4" fmla="*/ 15 w 36"/>
                <a:gd name="T5" fmla="*/ 3 h 97"/>
                <a:gd name="T6" fmla="*/ 21 w 36"/>
                <a:gd name="T7" fmla="*/ 3 h 97"/>
                <a:gd name="T8" fmla="*/ 21 w 36"/>
                <a:gd name="T9" fmla="*/ 49 h 97"/>
                <a:gd name="T10" fmla="*/ 21 w 36"/>
                <a:gd name="T11" fmla="*/ 94 h 97"/>
                <a:gd name="T12" fmla="*/ 15 w 36"/>
                <a:gd name="T13" fmla="*/ 94 h 97"/>
                <a:gd name="T14" fmla="*/ 0 w 36"/>
                <a:gd name="T15" fmla="*/ 91 h 97"/>
                <a:gd name="T16" fmla="*/ 36 w 36"/>
                <a:gd name="T17" fmla="*/ 91 h 97"/>
                <a:gd name="T18" fmla="*/ 36 w 36"/>
                <a:gd name="T19" fmla="*/ 97 h 97"/>
                <a:gd name="T20" fmla="*/ 0 w 36"/>
                <a:gd name="T21" fmla="*/ 97 h 97"/>
                <a:gd name="T22" fmla="*/ 0 w 36"/>
                <a:gd name="T23" fmla="*/ 91 h 97"/>
                <a:gd name="T24" fmla="*/ 0 w 36"/>
                <a:gd name="T25" fmla="*/ 0 h 97"/>
                <a:gd name="T26" fmla="*/ 36 w 36"/>
                <a:gd name="T27" fmla="*/ 0 h 97"/>
                <a:gd name="T28" fmla="*/ 36 w 36"/>
                <a:gd name="T29" fmla="*/ 6 h 97"/>
                <a:gd name="T30" fmla="*/ 0 w 36"/>
                <a:gd name="T31" fmla="*/ 6 h 97"/>
                <a:gd name="T32" fmla="*/ 0 w 36"/>
                <a:gd name="T3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97">
                  <a:moveTo>
                    <a:pt x="15" y="94"/>
                  </a:moveTo>
                  <a:lnTo>
                    <a:pt x="15" y="49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49"/>
                  </a:lnTo>
                  <a:lnTo>
                    <a:pt x="21" y="94"/>
                  </a:lnTo>
                  <a:lnTo>
                    <a:pt x="15" y="94"/>
                  </a:lnTo>
                  <a:close/>
                  <a:moveTo>
                    <a:pt x="0" y="91"/>
                  </a:moveTo>
                  <a:lnTo>
                    <a:pt x="36" y="91"/>
                  </a:lnTo>
                  <a:lnTo>
                    <a:pt x="36" y="97"/>
                  </a:lnTo>
                  <a:lnTo>
                    <a:pt x="0" y="97"/>
                  </a:lnTo>
                  <a:lnTo>
                    <a:pt x="0" y="9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Freeform 33"/>
            <p:cNvSpPr>
              <a:spLocks noEditPoints="1"/>
            </p:cNvSpPr>
            <p:nvPr/>
          </p:nvSpPr>
          <p:spPr bwMode="auto">
            <a:xfrm>
              <a:off x="1638300" y="2303463"/>
              <a:ext cx="55563" cy="217488"/>
            </a:xfrm>
            <a:custGeom>
              <a:avLst/>
              <a:gdLst>
                <a:gd name="T0" fmla="*/ 15 w 35"/>
                <a:gd name="T1" fmla="*/ 134 h 137"/>
                <a:gd name="T2" fmla="*/ 15 w 35"/>
                <a:gd name="T3" fmla="*/ 68 h 137"/>
                <a:gd name="T4" fmla="*/ 15 w 35"/>
                <a:gd name="T5" fmla="*/ 3 h 137"/>
                <a:gd name="T6" fmla="*/ 21 w 35"/>
                <a:gd name="T7" fmla="*/ 3 h 137"/>
                <a:gd name="T8" fmla="*/ 21 w 35"/>
                <a:gd name="T9" fmla="*/ 68 h 137"/>
                <a:gd name="T10" fmla="*/ 21 w 35"/>
                <a:gd name="T11" fmla="*/ 134 h 137"/>
                <a:gd name="T12" fmla="*/ 15 w 35"/>
                <a:gd name="T13" fmla="*/ 134 h 137"/>
                <a:gd name="T14" fmla="*/ 0 w 35"/>
                <a:gd name="T15" fmla="*/ 132 h 137"/>
                <a:gd name="T16" fmla="*/ 35 w 35"/>
                <a:gd name="T17" fmla="*/ 132 h 137"/>
                <a:gd name="T18" fmla="*/ 35 w 35"/>
                <a:gd name="T19" fmla="*/ 137 h 137"/>
                <a:gd name="T20" fmla="*/ 0 w 35"/>
                <a:gd name="T21" fmla="*/ 137 h 137"/>
                <a:gd name="T22" fmla="*/ 0 w 35"/>
                <a:gd name="T23" fmla="*/ 132 h 137"/>
                <a:gd name="T24" fmla="*/ 0 w 35"/>
                <a:gd name="T25" fmla="*/ 0 h 137"/>
                <a:gd name="T26" fmla="*/ 35 w 35"/>
                <a:gd name="T27" fmla="*/ 0 h 137"/>
                <a:gd name="T28" fmla="*/ 35 w 35"/>
                <a:gd name="T29" fmla="*/ 6 h 137"/>
                <a:gd name="T30" fmla="*/ 0 w 35"/>
                <a:gd name="T31" fmla="*/ 6 h 137"/>
                <a:gd name="T32" fmla="*/ 0 w 35"/>
                <a:gd name="T3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37">
                  <a:moveTo>
                    <a:pt x="15" y="134"/>
                  </a:moveTo>
                  <a:lnTo>
                    <a:pt x="15" y="68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68"/>
                  </a:lnTo>
                  <a:lnTo>
                    <a:pt x="21" y="134"/>
                  </a:lnTo>
                  <a:lnTo>
                    <a:pt x="15" y="134"/>
                  </a:lnTo>
                  <a:close/>
                  <a:moveTo>
                    <a:pt x="0" y="132"/>
                  </a:moveTo>
                  <a:lnTo>
                    <a:pt x="35" y="132"/>
                  </a:lnTo>
                  <a:lnTo>
                    <a:pt x="35" y="137"/>
                  </a:lnTo>
                  <a:lnTo>
                    <a:pt x="0" y="137"/>
                  </a:lnTo>
                  <a:lnTo>
                    <a:pt x="0" y="132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Freeform 34"/>
            <p:cNvSpPr>
              <a:spLocks noEditPoints="1"/>
            </p:cNvSpPr>
            <p:nvPr/>
          </p:nvSpPr>
          <p:spPr bwMode="auto">
            <a:xfrm>
              <a:off x="2628900" y="2432050"/>
              <a:ext cx="55563" cy="217488"/>
            </a:xfrm>
            <a:custGeom>
              <a:avLst/>
              <a:gdLst>
                <a:gd name="T0" fmla="*/ 15 w 35"/>
                <a:gd name="T1" fmla="*/ 134 h 137"/>
                <a:gd name="T2" fmla="*/ 15 w 35"/>
                <a:gd name="T3" fmla="*/ 69 h 137"/>
                <a:gd name="T4" fmla="*/ 15 w 35"/>
                <a:gd name="T5" fmla="*/ 3 h 137"/>
                <a:gd name="T6" fmla="*/ 21 w 35"/>
                <a:gd name="T7" fmla="*/ 3 h 137"/>
                <a:gd name="T8" fmla="*/ 21 w 35"/>
                <a:gd name="T9" fmla="*/ 69 h 137"/>
                <a:gd name="T10" fmla="*/ 21 w 35"/>
                <a:gd name="T11" fmla="*/ 134 h 137"/>
                <a:gd name="T12" fmla="*/ 15 w 35"/>
                <a:gd name="T13" fmla="*/ 134 h 137"/>
                <a:gd name="T14" fmla="*/ 0 w 35"/>
                <a:gd name="T15" fmla="*/ 131 h 137"/>
                <a:gd name="T16" fmla="*/ 35 w 35"/>
                <a:gd name="T17" fmla="*/ 131 h 137"/>
                <a:gd name="T18" fmla="*/ 35 w 35"/>
                <a:gd name="T19" fmla="*/ 137 h 137"/>
                <a:gd name="T20" fmla="*/ 0 w 35"/>
                <a:gd name="T21" fmla="*/ 137 h 137"/>
                <a:gd name="T22" fmla="*/ 0 w 35"/>
                <a:gd name="T23" fmla="*/ 131 h 137"/>
                <a:gd name="T24" fmla="*/ 0 w 35"/>
                <a:gd name="T25" fmla="*/ 0 h 137"/>
                <a:gd name="T26" fmla="*/ 35 w 35"/>
                <a:gd name="T27" fmla="*/ 0 h 137"/>
                <a:gd name="T28" fmla="*/ 35 w 35"/>
                <a:gd name="T29" fmla="*/ 5 h 137"/>
                <a:gd name="T30" fmla="*/ 0 w 35"/>
                <a:gd name="T31" fmla="*/ 5 h 137"/>
                <a:gd name="T32" fmla="*/ 0 w 35"/>
                <a:gd name="T3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37">
                  <a:moveTo>
                    <a:pt x="15" y="134"/>
                  </a:moveTo>
                  <a:lnTo>
                    <a:pt x="15" y="69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69"/>
                  </a:lnTo>
                  <a:lnTo>
                    <a:pt x="21" y="134"/>
                  </a:lnTo>
                  <a:lnTo>
                    <a:pt x="15" y="134"/>
                  </a:lnTo>
                  <a:close/>
                  <a:moveTo>
                    <a:pt x="0" y="131"/>
                  </a:moveTo>
                  <a:lnTo>
                    <a:pt x="35" y="131"/>
                  </a:lnTo>
                  <a:lnTo>
                    <a:pt x="35" y="137"/>
                  </a:lnTo>
                  <a:lnTo>
                    <a:pt x="0" y="137"/>
                  </a:lnTo>
                  <a:lnTo>
                    <a:pt x="0" y="13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Freeform 35"/>
            <p:cNvSpPr>
              <a:spLocks noEditPoints="1"/>
            </p:cNvSpPr>
            <p:nvPr/>
          </p:nvSpPr>
          <p:spPr bwMode="auto">
            <a:xfrm>
              <a:off x="3619500" y="2576513"/>
              <a:ext cx="55563" cy="201613"/>
            </a:xfrm>
            <a:custGeom>
              <a:avLst/>
              <a:gdLst>
                <a:gd name="T0" fmla="*/ 14 w 35"/>
                <a:gd name="T1" fmla="*/ 124 h 127"/>
                <a:gd name="T2" fmla="*/ 14 w 35"/>
                <a:gd name="T3" fmla="*/ 63 h 127"/>
                <a:gd name="T4" fmla="*/ 14 w 35"/>
                <a:gd name="T5" fmla="*/ 3 h 127"/>
                <a:gd name="T6" fmla="*/ 20 w 35"/>
                <a:gd name="T7" fmla="*/ 3 h 127"/>
                <a:gd name="T8" fmla="*/ 20 w 35"/>
                <a:gd name="T9" fmla="*/ 63 h 127"/>
                <a:gd name="T10" fmla="*/ 20 w 35"/>
                <a:gd name="T11" fmla="*/ 124 h 127"/>
                <a:gd name="T12" fmla="*/ 14 w 35"/>
                <a:gd name="T13" fmla="*/ 124 h 127"/>
                <a:gd name="T14" fmla="*/ 0 w 35"/>
                <a:gd name="T15" fmla="*/ 121 h 127"/>
                <a:gd name="T16" fmla="*/ 35 w 35"/>
                <a:gd name="T17" fmla="*/ 121 h 127"/>
                <a:gd name="T18" fmla="*/ 35 w 35"/>
                <a:gd name="T19" fmla="*/ 127 h 127"/>
                <a:gd name="T20" fmla="*/ 0 w 35"/>
                <a:gd name="T21" fmla="*/ 127 h 127"/>
                <a:gd name="T22" fmla="*/ 0 w 35"/>
                <a:gd name="T23" fmla="*/ 121 h 127"/>
                <a:gd name="T24" fmla="*/ 0 w 35"/>
                <a:gd name="T25" fmla="*/ 0 h 127"/>
                <a:gd name="T26" fmla="*/ 35 w 35"/>
                <a:gd name="T27" fmla="*/ 0 h 127"/>
                <a:gd name="T28" fmla="*/ 35 w 35"/>
                <a:gd name="T29" fmla="*/ 6 h 127"/>
                <a:gd name="T30" fmla="*/ 0 w 35"/>
                <a:gd name="T31" fmla="*/ 6 h 127"/>
                <a:gd name="T32" fmla="*/ 0 w 35"/>
                <a:gd name="T3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27">
                  <a:moveTo>
                    <a:pt x="14" y="124"/>
                  </a:moveTo>
                  <a:lnTo>
                    <a:pt x="14" y="63"/>
                  </a:lnTo>
                  <a:lnTo>
                    <a:pt x="14" y="3"/>
                  </a:lnTo>
                  <a:lnTo>
                    <a:pt x="20" y="3"/>
                  </a:lnTo>
                  <a:lnTo>
                    <a:pt x="20" y="63"/>
                  </a:lnTo>
                  <a:lnTo>
                    <a:pt x="20" y="124"/>
                  </a:lnTo>
                  <a:lnTo>
                    <a:pt x="14" y="124"/>
                  </a:lnTo>
                  <a:close/>
                  <a:moveTo>
                    <a:pt x="0" y="121"/>
                  </a:moveTo>
                  <a:lnTo>
                    <a:pt x="35" y="121"/>
                  </a:lnTo>
                  <a:lnTo>
                    <a:pt x="35" y="127"/>
                  </a:lnTo>
                  <a:lnTo>
                    <a:pt x="0" y="127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Freeform 36"/>
            <p:cNvSpPr>
              <a:spLocks noEditPoints="1"/>
            </p:cNvSpPr>
            <p:nvPr/>
          </p:nvSpPr>
          <p:spPr bwMode="auto">
            <a:xfrm>
              <a:off x="4608513" y="2665413"/>
              <a:ext cx="57150" cy="185738"/>
            </a:xfrm>
            <a:custGeom>
              <a:avLst/>
              <a:gdLst>
                <a:gd name="T0" fmla="*/ 15 w 36"/>
                <a:gd name="T1" fmla="*/ 114 h 117"/>
                <a:gd name="T2" fmla="*/ 15 w 36"/>
                <a:gd name="T3" fmla="*/ 58 h 117"/>
                <a:gd name="T4" fmla="*/ 15 w 36"/>
                <a:gd name="T5" fmla="*/ 2 h 117"/>
                <a:gd name="T6" fmla="*/ 21 w 36"/>
                <a:gd name="T7" fmla="*/ 2 h 117"/>
                <a:gd name="T8" fmla="*/ 21 w 36"/>
                <a:gd name="T9" fmla="*/ 58 h 117"/>
                <a:gd name="T10" fmla="*/ 21 w 36"/>
                <a:gd name="T11" fmla="*/ 114 h 117"/>
                <a:gd name="T12" fmla="*/ 15 w 36"/>
                <a:gd name="T13" fmla="*/ 114 h 117"/>
                <a:gd name="T14" fmla="*/ 0 w 36"/>
                <a:gd name="T15" fmla="*/ 111 h 117"/>
                <a:gd name="T16" fmla="*/ 36 w 36"/>
                <a:gd name="T17" fmla="*/ 111 h 117"/>
                <a:gd name="T18" fmla="*/ 36 w 36"/>
                <a:gd name="T19" fmla="*/ 117 h 117"/>
                <a:gd name="T20" fmla="*/ 0 w 36"/>
                <a:gd name="T21" fmla="*/ 117 h 117"/>
                <a:gd name="T22" fmla="*/ 0 w 36"/>
                <a:gd name="T23" fmla="*/ 111 h 117"/>
                <a:gd name="T24" fmla="*/ 0 w 36"/>
                <a:gd name="T25" fmla="*/ 0 h 117"/>
                <a:gd name="T26" fmla="*/ 36 w 36"/>
                <a:gd name="T27" fmla="*/ 0 h 117"/>
                <a:gd name="T28" fmla="*/ 36 w 36"/>
                <a:gd name="T29" fmla="*/ 5 h 117"/>
                <a:gd name="T30" fmla="*/ 0 w 36"/>
                <a:gd name="T31" fmla="*/ 5 h 117"/>
                <a:gd name="T32" fmla="*/ 0 w 36"/>
                <a:gd name="T3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17">
                  <a:moveTo>
                    <a:pt x="15" y="114"/>
                  </a:moveTo>
                  <a:lnTo>
                    <a:pt x="15" y="58"/>
                  </a:lnTo>
                  <a:lnTo>
                    <a:pt x="15" y="2"/>
                  </a:lnTo>
                  <a:lnTo>
                    <a:pt x="21" y="2"/>
                  </a:lnTo>
                  <a:lnTo>
                    <a:pt x="21" y="58"/>
                  </a:lnTo>
                  <a:lnTo>
                    <a:pt x="21" y="114"/>
                  </a:lnTo>
                  <a:lnTo>
                    <a:pt x="15" y="114"/>
                  </a:lnTo>
                  <a:close/>
                  <a:moveTo>
                    <a:pt x="0" y="111"/>
                  </a:moveTo>
                  <a:lnTo>
                    <a:pt x="36" y="111"/>
                  </a:lnTo>
                  <a:lnTo>
                    <a:pt x="36" y="117"/>
                  </a:lnTo>
                  <a:lnTo>
                    <a:pt x="0" y="117"/>
                  </a:lnTo>
                  <a:lnTo>
                    <a:pt x="0" y="11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Freeform 37"/>
            <p:cNvSpPr>
              <a:spLocks noEditPoints="1"/>
            </p:cNvSpPr>
            <p:nvPr/>
          </p:nvSpPr>
          <p:spPr bwMode="auto">
            <a:xfrm>
              <a:off x="5599113" y="2768600"/>
              <a:ext cx="57150" cy="177800"/>
            </a:xfrm>
            <a:custGeom>
              <a:avLst/>
              <a:gdLst>
                <a:gd name="T0" fmla="*/ 15 w 36"/>
                <a:gd name="T1" fmla="*/ 109 h 112"/>
                <a:gd name="T2" fmla="*/ 15 w 36"/>
                <a:gd name="T3" fmla="*/ 54 h 112"/>
                <a:gd name="T4" fmla="*/ 15 w 36"/>
                <a:gd name="T5" fmla="*/ 3 h 112"/>
                <a:gd name="T6" fmla="*/ 21 w 36"/>
                <a:gd name="T7" fmla="*/ 3 h 112"/>
                <a:gd name="T8" fmla="*/ 21 w 36"/>
                <a:gd name="T9" fmla="*/ 54 h 112"/>
                <a:gd name="T10" fmla="*/ 21 w 36"/>
                <a:gd name="T11" fmla="*/ 109 h 112"/>
                <a:gd name="T12" fmla="*/ 15 w 36"/>
                <a:gd name="T13" fmla="*/ 109 h 112"/>
                <a:gd name="T14" fmla="*/ 0 w 36"/>
                <a:gd name="T15" fmla="*/ 106 h 112"/>
                <a:gd name="T16" fmla="*/ 36 w 36"/>
                <a:gd name="T17" fmla="*/ 106 h 112"/>
                <a:gd name="T18" fmla="*/ 36 w 36"/>
                <a:gd name="T19" fmla="*/ 112 h 112"/>
                <a:gd name="T20" fmla="*/ 0 w 36"/>
                <a:gd name="T21" fmla="*/ 112 h 112"/>
                <a:gd name="T22" fmla="*/ 0 w 36"/>
                <a:gd name="T23" fmla="*/ 106 h 112"/>
                <a:gd name="T24" fmla="*/ 0 w 36"/>
                <a:gd name="T25" fmla="*/ 0 h 112"/>
                <a:gd name="T26" fmla="*/ 36 w 36"/>
                <a:gd name="T27" fmla="*/ 0 h 112"/>
                <a:gd name="T28" fmla="*/ 36 w 36"/>
                <a:gd name="T29" fmla="*/ 6 h 112"/>
                <a:gd name="T30" fmla="*/ 0 w 36"/>
                <a:gd name="T31" fmla="*/ 6 h 112"/>
                <a:gd name="T32" fmla="*/ 0 w 36"/>
                <a:gd name="T3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12">
                  <a:moveTo>
                    <a:pt x="15" y="109"/>
                  </a:moveTo>
                  <a:lnTo>
                    <a:pt x="15" y="54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4"/>
                  </a:lnTo>
                  <a:lnTo>
                    <a:pt x="21" y="109"/>
                  </a:lnTo>
                  <a:lnTo>
                    <a:pt x="15" y="109"/>
                  </a:lnTo>
                  <a:close/>
                  <a:moveTo>
                    <a:pt x="0" y="106"/>
                  </a:moveTo>
                  <a:lnTo>
                    <a:pt x="36" y="106"/>
                  </a:lnTo>
                  <a:lnTo>
                    <a:pt x="36" y="112"/>
                  </a:lnTo>
                  <a:lnTo>
                    <a:pt x="0" y="112"/>
                  </a:lnTo>
                  <a:lnTo>
                    <a:pt x="0" y="106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Freeform 38"/>
            <p:cNvSpPr>
              <a:spLocks noEditPoints="1"/>
            </p:cNvSpPr>
            <p:nvPr/>
          </p:nvSpPr>
          <p:spPr bwMode="auto">
            <a:xfrm>
              <a:off x="6589713" y="2784475"/>
              <a:ext cx="57150" cy="169863"/>
            </a:xfrm>
            <a:custGeom>
              <a:avLst/>
              <a:gdLst>
                <a:gd name="T0" fmla="*/ 15 w 36"/>
                <a:gd name="T1" fmla="*/ 104 h 107"/>
                <a:gd name="T2" fmla="*/ 15 w 36"/>
                <a:gd name="T3" fmla="*/ 53 h 107"/>
                <a:gd name="T4" fmla="*/ 15 w 36"/>
                <a:gd name="T5" fmla="*/ 3 h 107"/>
                <a:gd name="T6" fmla="*/ 21 w 36"/>
                <a:gd name="T7" fmla="*/ 3 h 107"/>
                <a:gd name="T8" fmla="*/ 21 w 36"/>
                <a:gd name="T9" fmla="*/ 53 h 107"/>
                <a:gd name="T10" fmla="*/ 21 w 36"/>
                <a:gd name="T11" fmla="*/ 104 h 107"/>
                <a:gd name="T12" fmla="*/ 15 w 36"/>
                <a:gd name="T13" fmla="*/ 104 h 107"/>
                <a:gd name="T14" fmla="*/ 0 w 36"/>
                <a:gd name="T15" fmla="*/ 101 h 107"/>
                <a:gd name="T16" fmla="*/ 36 w 36"/>
                <a:gd name="T17" fmla="*/ 101 h 107"/>
                <a:gd name="T18" fmla="*/ 36 w 36"/>
                <a:gd name="T19" fmla="*/ 107 h 107"/>
                <a:gd name="T20" fmla="*/ 0 w 36"/>
                <a:gd name="T21" fmla="*/ 107 h 107"/>
                <a:gd name="T22" fmla="*/ 0 w 36"/>
                <a:gd name="T23" fmla="*/ 101 h 107"/>
                <a:gd name="T24" fmla="*/ 0 w 36"/>
                <a:gd name="T25" fmla="*/ 0 h 107"/>
                <a:gd name="T26" fmla="*/ 36 w 36"/>
                <a:gd name="T27" fmla="*/ 0 h 107"/>
                <a:gd name="T28" fmla="*/ 36 w 36"/>
                <a:gd name="T29" fmla="*/ 6 h 107"/>
                <a:gd name="T30" fmla="*/ 0 w 36"/>
                <a:gd name="T31" fmla="*/ 6 h 107"/>
                <a:gd name="T32" fmla="*/ 0 w 36"/>
                <a:gd name="T3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07">
                  <a:moveTo>
                    <a:pt x="15" y="104"/>
                  </a:moveTo>
                  <a:lnTo>
                    <a:pt x="15" y="53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3"/>
                  </a:lnTo>
                  <a:lnTo>
                    <a:pt x="21" y="104"/>
                  </a:lnTo>
                  <a:lnTo>
                    <a:pt x="15" y="104"/>
                  </a:lnTo>
                  <a:close/>
                  <a:moveTo>
                    <a:pt x="0" y="101"/>
                  </a:moveTo>
                  <a:lnTo>
                    <a:pt x="36" y="101"/>
                  </a:lnTo>
                  <a:lnTo>
                    <a:pt x="36" y="107"/>
                  </a:lnTo>
                  <a:lnTo>
                    <a:pt x="0" y="107"/>
                  </a:lnTo>
                  <a:lnTo>
                    <a:pt x="0" y="101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Freeform 39"/>
            <p:cNvSpPr>
              <a:spLocks noEditPoints="1"/>
            </p:cNvSpPr>
            <p:nvPr/>
          </p:nvSpPr>
          <p:spPr bwMode="auto">
            <a:xfrm>
              <a:off x="7580313" y="2792413"/>
              <a:ext cx="57150" cy="185738"/>
            </a:xfrm>
            <a:custGeom>
              <a:avLst/>
              <a:gdLst>
                <a:gd name="T0" fmla="*/ 15 w 36"/>
                <a:gd name="T1" fmla="*/ 114 h 117"/>
                <a:gd name="T2" fmla="*/ 15 w 36"/>
                <a:gd name="T3" fmla="*/ 59 h 117"/>
                <a:gd name="T4" fmla="*/ 15 w 36"/>
                <a:gd name="T5" fmla="*/ 3 h 117"/>
                <a:gd name="T6" fmla="*/ 21 w 36"/>
                <a:gd name="T7" fmla="*/ 3 h 117"/>
                <a:gd name="T8" fmla="*/ 21 w 36"/>
                <a:gd name="T9" fmla="*/ 59 h 117"/>
                <a:gd name="T10" fmla="*/ 21 w 36"/>
                <a:gd name="T11" fmla="*/ 114 h 117"/>
                <a:gd name="T12" fmla="*/ 15 w 36"/>
                <a:gd name="T13" fmla="*/ 114 h 117"/>
                <a:gd name="T14" fmla="*/ 0 w 36"/>
                <a:gd name="T15" fmla="*/ 112 h 117"/>
                <a:gd name="T16" fmla="*/ 36 w 36"/>
                <a:gd name="T17" fmla="*/ 112 h 117"/>
                <a:gd name="T18" fmla="*/ 36 w 36"/>
                <a:gd name="T19" fmla="*/ 117 h 117"/>
                <a:gd name="T20" fmla="*/ 0 w 36"/>
                <a:gd name="T21" fmla="*/ 117 h 117"/>
                <a:gd name="T22" fmla="*/ 0 w 36"/>
                <a:gd name="T23" fmla="*/ 112 h 117"/>
                <a:gd name="T24" fmla="*/ 0 w 36"/>
                <a:gd name="T25" fmla="*/ 0 h 117"/>
                <a:gd name="T26" fmla="*/ 36 w 36"/>
                <a:gd name="T27" fmla="*/ 0 h 117"/>
                <a:gd name="T28" fmla="*/ 36 w 36"/>
                <a:gd name="T29" fmla="*/ 6 h 117"/>
                <a:gd name="T30" fmla="*/ 0 w 36"/>
                <a:gd name="T31" fmla="*/ 6 h 117"/>
                <a:gd name="T32" fmla="*/ 0 w 36"/>
                <a:gd name="T3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17">
                  <a:moveTo>
                    <a:pt x="15" y="114"/>
                  </a:moveTo>
                  <a:lnTo>
                    <a:pt x="15" y="59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1" y="59"/>
                  </a:lnTo>
                  <a:lnTo>
                    <a:pt x="21" y="114"/>
                  </a:lnTo>
                  <a:lnTo>
                    <a:pt x="15" y="114"/>
                  </a:lnTo>
                  <a:close/>
                  <a:moveTo>
                    <a:pt x="0" y="112"/>
                  </a:moveTo>
                  <a:lnTo>
                    <a:pt x="36" y="112"/>
                  </a:lnTo>
                  <a:lnTo>
                    <a:pt x="36" y="117"/>
                  </a:lnTo>
                  <a:lnTo>
                    <a:pt x="0" y="117"/>
                  </a:lnTo>
                  <a:lnTo>
                    <a:pt x="0" y="112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Freeform 40"/>
            <p:cNvSpPr>
              <a:spLocks/>
            </p:cNvSpPr>
            <p:nvPr/>
          </p:nvSpPr>
          <p:spPr bwMode="auto">
            <a:xfrm>
              <a:off x="1651000" y="2878138"/>
              <a:ext cx="5972175" cy="1997075"/>
            </a:xfrm>
            <a:custGeom>
              <a:avLst/>
              <a:gdLst>
                <a:gd name="T0" fmla="*/ 63 w 15673"/>
                <a:gd name="T1" fmla="*/ 13 h 5241"/>
                <a:gd name="T2" fmla="*/ 2663 w 15673"/>
                <a:gd name="T3" fmla="*/ 2141 h 5241"/>
                <a:gd name="T4" fmla="*/ 2658 w 15673"/>
                <a:gd name="T5" fmla="*/ 2137 h 5241"/>
                <a:gd name="T6" fmla="*/ 5254 w 15673"/>
                <a:gd name="T7" fmla="*/ 3569 h 5241"/>
                <a:gd name="T8" fmla="*/ 5246 w 15673"/>
                <a:gd name="T9" fmla="*/ 3566 h 5241"/>
                <a:gd name="T10" fmla="*/ 7846 w 15673"/>
                <a:gd name="T11" fmla="*/ 4262 h 5241"/>
                <a:gd name="T12" fmla="*/ 10443 w 15673"/>
                <a:gd name="T13" fmla="*/ 4765 h 5241"/>
                <a:gd name="T14" fmla="*/ 13040 w 15673"/>
                <a:gd name="T15" fmla="*/ 5041 h 5241"/>
                <a:gd name="T16" fmla="*/ 15638 w 15673"/>
                <a:gd name="T17" fmla="*/ 5169 h 5241"/>
                <a:gd name="T18" fmla="*/ 15672 w 15673"/>
                <a:gd name="T19" fmla="*/ 5206 h 5241"/>
                <a:gd name="T20" fmla="*/ 15635 w 15673"/>
                <a:gd name="T21" fmla="*/ 5240 h 5241"/>
                <a:gd name="T22" fmla="*/ 13033 w 15673"/>
                <a:gd name="T23" fmla="*/ 5112 h 5241"/>
                <a:gd name="T24" fmla="*/ 10430 w 15673"/>
                <a:gd name="T25" fmla="*/ 4836 h 5241"/>
                <a:gd name="T26" fmla="*/ 7827 w 15673"/>
                <a:gd name="T27" fmla="*/ 4331 h 5241"/>
                <a:gd name="T28" fmla="*/ 5227 w 15673"/>
                <a:gd name="T29" fmla="*/ 3635 h 5241"/>
                <a:gd name="T30" fmla="*/ 5219 w 15673"/>
                <a:gd name="T31" fmla="*/ 3632 h 5241"/>
                <a:gd name="T32" fmla="*/ 2623 w 15673"/>
                <a:gd name="T33" fmla="*/ 2200 h 5241"/>
                <a:gd name="T34" fmla="*/ 2618 w 15673"/>
                <a:gd name="T35" fmla="*/ 2196 h 5241"/>
                <a:gd name="T36" fmla="*/ 18 w 15673"/>
                <a:gd name="T37" fmla="*/ 68 h 5241"/>
                <a:gd name="T38" fmla="*/ 13 w 15673"/>
                <a:gd name="T39" fmla="*/ 18 h 5241"/>
                <a:gd name="T40" fmla="*/ 63 w 15673"/>
                <a:gd name="T41" fmla="*/ 13 h 5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673" h="5241">
                  <a:moveTo>
                    <a:pt x="63" y="13"/>
                  </a:moveTo>
                  <a:lnTo>
                    <a:pt x="2663" y="2141"/>
                  </a:lnTo>
                  <a:lnTo>
                    <a:pt x="2658" y="2137"/>
                  </a:lnTo>
                  <a:lnTo>
                    <a:pt x="5254" y="3569"/>
                  </a:lnTo>
                  <a:lnTo>
                    <a:pt x="5246" y="3566"/>
                  </a:lnTo>
                  <a:lnTo>
                    <a:pt x="7846" y="4262"/>
                  </a:lnTo>
                  <a:lnTo>
                    <a:pt x="10443" y="4765"/>
                  </a:lnTo>
                  <a:lnTo>
                    <a:pt x="13040" y="5041"/>
                  </a:lnTo>
                  <a:lnTo>
                    <a:pt x="15638" y="5169"/>
                  </a:lnTo>
                  <a:cubicBezTo>
                    <a:pt x="15658" y="5169"/>
                    <a:pt x="15673" y="5186"/>
                    <a:pt x="15672" y="5206"/>
                  </a:cubicBezTo>
                  <a:cubicBezTo>
                    <a:pt x="15671" y="5226"/>
                    <a:pt x="15655" y="5241"/>
                    <a:pt x="15635" y="5240"/>
                  </a:cubicBezTo>
                  <a:lnTo>
                    <a:pt x="13033" y="5112"/>
                  </a:lnTo>
                  <a:lnTo>
                    <a:pt x="10430" y="4836"/>
                  </a:lnTo>
                  <a:lnTo>
                    <a:pt x="7827" y="4331"/>
                  </a:lnTo>
                  <a:lnTo>
                    <a:pt x="5227" y="3635"/>
                  </a:lnTo>
                  <a:cubicBezTo>
                    <a:pt x="5224" y="3634"/>
                    <a:pt x="5222" y="3633"/>
                    <a:pt x="5219" y="3632"/>
                  </a:cubicBezTo>
                  <a:lnTo>
                    <a:pt x="2623" y="2200"/>
                  </a:lnTo>
                  <a:cubicBezTo>
                    <a:pt x="2621" y="2199"/>
                    <a:pt x="2619" y="2198"/>
                    <a:pt x="2618" y="2196"/>
                  </a:cubicBezTo>
                  <a:lnTo>
                    <a:pt x="18" y="68"/>
                  </a:lnTo>
                  <a:cubicBezTo>
                    <a:pt x="2" y="56"/>
                    <a:pt x="0" y="33"/>
                    <a:pt x="13" y="18"/>
                  </a:cubicBezTo>
                  <a:cubicBezTo>
                    <a:pt x="25" y="2"/>
                    <a:pt x="48" y="0"/>
                    <a:pt x="63" y="13"/>
                  </a:cubicBezTo>
                  <a:close/>
                </a:path>
              </a:pathLst>
            </a:custGeom>
            <a:solidFill>
              <a:srgbClr val="7030A0"/>
            </a:solidFill>
            <a:ln w="1588" cap="flat">
              <a:solidFill>
                <a:srgbClr val="703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Rectangle 41"/>
            <p:cNvSpPr>
              <a:spLocks noChangeArrowheads="1"/>
            </p:cNvSpPr>
            <p:nvPr/>
          </p:nvSpPr>
          <p:spPr bwMode="auto">
            <a:xfrm>
              <a:off x="1639888" y="2867025"/>
              <a:ext cx="49213" cy="508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Rectangle 42"/>
            <p:cNvSpPr>
              <a:spLocks noChangeArrowheads="1"/>
            </p:cNvSpPr>
            <p:nvPr/>
          </p:nvSpPr>
          <p:spPr bwMode="auto">
            <a:xfrm>
              <a:off x="1639888" y="2867025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Rectangle 43"/>
            <p:cNvSpPr>
              <a:spLocks noChangeArrowheads="1"/>
            </p:cNvSpPr>
            <p:nvPr/>
          </p:nvSpPr>
          <p:spPr bwMode="auto">
            <a:xfrm>
              <a:off x="2630488" y="3678238"/>
              <a:ext cx="49213" cy="508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44"/>
            <p:cNvSpPr>
              <a:spLocks noChangeArrowheads="1"/>
            </p:cNvSpPr>
            <p:nvPr/>
          </p:nvSpPr>
          <p:spPr bwMode="auto">
            <a:xfrm>
              <a:off x="2630488" y="3678238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Rectangle 45"/>
            <p:cNvSpPr>
              <a:spLocks noChangeArrowheads="1"/>
            </p:cNvSpPr>
            <p:nvPr/>
          </p:nvSpPr>
          <p:spPr bwMode="auto">
            <a:xfrm>
              <a:off x="3621088" y="4224338"/>
              <a:ext cx="49213" cy="49213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46"/>
            <p:cNvSpPr>
              <a:spLocks noChangeArrowheads="1"/>
            </p:cNvSpPr>
            <p:nvPr/>
          </p:nvSpPr>
          <p:spPr bwMode="auto">
            <a:xfrm>
              <a:off x="3621088" y="4224338"/>
              <a:ext cx="49213" cy="49213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Rectangle 47"/>
            <p:cNvSpPr>
              <a:spLocks noChangeArrowheads="1"/>
            </p:cNvSpPr>
            <p:nvPr/>
          </p:nvSpPr>
          <p:spPr bwMode="auto">
            <a:xfrm>
              <a:off x="4611688" y="4489450"/>
              <a:ext cx="49213" cy="49213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48"/>
            <p:cNvSpPr>
              <a:spLocks noChangeArrowheads="1"/>
            </p:cNvSpPr>
            <p:nvPr/>
          </p:nvSpPr>
          <p:spPr bwMode="auto">
            <a:xfrm>
              <a:off x="4611688" y="4489450"/>
              <a:ext cx="49213" cy="49213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Rectangle 49"/>
            <p:cNvSpPr>
              <a:spLocks noChangeArrowheads="1"/>
            </p:cNvSpPr>
            <p:nvPr/>
          </p:nvSpPr>
          <p:spPr bwMode="auto">
            <a:xfrm>
              <a:off x="5602288" y="4681538"/>
              <a:ext cx="49213" cy="49213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50"/>
            <p:cNvSpPr>
              <a:spLocks noChangeArrowheads="1"/>
            </p:cNvSpPr>
            <p:nvPr/>
          </p:nvSpPr>
          <p:spPr bwMode="auto">
            <a:xfrm>
              <a:off x="5602288" y="4681538"/>
              <a:ext cx="49213" cy="49213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Rectangle 51"/>
            <p:cNvSpPr>
              <a:spLocks noChangeArrowheads="1"/>
            </p:cNvSpPr>
            <p:nvPr/>
          </p:nvSpPr>
          <p:spPr bwMode="auto">
            <a:xfrm>
              <a:off x="6591300" y="4784725"/>
              <a:ext cx="49213" cy="5080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94" name="Rectangle 52"/>
            <p:cNvSpPr>
              <a:spLocks noChangeArrowheads="1"/>
            </p:cNvSpPr>
            <p:nvPr/>
          </p:nvSpPr>
          <p:spPr bwMode="auto">
            <a:xfrm>
              <a:off x="6591300" y="4784725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53" name="Rectangle 53"/>
            <p:cNvSpPr>
              <a:spLocks noChangeArrowheads="1"/>
            </p:cNvSpPr>
            <p:nvPr/>
          </p:nvSpPr>
          <p:spPr bwMode="auto">
            <a:xfrm>
              <a:off x="7580313" y="4833938"/>
              <a:ext cx="50800" cy="49213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2" name="Rectangle 54"/>
            <p:cNvSpPr>
              <a:spLocks noChangeArrowheads="1"/>
            </p:cNvSpPr>
            <p:nvPr/>
          </p:nvSpPr>
          <p:spPr bwMode="auto">
            <a:xfrm>
              <a:off x="7580313" y="4833938"/>
              <a:ext cx="50800" cy="49213"/>
            </a:xfrm>
            <a:prstGeom prst="rect">
              <a:avLst/>
            </a:prstGeom>
            <a:noFill/>
            <a:ln w="9525" cap="flat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3" name="Freeform 55"/>
            <p:cNvSpPr>
              <a:spLocks/>
            </p:cNvSpPr>
            <p:nvPr/>
          </p:nvSpPr>
          <p:spPr bwMode="auto">
            <a:xfrm>
              <a:off x="1651000" y="2693988"/>
              <a:ext cx="5972175" cy="1546225"/>
            </a:xfrm>
            <a:custGeom>
              <a:avLst/>
              <a:gdLst>
                <a:gd name="T0" fmla="*/ 57 w 15675"/>
                <a:gd name="T1" fmla="*/ 9 h 4059"/>
                <a:gd name="T2" fmla="*/ 2657 w 15675"/>
                <a:gd name="T3" fmla="*/ 1233 h 4059"/>
                <a:gd name="T4" fmla="*/ 5250 w 15675"/>
                <a:gd name="T5" fmla="*/ 2200 h 4059"/>
                <a:gd name="T6" fmla="*/ 7846 w 15675"/>
                <a:gd name="T7" fmla="*/ 2871 h 4059"/>
                <a:gd name="T8" fmla="*/ 10445 w 15675"/>
                <a:gd name="T9" fmla="*/ 3442 h 4059"/>
                <a:gd name="T10" fmla="*/ 13042 w 15675"/>
                <a:gd name="T11" fmla="*/ 3758 h 4059"/>
                <a:gd name="T12" fmla="*/ 15641 w 15675"/>
                <a:gd name="T13" fmla="*/ 3986 h 4059"/>
                <a:gd name="T14" fmla="*/ 15673 w 15675"/>
                <a:gd name="T15" fmla="*/ 4025 h 4059"/>
                <a:gd name="T16" fmla="*/ 15634 w 15675"/>
                <a:gd name="T17" fmla="*/ 4057 h 4059"/>
                <a:gd name="T18" fmla="*/ 13033 w 15675"/>
                <a:gd name="T19" fmla="*/ 3829 h 4059"/>
                <a:gd name="T20" fmla="*/ 10430 w 15675"/>
                <a:gd name="T21" fmla="*/ 3513 h 4059"/>
                <a:gd name="T22" fmla="*/ 7828 w 15675"/>
                <a:gd name="T23" fmla="*/ 2940 h 4059"/>
                <a:gd name="T24" fmla="*/ 5225 w 15675"/>
                <a:gd name="T25" fmla="*/ 2267 h 4059"/>
                <a:gd name="T26" fmla="*/ 2626 w 15675"/>
                <a:gd name="T27" fmla="*/ 1298 h 4059"/>
                <a:gd name="T28" fmla="*/ 26 w 15675"/>
                <a:gd name="T29" fmla="*/ 74 h 4059"/>
                <a:gd name="T30" fmla="*/ 9 w 15675"/>
                <a:gd name="T31" fmla="*/ 26 h 4059"/>
                <a:gd name="T32" fmla="*/ 57 w 15675"/>
                <a:gd name="T33" fmla="*/ 9 h 4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75" h="4059">
                  <a:moveTo>
                    <a:pt x="57" y="9"/>
                  </a:moveTo>
                  <a:lnTo>
                    <a:pt x="2657" y="1233"/>
                  </a:lnTo>
                  <a:lnTo>
                    <a:pt x="5250" y="2200"/>
                  </a:lnTo>
                  <a:lnTo>
                    <a:pt x="7846" y="2871"/>
                  </a:lnTo>
                  <a:lnTo>
                    <a:pt x="10445" y="3442"/>
                  </a:lnTo>
                  <a:lnTo>
                    <a:pt x="13042" y="3758"/>
                  </a:lnTo>
                  <a:lnTo>
                    <a:pt x="15641" y="3986"/>
                  </a:lnTo>
                  <a:cubicBezTo>
                    <a:pt x="15660" y="3987"/>
                    <a:pt x="15675" y="4005"/>
                    <a:pt x="15673" y="4025"/>
                  </a:cubicBezTo>
                  <a:cubicBezTo>
                    <a:pt x="15672" y="4044"/>
                    <a:pt x="15654" y="4059"/>
                    <a:pt x="15634" y="4057"/>
                  </a:cubicBezTo>
                  <a:lnTo>
                    <a:pt x="13033" y="3829"/>
                  </a:lnTo>
                  <a:lnTo>
                    <a:pt x="10430" y="3513"/>
                  </a:lnTo>
                  <a:lnTo>
                    <a:pt x="7828" y="2940"/>
                  </a:lnTo>
                  <a:lnTo>
                    <a:pt x="5225" y="2267"/>
                  </a:lnTo>
                  <a:lnTo>
                    <a:pt x="2626" y="1298"/>
                  </a:lnTo>
                  <a:lnTo>
                    <a:pt x="26" y="74"/>
                  </a:lnTo>
                  <a:cubicBezTo>
                    <a:pt x="8" y="66"/>
                    <a:pt x="0" y="44"/>
                    <a:pt x="9" y="26"/>
                  </a:cubicBezTo>
                  <a:cubicBezTo>
                    <a:pt x="17" y="8"/>
                    <a:pt x="39" y="0"/>
                    <a:pt x="57" y="9"/>
                  </a:cubicBez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5" name="Rectangle 56"/>
            <p:cNvSpPr>
              <a:spLocks noChangeArrowheads="1"/>
            </p:cNvSpPr>
            <p:nvPr/>
          </p:nvSpPr>
          <p:spPr bwMode="auto">
            <a:xfrm>
              <a:off x="1639888" y="2682875"/>
              <a:ext cx="49213" cy="508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6" name="Rectangle 57"/>
            <p:cNvSpPr>
              <a:spLocks noChangeArrowheads="1"/>
            </p:cNvSpPr>
            <p:nvPr/>
          </p:nvSpPr>
          <p:spPr bwMode="auto">
            <a:xfrm>
              <a:off x="1639888" y="2682875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7" name="Rectangle 58"/>
            <p:cNvSpPr>
              <a:spLocks noChangeArrowheads="1"/>
            </p:cNvSpPr>
            <p:nvPr/>
          </p:nvSpPr>
          <p:spPr bwMode="auto">
            <a:xfrm>
              <a:off x="2630488" y="3148013"/>
              <a:ext cx="49213" cy="508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8" name="Rectangle 59"/>
            <p:cNvSpPr>
              <a:spLocks noChangeArrowheads="1"/>
            </p:cNvSpPr>
            <p:nvPr/>
          </p:nvSpPr>
          <p:spPr bwMode="auto">
            <a:xfrm>
              <a:off x="2630488" y="3148013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9" name="Rectangle 60"/>
            <p:cNvSpPr>
              <a:spLocks noChangeArrowheads="1"/>
            </p:cNvSpPr>
            <p:nvPr/>
          </p:nvSpPr>
          <p:spPr bwMode="auto">
            <a:xfrm>
              <a:off x="3621088" y="3516313"/>
              <a:ext cx="49213" cy="508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0" name="Rectangle 61"/>
            <p:cNvSpPr>
              <a:spLocks noChangeArrowheads="1"/>
            </p:cNvSpPr>
            <p:nvPr/>
          </p:nvSpPr>
          <p:spPr bwMode="auto">
            <a:xfrm>
              <a:off x="3621088" y="3516313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1" name="Rectangle 62"/>
            <p:cNvSpPr>
              <a:spLocks noChangeArrowheads="1"/>
            </p:cNvSpPr>
            <p:nvPr/>
          </p:nvSpPr>
          <p:spPr bwMode="auto">
            <a:xfrm>
              <a:off x="4611688" y="3773488"/>
              <a:ext cx="49213" cy="508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2" name="Rectangle 63"/>
            <p:cNvSpPr>
              <a:spLocks noChangeArrowheads="1"/>
            </p:cNvSpPr>
            <p:nvPr/>
          </p:nvSpPr>
          <p:spPr bwMode="auto">
            <a:xfrm>
              <a:off x="4611688" y="3773488"/>
              <a:ext cx="49213" cy="50800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3" name="Rectangle 64"/>
            <p:cNvSpPr>
              <a:spLocks noChangeArrowheads="1"/>
            </p:cNvSpPr>
            <p:nvPr/>
          </p:nvSpPr>
          <p:spPr bwMode="auto">
            <a:xfrm>
              <a:off x="5602288" y="3990975"/>
              <a:ext cx="49213" cy="49213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4" name="Rectangle 65"/>
            <p:cNvSpPr>
              <a:spLocks noChangeArrowheads="1"/>
            </p:cNvSpPr>
            <p:nvPr/>
          </p:nvSpPr>
          <p:spPr bwMode="auto">
            <a:xfrm>
              <a:off x="5602288" y="3990975"/>
              <a:ext cx="49213" cy="49213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5" name="Rectangle 66"/>
            <p:cNvSpPr>
              <a:spLocks noChangeArrowheads="1"/>
            </p:cNvSpPr>
            <p:nvPr/>
          </p:nvSpPr>
          <p:spPr bwMode="auto">
            <a:xfrm>
              <a:off x="6591300" y="4111625"/>
              <a:ext cx="49213" cy="49213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6" name="Rectangle 67"/>
            <p:cNvSpPr>
              <a:spLocks noChangeArrowheads="1"/>
            </p:cNvSpPr>
            <p:nvPr/>
          </p:nvSpPr>
          <p:spPr bwMode="auto">
            <a:xfrm>
              <a:off x="6591300" y="4111625"/>
              <a:ext cx="49213" cy="49213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7" name="Rectangle 68"/>
            <p:cNvSpPr>
              <a:spLocks noChangeArrowheads="1"/>
            </p:cNvSpPr>
            <p:nvPr/>
          </p:nvSpPr>
          <p:spPr bwMode="auto">
            <a:xfrm>
              <a:off x="7580313" y="4198938"/>
              <a:ext cx="50800" cy="508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8" name="Rectangle 69"/>
            <p:cNvSpPr>
              <a:spLocks noChangeArrowheads="1"/>
            </p:cNvSpPr>
            <p:nvPr/>
          </p:nvSpPr>
          <p:spPr bwMode="auto">
            <a:xfrm>
              <a:off x="7580313" y="4198938"/>
              <a:ext cx="50800" cy="50800"/>
            </a:xfrm>
            <a:prstGeom prst="rect">
              <a:avLst/>
            </a:prstGeom>
            <a:noFill/>
            <a:ln w="9525" cap="flat">
              <a:solidFill>
                <a:srgbClr val="BE4B4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9" name="Freeform 70"/>
            <p:cNvSpPr>
              <a:spLocks/>
            </p:cNvSpPr>
            <p:nvPr/>
          </p:nvSpPr>
          <p:spPr bwMode="auto">
            <a:xfrm>
              <a:off x="1651000" y="2533650"/>
              <a:ext cx="5972175" cy="1081088"/>
            </a:xfrm>
            <a:custGeom>
              <a:avLst/>
              <a:gdLst>
                <a:gd name="T0" fmla="*/ 53 w 15674"/>
                <a:gd name="T1" fmla="*/ 7 h 2838"/>
                <a:gd name="T2" fmla="*/ 2653 w 15674"/>
                <a:gd name="T3" fmla="*/ 935 h 2838"/>
                <a:gd name="T4" fmla="*/ 5245 w 15674"/>
                <a:gd name="T5" fmla="*/ 1606 h 2838"/>
                <a:gd name="T6" fmla="*/ 7842 w 15674"/>
                <a:gd name="T7" fmla="*/ 1985 h 2838"/>
                <a:gd name="T8" fmla="*/ 10441 w 15674"/>
                <a:gd name="T9" fmla="*/ 2321 h 2838"/>
                <a:gd name="T10" fmla="*/ 13040 w 15674"/>
                <a:gd name="T11" fmla="*/ 2573 h 2838"/>
                <a:gd name="T12" fmla="*/ 15639 w 15674"/>
                <a:gd name="T13" fmla="*/ 2765 h 2838"/>
                <a:gd name="T14" fmla="*/ 15672 w 15674"/>
                <a:gd name="T15" fmla="*/ 2803 h 2838"/>
                <a:gd name="T16" fmla="*/ 15634 w 15674"/>
                <a:gd name="T17" fmla="*/ 2836 h 2838"/>
                <a:gd name="T18" fmla="*/ 13033 w 15674"/>
                <a:gd name="T19" fmla="*/ 2644 h 2838"/>
                <a:gd name="T20" fmla="*/ 10432 w 15674"/>
                <a:gd name="T21" fmla="*/ 2392 h 2838"/>
                <a:gd name="T22" fmla="*/ 7831 w 15674"/>
                <a:gd name="T23" fmla="*/ 2056 h 2838"/>
                <a:gd name="T24" fmla="*/ 5227 w 15674"/>
                <a:gd name="T25" fmla="*/ 1675 h 2838"/>
                <a:gd name="T26" fmla="*/ 2628 w 15674"/>
                <a:gd name="T27" fmla="*/ 1002 h 2838"/>
                <a:gd name="T28" fmla="*/ 28 w 15674"/>
                <a:gd name="T29" fmla="*/ 74 h 2838"/>
                <a:gd name="T30" fmla="*/ 7 w 15674"/>
                <a:gd name="T31" fmla="*/ 28 h 2838"/>
                <a:gd name="T32" fmla="*/ 53 w 15674"/>
                <a:gd name="T33" fmla="*/ 7 h 2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74" h="2838">
                  <a:moveTo>
                    <a:pt x="53" y="7"/>
                  </a:moveTo>
                  <a:lnTo>
                    <a:pt x="2653" y="935"/>
                  </a:lnTo>
                  <a:lnTo>
                    <a:pt x="5245" y="1606"/>
                  </a:lnTo>
                  <a:lnTo>
                    <a:pt x="7842" y="1985"/>
                  </a:lnTo>
                  <a:lnTo>
                    <a:pt x="10441" y="2321"/>
                  </a:lnTo>
                  <a:lnTo>
                    <a:pt x="13040" y="2573"/>
                  </a:lnTo>
                  <a:lnTo>
                    <a:pt x="15639" y="2765"/>
                  </a:lnTo>
                  <a:cubicBezTo>
                    <a:pt x="15659" y="2766"/>
                    <a:pt x="15674" y="2783"/>
                    <a:pt x="15672" y="2803"/>
                  </a:cubicBezTo>
                  <a:cubicBezTo>
                    <a:pt x="15671" y="2823"/>
                    <a:pt x="15654" y="2838"/>
                    <a:pt x="15634" y="2836"/>
                  </a:cubicBezTo>
                  <a:lnTo>
                    <a:pt x="13033" y="2644"/>
                  </a:lnTo>
                  <a:lnTo>
                    <a:pt x="10432" y="2392"/>
                  </a:lnTo>
                  <a:lnTo>
                    <a:pt x="7831" y="2056"/>
                  </a:lnTo>
                  <a:lnTo>
                    <a:pt x="5227" y="1675"/>
                  </a:lnTo>
                  <a:lnTo>
                    <a:pt x="2628" y="1002"/>
                  </a:lnTo>
                  <a:lnTo>
                    <a:pt x="28" y="74"/>
                  </a:lnTo>
                  <a:cubicBezTo>
                    <a:pt x="10" y="68"/>
                    <a:pt x="0" y="47"/>
                    <a:pt x="7" y="28"/>
                  </a:cubicBezTo>
                  <a:cubicBezTo>
                    <a:pt x="13" y="10"/>
                    <a:pt x="34" y="0"/>
                    <a:pt x="53" y="7"/>
                  </a:cubicBezTo>
                  <a:close/>
                </a:path>
              </a:pathLst>
            </a:custGeom>
            <a:solidFill>
              <a:srgbClr val="0070C0"/>
            </a:solidFill>
            <a:ln w="1588" cap="flat">
              <a:solidFill>
                <a:srgbClr val="0070C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0" name="Oval 71"/>
            <p:cNvSpPr>
              <a:spLocks noChangeArrowheads="1"/>
            </p:cNvSpPr>
            <p:nvPr/>
          </p:nvSpPr>
          <p:spPr bwMode="auto">
            <a:xfrm>
              <a:off x="1639888" y="2520950"/>
              <a:ext cx="49213" cy="508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1" name="Oval 72"/>
            <p:cNvSpPr>
              <a:spLocks noChangeArrowheads="1"/>
            </p:cNvSpPr>
            <p:nvPr/>
          </p:nvSpPr>
          <p:spPr bwMode="auto">
            <a:xfrm>
              <a:off x="1639888" y="2520950"/>
              <a:ext cx="49213" cy="50800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2" name="Oval 73"/>
            <p:cNvSpPr>
              <a:spLocks noChangeArrowheads="1"/>
            </p:cNvSpPr>
            <p:nvPr/>
          </p:nvSpPr>
          <p:spPr bwMode="auto">
            <a:xfrm>
              <a:off x="2630488" y="2874963"/>
              <a:ext cx="49213" cy="508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3" name="Oval 74"/>
            <p:cNvSpPr>
              <a:spLocks noChangeArrowheads="1"/>
            </p:cNvSpPr>
            <p:nvPr/>
          </p:nvSpPr>
          <p:spPr bwMode="auto">
            <a:xfrm>
              <a:off x="2630488" y="2874963"/>
              <a:ext cx="49213" cy="50800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4" name="Oval 75"/>
            <p:cNvSpPr>
              <a:spLocks noChangeArrowheads="1"/>
            </p:cNvSpPr>
            <p:nvPr/>
          </p:nvSpPr>
          <p:spPr bwMode="auto">
            <a:xfrm>
              <a:off x="3621088" y="3132138"/>
              <a:ext cx="49213" cy="508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5" name="Oval 76"/>
            <p:cNvSpPr>
              <a:spLocks noChangeArrowheads="1"/>
            </p:cNvSpPr>
            <p:nvPr/>
          </p:nvSpPr>
          <p:spPr bwMode="auto">
            <a:xfrm>
              <a:off x="3621088" y="3132138"/>
              <a:ext cx="49213" cy="50800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6" name="Oval 77"/>
            <p:cNvSpPr>
              <a:spLocks noChangeArrowheads="1"/>
            </p:cNvSpPr>
            <p:nvPr/>
          </p:nvSpPr>
          <p:spPr bwMode="auto">
            <a:xfrm>
              <a:off x="4611688" y="3276600"/>
              <a:ext cx="49213" cy="49213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7" name="Oval 78"/>
            <p:cNvSpPr>
              <a:spLocks noChangeArrowheads="1"/>
            </p:cNvSpPr>
            <p:nvPr/>
          </p:nvSpPr>
          <p:spPr bwMode="auto">
            <a:xfrm>
              <a:off x="4611688" y="3276600"/>
              <a:ext cx="49213" cy="49213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8" name="Oval 79"/>
            <p:cNvSpPr>
              <a:spLocks noChangeArrowheads="1"/>
            </p:cNvSpPr>
            <p:nvPr/>
          </p:nvSpPr>
          <p:spPr bwMode="auto">
            <a:xfrm>
              <a:off x="5602288" y="3405188"/>
              <a:ext cx="49213" cy="508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9" name="Oval 80"/>
            <p:cNvSpPr>
              <a:spLocks noChangeArrowheads="1"/>
            </p:cNvSpPr>
            <p:nvPr/>
          </p:nvSpPr>
          <p:spPr bwMode="auto">
            <a:xfrm>
              <a:off x="5602288" y="3405188"/>
              <a:ext cx="49213" cy="50800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0" name="Oval 81"/>
            <p:cNvSpPr>
              <a:spLocks noChangeArrowheads="1"/>
            </p:cNvSpPr>
            <p:nvPr/>
          </p:nvSpPr>
          <p:spPr bwMode="auto">
            <a:xfrm>
              <a:off x="6591300" y="3502025"/>
              <a:ext cx="49213" cy="49213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1" name="Oval 82"/>
            <p:cNvSpPr>
              <a:spLocks noChangeArrowheads="1"/>
            </p:cNvSpPr>
            <p:nvPr/>
          </p:nvSpPr>
          <p:spPr bwMode="auto">
            <a:xfrm>
              <a:off x="6591300" y="3502025"/>
              <a:ext cx="49213" cy="49213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2" name="Oval 83"/>
            <p:cNvSpPr>
              <a:spLocks noChangeArrowheads="1"/>
            </p:cNvSpPr>
            <p:nvPr/>
          </p:nvSpPr>
          <p:spPr bwMode="auto">
            <a:xfrm>
              <a:off x="7581900" y="3573463"/>
              <a:ext cx="49213" cy="49213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3" name="Oval 84"/>
            <p:cNvSpPr>
              <a:spLocks noChangeArrowheads="1"/>
            </p:cNvSpPr>
            <p:nvPr/>
          </p:nvSpPr>
          <p:spPr bwMode="auto">
            <a:xfrm>
              <a:off x="7580313" y="3573463"/>
              <a:ext cx="50800" cy="49213"/>
            </a:xfrm>
            <a:prstGeom prst="ellipse">
              <a:avLst/>
            </a:prstGeom>
            <a:noFill/>
            <a:ln w="9525" cap="flat">
              <a:solidFill>
                <a:srgbClr val="007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2" name="Freeform 85"/>
            <p:cNvSpPr>
              <a:spLocks/>
            </p:cNvSpPr>
            <p:nvPr/>
          </p:nvSpPr>
          <p:spPr bwMode="auto">
            <a:xfrm>
              <a:off x="1652588" y="2397125"/>
              <a:ext cx="5970588" cy="503238"/>
            </a:xfrm>
            <a:custGeom>
              <a:avLst/>
              <a:gdLst>
                <a:gd name="T0" fmla="*/ 43 w 15671"/>
                <a:gd name="T1" fmla="*/ 3 h 1319"/>
                <a:gd name="T2" fmla="*/ 2643 w 15671"/>
                <a:gd name="T3" fmla="*/ 343 h 1319"/>
                <a:gd name="T4" fmla="*/ 5239 w 15671"/>
                <a:gd name="T5" fmla="*/ 699 h 1319"/>
                <a:gd name="T6" fmla="*/ 7837 w 15671"/>
                <a:gd name="T7" fmla="*/ 911 h 1319"/>
                <a:gd name="T8" fmla="*/ 10438 w 15671"/>
                <a:gd name="T9" fmla="*/ 1163 h 1319"/>
                <a:gd name="T10" fmla="*/ 13035 w 15671"/>
                <a:gd name="T11" fmla="*/ 1202 h 1319"/>
                <a:gd name="T12" fmla="*/ 15635 w 15671"/>
                <a:gd name="T13" fmla="*/ 1246 h 1319"/>
                <a:gd name="T14" fmla="*/ 15670 w 15671"/>
                <a:gd name="T15" fmla="*/ 1283 h 1319"/>
                <a:gd name="T16" fmla="*/ 15634 w 15671"/>
                <a:gd name="T17" fmla="*/ 1318 h 1319"/>
                <a:gd name="T18" fmla="*/ 13034 w 15671"/>
                <a:gd name="T19" fmla="*/ 1274 h 1319"/>
                <a:gd name="T20" fmla="*/ 10431 w 15671"/>
                <a:gd name="T21" fmla="*/ 1234 h 1319"/>
                <a:gd name="T22" fmla="*/ 7832 w 15671"/>
                <a:gd name="T23" fmla="*/ 982 h 1319"/>
                <a:gd name="T24" fmla="*/ 5230 w 15671"/>
                <a:gd name="T25" fmla="*/ 770 h 1319"/>
                <a:gd name="T26" fmla="*/ 2634 w 15671"/>
                <a:gd name="T27" fmla="*/ 414 h 1319"/>
                <a:gd name="T28" fmla="*/ 34 w 15671"/>
                <a:gd name="T29" fmla="*/ 74 h 1319"/>
                <a:gd name="T30" fmla="*/ 3 w 15671"/>
                <a:gd name="T31" fmla="*/ 34 h 1319"/>
                <a:gd name="T32" fmla="*/ 43 w 15671"/>
                <a:gd name="T33" fmla="*/ 3 h 1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671" h="1319">
                  <a:moveTo>
                    <a:pt x="43" y="3"/>
                  </a:moveTo>
                  <a:lnTo>
                    <a:pt x="2643" y="343"/>
                  </a:lnTo>
                  <a:lnTo>
                    <a:pt x="5239" y="699"/>
                  </a:lnTo>
                  <a:lnTo>
                    <a:pt x="7837" y="911"/>
                  </a:lnTo>
                  <a:lnTo>
                    <a:pt x="10438" y="1163"/>
                  </a:lnTo>
                  <a:lnTo>
                    <a:pt x="13035" y="1202"/>
                  </a:lnTo>
                  <a:lnTo>
                    <a:pt x="15635" y="1246"/>
                  </a:lnTo>
                  <a:cubicBezTo>
                    <a:pt x="15655" y="1247"/>
                    <a:pt x="15671" y="1263"/>
                    <a:pt x="15670" y="1283"/>
                  </a:cubicBezTo>
                  <a:cubicBezTo>
                    <a:pt x="15670" y="1303"/>
                    <a:pt x="15654" y="1319"/>
                    <a:pt x="15634" y="1318"/>
                  </a:cubicBezTo>
                  <a:lnTo>
                    <a:pt x="13034" y="1274"/>
                  </a:lnTo>
                  <a:lnTo>
                    <a:pt x="10431" y="1234"/>
                  </a:lnTo>
                  <a:lnTo>
                    <a:pt x="7832" y="982"/>
                  </a:lnTo>
                  <a:lnTo>
                    <a:pt x="5230" y="770"/>
                  </a:lnTo>
                  <a:lnTo>
                    <a:pt x="2634" y="414"/>
                  </a:lnTo>
                  <a:lnTo>
                    <a:pt x="34" y="74"/>
                  </a:lnTo>
                  <a:cubicBezTo>
                    <a:pt x="14" y="72"/>
                    <a:pt x="0" y="54"/>
                    <a:pt x="3" y="34"/>
                  </a:cubicBezTo>
                  <a:cubicBezTo>
                    <a:pt x="5" y="14"/>
                    <a:pt x="23" y="0"/>
                    <a:pt x="43" y="3"/>
                  </a:cubicBezTo>
                  <a:close/>
                </a:path>
              </a:pathLst>
            </a:custGeom>
            <a:solidFill>
              <a:srgbClr val="77933C"/>
            </a:solidFill>
            <a:ln w="1588" cap="flat">
              <a:solidFill>
                <a:srgbClr val="77933C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4" name="Freeform 86"/>
            <p:cNvSpPr>
              <a:spLocks/>
            </p:cNvSpPr>
            <p:nvPr/>
          </p:nvSpPr>
          <p:spPr bwMode="auto">
            <a:xfrm>
              <a:off x="1639888" y="2386013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9" name="Freeform 87"/>
            <p:cNvSpPr>
              <a:spLocks/>
            </p:cNvSpPr>
            <p:nvPr/>
          </p:nvSpPr>
          <p:spPr bwMode="auto">
            <a:xfrm>
              <a:off x="1639888" y="2386013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0" name="Freeform 88"/>
            <p:cNvSpPr>
              <a:spLocks/>
            </p:cNvSpPr>
            <p:nvPr/>
          </p:nvSpPr>
          <p:spPr bwMode="auto">
            <a:xfrm>
              <a:off x="2630488" y="2514600"/>
              <a:ext cx="50800" cy="50800"/>
            </a:xfrm>
            <a:custGeom>
              <a:avLst/>
              <a:gdLst>
                <a:gd name="T0" fmla="*/ 16 w 32"/>
                <a:gd name="T1" fmla="*/ 0 h 32"/>
                <a:gd name="T2" fmla="*/ 16 w 32"/>
                <a:gd name="T3" fmla="*/ 0 h 32"/>
                <a:gd name="T4" fmla="*/ 16 w 32"/>
                <a:gd name="T5" fmla="*/ 0 h 32"/>
                <a:gd name="T6" fmla="*/ 32 w 32"/>
                <a:gd name="T7" fmla="*/ 32 h 32"/>
                <a:gd name="T8" fmla="*/ 32 w 32"/>
                <a:gd name="T9" fmla="*/ 32 h 32"/>
                <a:gd name="T10" fmla="*/ 0 w 32"/>
                <a:gd name="T11" fmla="*/ 32 h 32"/>
                <a:gd name="T12" fmla="*/ 0 w 32"/>
                <a:gd name="T13" fmla="*/ 32 h 32"/>
                <a:gd name="T14" fmla="*/ 16 w 32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1" name="Freeform 89"/>
            <p:cNvSpPr>
              <a:spLocks/>
            </p:cNvSpPr>
            <p:nvPr/>
          </p:nvSpPr>
          <p:spPr bwMode="auto">
            <a:xfrm>
              <a:off x="2630488" y="2514600"/>
              <a:ext cx="50800" cy="50800"/>
            </a:xfrm>
            <a:custGeom>
              <a:avLst/>
              <a:gdLst>
                <a:gd name="T0" fmla="*/ 16 w 32"/>
                <a:gd name="T1" fmla="*/ 0 h 32"/>
                <a:gd name="T2" fmla="*/ 16 w 32"/>
                <a:gd name="T3" fmla="*/ 0 h 32"/>
                <a:gd name="T4" fmla="*/ 16 w 32"/>
                <a:gd name="T5" fmla="*/ 0 h 32"/>
                <a:gd name="T6" fmla="*/ 32 w 32"/>
                <a:gd name="T7" fmla="*/ 32 h 32"/>
                <a:gd name="T8" fmla="*/ 32 w 32"/>
                <a:gd name="T9" fmla="*/ 32 h 32"/>
                <a:gd name="T10" fmla="*/ 0 w 32"/>
                <a:gd name="T11" fmla="*/ 32 h 32"/>
                <a:gd name="T12" fmla="*/ 0 w 32"/>
                <a:gd name="T13" fmla="*/ 32 h 32"/>
                <a:gd name="T14" fmla="*/ 16 w 32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2" name="Freeform 90"/>
            <p:cNvSpPr>
              <a:spLocks/>
            </p:cNvSpPr>
            <p:nvPr/>
          </p:nvSpPr>
          <p:spPr bwMode="auto">
            <a:xfrm>
              <a:off x="3621088" y="2651125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3" name="Freeform 91"/>
            <p:cNvSpPr>
              <a:spLocks/>
            </p:cNvSpPr>
            <p:nvPr/>
          </p:nvSpPr>
          <p:spPr bwMode="auto">
            <a:xfrm>
              <a:off x="3621088" y="2651125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4" name="Freeform 92"/>
            <p:cNvSpPr>
              <a:spLocks/>
            </p:cNvSpPr>
            <p:nvPr/>
          </p:nvSpPr>
          <p:spPr bwMode="auto">
            <a:xfrm>
              <a:off x="4611688" y="2730500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5" name="Freeform 93"/>
            <p:cNvSpPr>
              <a:spLocks/>
            </p:cNvSpPr>
            <p:nvPr/>
          </p:nvSpPr>
          <p:spPr bwMode="auto">
            <a:xfrm>
              <a:off x="4611688" y="2730500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6" name="Freeform 94"/>
            <p:cNvSpPr>
              <a:spLocks/>
            </p:cNvSpPr>
            <p:nvPr/>
          </p:nvSpPr>
          <p:spPr bwMode="auto">
            <a:xfrm>
              <a:off x="5602288" y="2825750"/>
              <a:ext cx="50800" cy="52388"/>
            </a:xfrm>
            <a:custGeom>
              <a:avLst/>
              <a:gdLst>
                <a:gd name="T0" fmla="*/ 16 w 32"/>
                <a:gd name="T1" fmla="*/ 1 h 33"/>
                <a:gd name="T2" fmla="*/ 16 w 32"/>
                <a:gd name="T3" fmla="*/ 0 h 33"/>
                <a:gd name="T4" fmla="*/ 16 w 32"/>
                <a:gd name="T5" fmla="*/ 1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1"/>
                  </a:moveTo>
                  <a:lnTo>
                    <a:pt x="16" y="0"/>
                  </a:lnTo>
                  <a:lnTo>
                    <a:pt x="16" y="1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7" name="Freeform 95"/>
            <p:cNvSpPr>
              <a:spLocks/>
            </p:cNvSpPr>
            <p:nvPr/>
          </p:nvSpPr>
          <p:spPr bwMode="auto">
            <a:xfrm>
              <a:off x="5602288" y="2825750"/>
              <a:ext cx="50800" cy="52388"/>
            </a:xfrm>
            <a:custGeom>
              <a:avLst/>
              <a:gdLst>
                <a:gd name="T0" fmla="*/ 16 w 32"/>
                <a:gd name="T1" fmla="*/ 1 h 33"/>
                <a:gd name="T2" fmla="*/ 16 w 32"/>
                <a:gd name="T3" fmla="*/ 0 h 33"/>
                <a:gd name="T4" fmla="*/ 16 w 32"/>
                <a:gd name="T5" fmla="*/ 1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1"/>
                  </a:moveTo>
                  <a:lnTo>
                    <a:pt x="16" y="0"/>
                  </a:lnTo>
                  <a:lnTo>
                    <a:pt x="16" y="1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1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8" name="Freeform 96"/>
            <p:cNvSpPr>
              <a:spLocks/>
            </p:cNvSpPr>
            <p:nvPr/>
          </p:nvSpPr>
          <p:spPr bwMode="auto">
            <a:xfrm>
              <a:off x="6591300" y="2843213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9" name="Freeform 97"/>
            <p:cNvSpPr>
              <a:spLocks/>
            </p:cNvSpPr>
            <p:nvPr/>
          </p:nvSpPr>
          <p:spPr bwMode="auto">
            <a:xfrm>
              <a:off x="6591300" y="2843213"/>
              <a:ext cx="50800" cy="52388"/>
            </a:xfrm>
            <a:custGeom>
              <a:avLst/>
              <a:gdLst>
                <a:gd name="T0" fmla="*/ 16 w 32"/>
                <a:gd name="T1" fmla="*/ 0 h 33"/>
                <a:gd name="T2" fmla="*/ 16 w 32"/>
                <a:gd name="T3" fmla="*/ 0 h 33"/>
                <a:gd name="T4" fmla="*/ 16 w 32"/>
                <a:gd name="T5" fmla="*/ 0 h 33"/>
                <a:gd name="T6" fmla="*/ 32 w 32"/>
                <a:gd name="T7" fmla="*/ 33 h 33"/>
                <a:gd name="T8" fmla="*/ 32 w 32"/>
                <a:gd name="T9" fmla="*/ 33 h 33"/>
                <a:gd name="T10" fmla="*/ 0 w 32"/>
                <a:gd name="T11" fmla="*/ 33 h 33"/>
                <a:gd name="T12" fmla="*/ 0 w 32"/>
                <a:gd name="T13" fmla="*/ 33 h 33"/>
                <a:gd name="T14" fmla="*/ 16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32" y="33"/>
                  </a:lnTo>
                  <a:lnTo>
                    <a:pt x="32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80" name="Freeform 98"/>
            <p:cNvSpPr>
              <a:spLocks/>
            </p:cNvSpPr>
            <p:nvPr/>
          </p:nvSpPr>
          <p:spPr bwMode="auto">
            <a:xfrm>
              <a:off x="7580313" y="2859088"/>
              <a:ext cx="52388" cy="52388"/>
            </a:xfrm>
            <a:custGeom>
              <a:avLst/>
              <a:gdLst>
                <a:gd name="T0" fmla="*/ 17 w 33"/>
                <a:gd name="T1" fmla="*/ 1 h 33"/>
                <a:gd name="T2" fmla="*/ 17 w 33"/>
                <a:gd name="T3" fmla="*/ 0 h 33"/>
                <a:gd name="T4" fmla="*/ 17 w 33"/>
                <a:gd name="T5" fmla="*/ 1 h 33"/>
                <a:gd name="T6" fmla="*/ 33 w 33"/>
                <a:gd name="T7" fmla="*/ 33 h 33"/>
                <a:gd name="T8" fmla="*/ 33 w 33"/>
                <a:gd name="T9" fmla="*/ 33 h 33"/>
                <a:gd name="T10" fmla="*/ 0 w 33"/>
                <a:gd name="T11" fmla="*/ 33 h 33"/>
                <a:gd name="T12" fmla="*/ 1 w 33"/>
                <a:gd name="T13" fmla="*/ 33 h 33"/>
                <a:gd name="T14" fmla="*/ 17 w 33"/>
                <a:gd name="T1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3">
                  <a:moveTo>
                    <a:pt x="17" y="1"/>
                  </a:moveTo>
                  <a:lnTo>
                    <a:pt x="17" y="0"/>
                  </a:lnTo>
                  <a:lnTo>
                    <a:pt x="17" y="1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0" y="33"/>
                  </a:lnTo>
                  <a:lnTo>
                    <a:pt x="1" y="33"/>
                  </a:lnTo>
                  <a:lnTo>
                    <a:pt x="17" y="1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81" name="Freeform 99"/>
            <p:cNvSpPr>
              <a:spLocks/>
            </p:cNvSpPr>
            <p:nvPr/>
          </p:nvSpPr>
          <p:spPr bwMode="auto">
            <a:xfrm>
              <a:off x="7580313" y="2859088"/>
              <a:ext cx="52388" cy="52388"/>
            </a:xfrm>
            <a:custGeom>
              <a:avLst/>
              <a:gdLst>
                <a:gd name="T0" fmla="*/ 17 w 33"/>
                <a:gd name="T1" fmla="*/ 1 h 33"/>
                <a:gd name="T2" fmla="*/ 17 w 33"/>
                <a:gd name="T3" fmla="*/ 0 h 33"/>
                <a:gd name="T4" fmla="*/ 17 w 33"/>
                <a:gd name="T5" fmla="*/ 1 h 33"/>
                <a:gd name="T6" fmla="*/ 33 w 33"/>
                <a:gd name="T7" fmla="*/ 33 h 33"/>
                <a:gd name="T8" fmla="*/ 33 w 33"/>
                <a:gd name="T9" fmla="*/ 33 h 33"/>
                <a:gd name="T10" fmla="*/ 0 w 33"/>
                <a:gd name="T11" fmla="*/ 33 h 33"/>
                <a:gd name="T12" fmla="*/ 1 w 33"/>
                <a:gd name="T13" fmla="*/ 33 h 33"/>
                <a:gd name="T14" fmla="*/ 17 w 33"/>
                <a:gd name="T1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3">
                  <a:moveTo>
                    <a:pt x="17" y="1"/>
                  </a:moveTo>
                  <a:lnTo>
                    <a:pt x="17" y="0"/>
                  </a:lnTo>
                  <a:lnTo>
                    <a:pt x="17" y="1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0" y="33"/>
                  </a:lnTo>
                  <a:lnTo>
                    <a:pt x="1" y="33"/>
                  </a:lnTo>
                  <a:lnTo>
                    <a:pt x="17" y="1"/>
                  </a:lnTo>
                  <a:close/>
                </a:path>
              </a:pathLst>
            </a:custGeom>
            <a:noFill/>
            <a:ln w="9525" cap="flat">
              <a:solidFill>
                <a:srgbClr val="7793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82" name="Rectangle 100"/>
            <p:cNvSpPr>
              <a:spLocks noChangeArrowheads="1"/>
            </p:cNvSpPr>
            <p:nvPr/>
          </p:nvSpPr>
          <p:spPr bwMode="auto">
            <a:xfrm>
              <a:off x="422275" y="5600700"/>
              <a:ext cx="19843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5" name="Rectangle 101"/>
            <p:cNvSpPr>
              <a:spLocks noChangeArrowheads="1"/>
            </p:cNvSpPr>
            <p:nvPr/>
          </p:nvSpPr>
          <p:spPr bwMode="auto">
            <a:xfrm>
              <a:off x="422275" y="4799013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6" name="Rectangle 102"/>
            <p:cNvSpPr>
              <a:spLocks noChangeArrowheads="1"/>
            </p:cNvSpPr>
            <p:nvPr/>
          </p:nvSpPr>
          <p:spPr bwMode="auto">
            <a:xfrm>
              <a:off x="422275" y="3995738"/>
              <a:ext cx="198438" cy="28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7" name="Rectangle 103"/>
            <p:cNvSpPr>
              <a:spLocks noChangeArrowheads="1"/>
            </p:cNvSpPr>
            <p:nvPr/>
          </p:nvSpPr>
          <p:spPr bwMode="auto">
            <a:xfrm>
              <a:off x="422275" y="3194050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8" name="Rectangle 104"/>
            <p:cNvSpPr>
              <a:spLocks noChangeArrowheads="1"/>
            </p:cNvSpPr>
            <p:nvPr/>
          </p:nvSpPr>
          <p:spPr bwMode="auto">
            <a:xfrm>
              <a:off x="422275" y="2390775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89" name="Rectangle 105"/>
            <p:cNvSpPr>
              <a:spLocks noChangeArrowheads="1"/>
            </p:cNvSpPr>
            <p:nvPr/>
          </p:nvSpPr>
          <p:spPr bwMode="auto">
            <a:xfrm>
              <a:off x="422275" y="1589088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0" name="Rectangle 106"/>
            <p:cNvSpPr>
              <a:spLocks noChangeArrowheads="1"/>
            </p:cNvSpPr>
            <p:nvPr/>
          </p:nvSpPr>
          <p:spPr bwMode="auto">
            <a:xfrm>
              <a:off x="422275" y="785813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2" name="Rectangle 108"/>
            <p:cNvSpPr>
              <a:spLocks noChangeArrowheads="1"/>
            </p:cNvSpPr>
            <p:nvPr/>
          </p:nvSpPr>
          <p:spPr bwMode="auto">
            <a:xfrm>
              <a:off x="1622425" y="5832475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3" name="Rectangle 109"/>
            <p:cNvSpPr>
              <a:spLocks noChangeArrowheads="1"/>
            </p:cNvSpPr>
            <p:nvPr/>
          </p:nvSpPr>
          <p:spPr bwMode="auto">
            <a:xfrm>
              <a:off x="2613025" y="5832475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4" name="Rectangle 110"/>
            <p:cNvSpPr>
              <a:spLocks noChangeArrowheads="1"/>
            </p:cNvSpPr>
            <p:nvPr/>
          </p:nvSpPr>
          <p:spPr bwMode="auto">
            <a:xfrm>
              <a:off x="3602038" y="5832475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5" name="Rectangle 111"/>
            <p:cNvSpPr>
              <a:spLocks noChangeArrowheads="1"/>
            </p:cNvSpPr>
            <p:nvPr/>
          </p:nvSpPr>
          <p:spPr bwMode="auto">
            <a:xfrm>
              <a:off x="4592638" y="5832475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6" name="Rectangle 112"/>
            <p:cNvSpPr>
              <a:spLocks noChangeArrowheads="1"/>
            </p:cNvSpPr>
            <p:nvPr/>
          </p:nvSpPr>
          <p:spPr bwMode="auto">
            <a:xfrm>
              <a:off x="5583238" y="5832475"/>
              <a:ext cx="185738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7" name="Rectangle 113"/>
            <p:cNvSpPr>
              <a:spLocks noChangeArrowheads="1"/>
            </p:cNvSpPr>
            <p:nvPr/>
          </p:nvSpPr>
          <p:spPr bwMode="auto">
            <a:xfrm>
              <a:off x="6527800" y="5832475"/>
              <a:ext cx="277813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8" name="Rectangle 114"/>
            <p:cNvSpPr>
              <a:spLocks noChangeArrowheads="1"/>
            </p:cNvSpPr>
            <p:nvPr/>
          </p:nvSpPr>
          <p:spPr bwMode="auto">
            <a:xfrm>
              <a:off x="7518400" y="5832475"/>
              <a:ext cx="277813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99" name="Rectangle 115"/>
            <p:cNvSpPr>
              <a:spLocks noChangeArrowheads="1"/>
            </p:cNvSpPr>
            <p:nvPr/>
          </p:nvSpPr>
          <p:spPr bwMode="auto">
            <a:xfrm>
              <a:off x="8509000" y="5832475"/>
              <a:ext cx="277813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03" name="Rectangle 119"/>
            <p:cNvSpPr>
              <a:spLocks noChangeArrowheads="1"/>
            </p:cNvSpPr>
            <p:nvPr/>
          </p:nvSpPr>
          <p:spPr bwMode="auto">
            <a:xfrm>
              <a:off x="4375150" y="6089650"/>
              <a:ext cx="62865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Week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07" name="Freeform 123"/>
            <p:cNvSpPr>
              <a:spLocks/>
            </p:cNvSpPr>
            <p:nvPr/>
          </p:nvSpPr>
          <p:spPr bwMode="auto">
            <a:xfrm>
              <a:off x="1073150" y="4802188"/>
              <a:ext cx="271463" cy="28575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7030A0"/>
            </a:solidFill>
            <a:ln w="1588" cap="flat">
              <a:solidFill>
                <a:srgbClr val="703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08" name="Rectangle 124"/>
            <p:cNvSpPr>
              <a:spLocks noChangeArrowheads="1"/>
            </p:cNvSpPr>
            <p:nvPr/>
          </p:nvSpPr>
          <p:spPr bwMode="auto">
            <a:xfrm>
              <a:off x="1184275" y="4792663"/>
              <a:ext cx="50800" cy="49213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09" name="Freeform 125"/>
            <p:cNvSpPr>
              <a:spLocks noEditPoints="1"/>
            </p:cNvSpPr>
            <p:nvPr/>
          </p:nvSpPr>
          <p:spPr bwMode="auto">
            <a:xfrm>
              <a:off x="1179513" y="4787900"/>
              <a:ext cx="60325" cy="58738"/>
            </a:xfrm>
            <a:custGeom>
              <a:avLst/>
              <a:gdLst>
                <a:gd name="T0" fmla="*/ 0 w 320"/>
                <a:gd name="T1" fmla="*/ 24 h 312"/>
                <a:gd name="T2" fmla="*/ 24 w 320"/>
                <a:gd name="T3" fmla="*/ 0 h 312"/>
                <a:gd name="T4" fmla="*/ 296 w 320"/>
                <a:gd name="T5" fmla="*/ 0 h 312"/>
                <a:gd name="T6" fmla="*/ 320 w 320"/>
                <a:gd name="T7" fmla="*/ 24 h 312"/>
                <a:gd name="T8" fmla="*/ 320 w 320"/>
                <a:gd name="T9" fmla="*/ 288 h 312"/>
                <a:gd name="T10" fmla="*/ 296 w 320"/>
                <a:gd name="T11" fmla="*/ 312 h 312"/>
                <a:gd name="T12" fmla="*/ 24 w 320"/>
                <a:gd name="T13" fmla="*/ 312 h 312"/>
                <a:gd name="T14" fmla="*/ 0 w 320"/>
                <a:gd name="T15" fmla="*/ 288 h 312"/>
                <a:gd name="T16" fmla="*/ 0 w 320"/>
                <a:gd name="T17" fmla="*/ 24 h 312"/>
                <a:gd name="T18" fmla="*/ 48 w 320"/>
                <a:gd name="T19" fmla="*/ 288 h 312"/>
                <a:gd name="T20" fmla="*/ 24 w 320"/>
                <a:gd name="T21" fmla="*/ 264 h 312"/>
                <a:gd name="T22" fmla="*/ 296 w 320"/>
                <a:gd name="T23" fmla="*/ 264 h 312"/>
                <a:gd name="T24" fmla="*/ 272 w 320"/>
                <a:gd name="T25" fmla="*/ 288 h 312"/>
                <a:gd name="T26" fmla="*/ 272 w 320"/>
                <a:gd name="T27" fmla="*/ 24 h 312"/>
                <a:gd name="T28" fmla="*/ 296 w 320"/>
                <a:gd name="T29" fmla="*/ 48 h 312"/>
                <a:gd name="T30" fmla="*/ 24 w 320"/>
                <a:gd name="T31" fmla="*/ 48 h 312"/>
                <a:gd name="T32" fmla="*/ 48 w 320"/>
                <a:gd name="T33" fmla="*/ 24 h 312"/>
                <a:gd name="T34" fmla="*/ 48 w 320"/>
                <a:gd name="T35" fmla="*/ 28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0" h="3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296" y="0"/>
                  </a:lnTo>
                  <a:cubicBezTo>
                    <a:pt x="310" y="0"/>
                    <a:pt x="320" y="11"/>
                    <a:pt x="320" y="24"/>
                  </a:cubicBezTo>
                  <a:lnTo>
                    <a:pt x="320" y="288"/>
                  </a:lnTo>
                  <a:cubicBezTo>
                    <a:pt x="320" y="302"/>
                    <a:pt x="310" y="312"/>
                    <a:pt x="296" y="312"/>
                  </a:cubicBezTo>
                  <a:lnTo>
                    <a:pt x="24" y="312"/>
                  </a:lnTo>
                  <a:cubicBezTo>
                    <a:pt x="11" y="312"/>
                    <a:pt x="0" y="302"/>
                    <a:pt x="0" y="288"/>
                  </a:cubicBezTo>
                  <a:lnTo>
                    <a:pt x="0" y="24"/>
                  </a:lnTo>
                  <a:close/>
                  <a:moveTo>
                    <a:pt x="48" y="288"/>
                  </a:moveTo>
                  <a:lnTo>
                    <a:pt x="24" y="264"/>
                  </a:lnTo>
                  <a:lnTo>
                    <a:pt x="296" y="264"/>
                  </a:lnTo>
                  <a:lnTo>
                    <a:pt x="272" y="288"/>
                  </a:lnTo>
                  <a:lnTo>
                    <a:pt x="272" y="24"/>
                  </a:lnTo>
                  <a:lnTo>
                    <a:pt x="296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288"/>
                  </a:lnTo>
                  <a:close/>
                </a:path>
              </a:pathLst>
            </a:custGeom>
            <a:solidFill>
              <a:srgbClr val="7030A0"/>
            </a:solidFill>
            <a:ln w="1588" cap="flat">
              <a:solidFill>
                <a:srgbClr val="703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0" name="Rectangle 126"/>
            <p:cNvSpPr>
              <a:spLocks noChangeArrowheads="1"/>
            </p:cNvSpPr>
            <p:nvPr/>
          </p:nvSpPr>
          <p:spPr bwMode="auto">
            <a:xfrm>
              <a:off x="1358900" y="4724400"/>
              <a:ext cx="14192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Cluster S1 (N=502)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11" name="Freeform 127"/>
            <p:cNvSpPr>
              <a:spLocks/>
            </p:cNvSpPr>
            <p:nvPr/>
          </p:nvSpPr>
          <p:spPr bwMode="auto">
            <a:xfrm>
              <a:off x="1073150" y="5019675"/>
              <a:ext cx="271463" cy="26988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2" name="Rectangle 128"/>
            <p:cNvSpPr>
              <a:spLocks noChangeArrowheads="1"/>
            </p:cNvSpPr>
            <p:nvPr/>
          </p:nvSpPr>
          <p:spPr bwMode="auto">
            <a:xfrm>
              <a:off x="1184275" y="5008563"/>
              <a:ext cx="50800" cy="508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3" name="Freeform 129"/>
            <p:cNvSpPr>
              <a:spLocks noEditPoints="1"/>
            </p:cNvSpPr>
            <p:nvPr/>
          </p:nvSpPr>
          <p:spPr bwMode="auto">
            <a:xfrm>
              <a:off x="1179513" y="5003800"/>
              <a:ext cx="60325" cy="60325"/>
            </a:xfrm>
            <a:custGeom>
              <a:avLst/>
              <a:gdLst>
                <a:gd name="T0" fmla="*/ 0 w 320"/>
                <a:gd name="T1" fmla="*/ 24 h 312"/>
                <a:gd name="T2" fmla="*/ 24 w 320"/>
                <a:gd name="T3" fmla="*/ 0 h 312"/>
                <a:gd name="T4" fmla="*/ 296 w 320"/>
                <a:gd name="T5" fmla="*/ 0 h 312"/>
                <a:gd name="T6" fmla="*/ 320 w 320"/>
                <a:gd name="T7" fmla="*/ 24 h 312"/>
                <a:gd name="T8" fmla="*/ 320 w 320"/>
                <a:gd name="T9" fmla="*/ 288 h 312"/>
                <a:gd name="T10" fmla="*/ 296 w 320"/>
                <a:gd name="T11" fmla="*/ 312 h 312"/>
                <a:gd name="T12" fmla="*/ 24 w 320"/>
                <a:gd name="T13" fmla="*/ 312 h 312"/>
                <a:gd name="T14" fmla="*/ 0 w 320"/>
                <a:gd name="T15" fmla="*/ 288 h 312"/>
                <a:gd name="T16" fmla="*/ 0 w 320"/>
                <a:gd name="T17" fmla="*/ 24 h 312"/>
                <a:gd name="T18" fmla="*/ 48 w 320"/>
                <a:gd name="T19" fmla="*/ 288 h 312"/>
                <a:gd name="T20" fmla="*/ 24 w 320"/>
                <a:gd name="T21" fmla="*/ 264 h 312"/>
                <a:gd name="T22" fmla="*/ 296 w 320"/>
                <a:gd name="T23" fmla="*/ 264 h 312"/>
                <a:gd name="T24" fmla="*/ 272 w 320"/>
                <a:gd name="T25" fmla="*/ 288 h 312"/>
                <a:gd name="T26" fmla="*/ 272 w 320"/>
                <a:gd name="T27" fmla="*/ 24 h 312"/>
                <a:gd name="T28" fmla="*/ 296 w 320"/>
                <a:gd name="T29" fmla="*/ 48 h 312"/>
                <a:gd name="T30" fmla="*/ 24 w 320"/>
                <a:gd name="T31" fmla="*/ 48 h 312"/>
                <a:gd name="T32" fmla="*/ 48 w 320"/>
                <a:gd name="T33" fmla="*/ 24 h 312"/>
                <a:gd name="T34" fmla="*/ 48 w 320"/>
                <a:gd name="T35" fmla="*/ 28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0" h="312">
                  <a:moveTo>
                    <a:pt x="0" y="24"/>
                  </a:moveTo>
                  <a:cubicBezTo>
                    <a:pt x="0" y="11"/>
                    <a:pt x="11" y="0"/>
                    <a:pt x="24" y="0"/>
                  </a:cubicBezTo>
                  <a:lnTo>
                    <a:pt x="296" y="0"/>
                  </a:lnTo>
                  <a:cubicBezTo>
                    <a:pt x="310" y="0"/>
                    <a:pt x="320" y="11"/>
                    <a:pt x="320" y="24"/>
                  </a:cubicBezTo>
                  <a:lnTo>
                    <a:pt x="320" y="288"/>
                  </a:lnTo>
                  <a:cubicBezTo>
                    <a:pt x="320" y="302"/>
                    <a:pt x="310" y="312"/>
                    <a:pt x="296" y="312"/>
                  </a:cubicBezTo>
                  <a:lnTo>
                    <a:pt x="24" y="312"/>
                  </a:lnTo>
                  <a:cubicBezTo>
                    <a:pt x="11" y="312"/>
                    <a:pt x="0" y="302"/>
                    <a:pt x="0" y="288"/>
                  </a:cubicBezTo>
                  <a:lnTo>
                    <a:pt x="0" y="24"/>
                  </a:lnTo>
                  <a:close/>
                  <a:moveTo>
                    <a:pt x="48" y="288"/>
                  </a:moveTo>
                  <a:lnTo>
                    <a:pt x="24" y="264"/>
                  </a:lnTo>
                  <a:lnTo>
                    <a:pt x="296" y="264"/>
                  </a:lnTo>
                  <a:lnTo>
                    <a:pt x="272" y="288"/>
                  </a:lnTo>
                  <a:lnTo>
                    <a:pt x="272" y="24"/>
                  </a:lnTo>
                  <a:lnTo>
                    <a:pt x="296" y="48"/>
                  </a:lnTo>
                  <a:lnTo>
                    <a:pt x="24" y="48"/>
                  </a:lnTo>
                  <a:lnTo>
                    <a:pt x="48" y="24"/>
                  </a:lnTo>
                  <a:lnTo>
                    <a:pt x="48" y="288"/>
                  </a:ln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4" name="Rectangle 130"/>
            <p:cNvSpPr>
              <a:spLocks noChangeArrowheads="1"/>
            </p:cNvSpPr>
            <p:nvPr/>
          </p:nvSpPr>
          <p:spPr bwMode="auto">
            <a:xfrm>
              <a:off x="1358900" y="4941888"/>
              <a:ext cx="1419225" cy="211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Cluster S2 (N=993)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15" name="Freeform 131"/>
            <p:cNvSpPr>
              <a:spLocks/>
            </p:cNvSpPr>
            <p:nvPr/>
          </p:nvSpPr>
          <p:spPr bwMode="auto">
            <a:xfrm>
              <a:off x="1073150" y="5237163"/>
              <a:ext cx="271463" cy="26988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0070C0"/>
            </a:solidFill>
            <a:ln w="1588" cap="flat">
              <a:solidFill>
                <a:srgbClr val="0070C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6" name="Oval 132"/>
            <p:cNvSpPr>
              <a:spLocks noChangeArrowheads="1"/>
            </p:cNvSpPr>
            <p:nvPr/>
          </p:nvSpPr>
          <p:spPr bwMode="auto">
            <a:xfrm>
              <a:off x="1184275" y="5224463"/>
              <a:ext cx="50800" cy="508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7" name="Freeform 133"/>
            <p:cNvSpPr>
              <a:spLocks noEditPoints="1"/>
            </p:cNvSpPr>
            <p:nvPr/>
          </p:nvSpPr>
          <p:spPr bwMode="auto">
            <a:xfrm>
              <a:off x="1179513" y="5221288"/>
              <a:ext cx="60325" cy="58738"/>
            </a:xfrm>
            <a:custGeom>
              <a:avLst/>
              <a:gdLst>
                <a:gd name="T0" fmla="*/ 318 w 321"/>
                <a:gd name="T1" fmla="*/ 185 h 313"/>
                <a:gd name="T2" fmla="*/ 307 w 321"/>
                <a:gd name="T3" fmla="*/ 220 h 313"/>
                <a:gd name="T4" fmla="*/ 275 w 321"/>
                <a:gd name="T5" fmla="*/ 265 h 313"/>
                <a:gd name="T6" fmla="*/ 248 w 321"/>
                <a:gd name="T7" fmla="*/ 287 h 313"/>
                <a:gd name="T8" fmla="*/ 195 w 321"/>
                <a:gd name="T9" fmla="*/ 309 h 313"/>
                <a:gd name="T10" fmla="*/ 158 w 321"/>
                <a:gd name="T11" fmla="*/ 312 h 313"/>
                <a:gd name="T12" fmla="*/ 100 w 321"/>
                <a:gd name="T13" fmla="*/ 301 h 313"/>
                <a:gd name="T14" fmla="*/ 69 w 321"/>
                <a:gd name="T15" fmla="*/ 285 h 313"/>
                <a:gd name="T16" fmla="*/ 30 w 321"/>
                <a:gd name="T17" fmla="*/ 246 h 313"/>
                <a:gd name="T18" fmla="*/ 12 w 321"/>
                <a:gd name="T19" fmla="*/ 215 h 313"/>
                <a:gd name="T20" fmla="*/ 1 w 321"/>
                <a:gd name="T21" fmla="*/ 159 h 313"/>
                <a:gd name="T22" fmla="*/ 5 w 321"/>
                <a:gd name="T23" fmla="*/ 123 h 313"/>
                <a:gd name="T24" fmla="*/ 27 w 321"/>
                <a:gd name="T25" fmla="*/ 71 h 313"/>
                <a:gd name="T26" fmla="*/ 49 w 321"/>
                <a:gd name="T27" fmla="*/ 45 h 313"/>
                <a:gd name="T28" fmla="*/ 96 w 321"/>
                <a:gd name="T29" fmla="*/ 14 h 313"/>
                <a:gd name="T30" fmla="*/ 131 w 321"/>
                <a:gd name="T31" fmla="*/ 3 h 313"/>
                <a:gd name="T32" fmla="*/ 190 w 321"/>
                <a:gd name="T33" fmla="*/ 3 h 313"/>
                <a:gd name="T34" fmla="*/ 225 w 321"/>
                <a:gd name="T35" fmla="*/ 14 h 313"/>
                <a:gd name="T36" fmla="*/ 272 w 321"/>
                <a:gd name="T37" fmla="*/ 45 h 313"/>
                <a:gd name="T38" fmla="*/ 294 w 321"/>
                <a:gd name="T39" fmla="*/ 71 h 313"/>
                <a:gd name="T40" fmla="*/ 317 w 321"/>
                <a:gd name="T41" fmla="*/ 123 h 313"/>
                <a:gd name="T42" fmla="*/ 270 w 321"/>
                <a:gd name="T43" fmla="*/ 132 h 313"/>
                <a:gd name="T44" fmla="*/ 265 w 321"/>
                <a:gd name="T45" fmla="*/ 117 h 313"/>
                <a:gd name="T46" fmla="*/ 239 w 321"/>
                <a:gd name="T47" fmla="*/ 79 h 313"/>
                <a:gd name="T48" fmla="*/ 225 w 321"/>
                <a:gd name="T49" fmla="*/ 68 h 313"/>
                <a:gd name="T50" fmla="*/ 181 w 321"/>
                <a:gd name="T51" fmla="*/ 50 h 313"/>
                <a:gd name="T52" fmla="*/ 163 w 321"/>
                <a:gd name="T53" fmla="*/ 48 h 313"/>
                <a:gd name="T54" fmla="*/ 115 w 321"/>
                <a:gd name="T55" fmla="*/ 58 h 313"/>
                <a:gd name="T56" fmla="*/ 100 w 321"/>
                <a:gd name="T57" fmla="*/ 65 h 313"/>
                <a:gd name="T58" fmla="*/ 66 w 321"/>
                <a:gd name="T59" fmla="*/ 98 h 313"/>
                <a:gd name="T60" fmla="*/ 58 w 321"/>
                <a:gd name="T61" fmla="*/ 112 h 313"/>
                <a:gd name="T62" fmla="*/ 48 w 321"/>
                <a:gd name="T63" fmla="*/ 159 h 313"/>
                <a:gd name="T64" fmla="*/ 50 w 321"/>
                <a:gd name="T65" fmla="*/ 176 h 313"/>
                <a:gd name="T66" fmla="*/ 69 w 321"/>
                <a:gd name="T67" fmla="*/ 218 h 313"/>
                <a:gd name="T68" fmla="*/ 79 w 321"/>
                <a:gd name="T69" fmla="*/ 231 h 313"/>
                <a:gd name="T70" fmla="*/ 119 w 321"/>
                <a:gd name="T71" fmla="*/ 257 h 313"/>
                <a:gd name="T72" fmla="*/ 135 w 321"/>
                <a:gd name="T73" fmla="*/ 262 h 313"/>
                <a:gd name="T74" fmla="*/ 186 w 321"/>
                <a:gd name="T75" fmla="*/ 262 h 313"/>
                <a:gd name="T76" fmla="*/ 202 w 321"/>
                <a:gd name="T77" fmla="*/ 257 h 313"/>
                <a:gd name="T78" fmla="*/ 242 w 321"/>
                <a:gd name="T79" fmla="*/ 231 h 313"/>
                <a:gd name="T80" fmla="*/ 252 w 321"/>
                <a:gd name="T81" fmla="*/ 219 h 313"/>
                <a:gd name="T82" fmla="*/ 271 w 321"/>
                <a:gd name="T83" fmla="*/ 176 h 313"/>
                <a:gd name="T84" fmla="*/ 273 w 321"/>
                <a:gd name="T85" fmla="*/ 159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1" h="313">
                  <a:moveTo>
                    <a:pt x="320" y="154"/>
                  </a:moveTo>
                  <a:cubicBezTo>
                    <a:pt x="321" y="156"/>
                    <a:pt x="321" y="157"/>
                    <a:pt x="320" y="159"/>
                  </a:cubicBezTo>
                  <a:lnTo>
                    <a:pt x="318" y="185"/>
                  </a:lnTo>
                  <a:cubicBezTo>
                    <a:pt x="318" y="187"/>
                    <a:pt x="317" y="189"/>
                    <a:pt x="317" y="190"/>
                  </a:cubicBezTo>
                  <a:lnTo>
                    <a:pt x="309" y="215"/>
                  </a:lnTo>
                  <a:cubicBezTo>
                    <a:pt x="308" y="217"/>
                    <a:pt x="308" y="218"/>
                    <a:pt x="307" y="220"/>
                  </a:cubicBezTo>
                  <a:lnTo>
                    <a:pt x="294" y="242"/>
                  </a:lnTo>
                  <a:cubicBezTo>
                    <a:pt x="294" y="243"/>
                    <a:pt x="293" y="245"/>
                    <a:pt x="292" y="246"/>
                  </a:cubicBezTo>
                  <a:lnTo>
                    <a:pt x="275" y="265"/>
                  </a:lnTo>
                  <a:cubicBezTo>
                    <a:pt x="274" y="267"/>
                    <a:pt x="273" y="268"/>
                    <a:pt x="272" y="269"/>
                  </a:cubicBezTo>
                  <a:lnTo>
                    <a:pt x="251" y="285"/>
                  </a:lnTo>
                  <a:cubicBezTo>
                    <a:pt x="250" y="286"/>
                    <a:pt x="249" y="287"/>
                    <a:pt x="248" y="287"/>
                  </a:cubicBezTo>
                  <a:lnTo>
                    <a:pt x="225" y="299"/>
                  </a:lnTo>
                  <a:cubicBezTo>
                    <a:pt x="223" y="300"/>
                    <a:pt x="222" y="300"/>
                    <a:pt x="221" y="301"/>
                  </a:cubicBezTo>
                  <a:lnTo>
                    <a:pt x="195" y="309"/>
                  </a:lnTo>
                  <a:cubicBezTo>
                    <a:pt x="194" y="309"/>
                    <a:pt x="192" y="310"/>
                    <a:pt x="190" y="310"/>
                  </a:cubicBezTo>
                  <a:lnTo>
                    <a:pt x="163" y="312"/>
                  </a:lnTo>
                  <a:cubicBezTo>
                    <a:pt x="161" y="313"/>
                    <a:pt x="160" y="313"/>
                    <a:pt x="158" y="312"/>
                  </a:cubicBezTo>
                  <a:lnTo>
                    <a:pt x="131" y="310"/>
                  </a:lnTo>
                  <a:cubicBezTo>
                    <a:pt x="129" y="310"/>
                    <a:pt x="127" y="309"/>
                    <a:pt x="126" y="309"/>
                  </a:cubicBezTo>
                  <a:lnTo>
                    <a:pt x="100" y="301"/>
                  </a:lnTo>
                  <a:cubicBezTo>
                    <a:pt x="99" y="300"/>
                    <a:pt x="98" y="300"/>
                    <a:pt x="96" y="299"/>
                  </a:cubicBezTo>
                  <a:lnTo>
                    <a:pt x="73" y="287"/>
                  </a:lnTo>
                  <a:cubicBezTo>
                    <a:pt x="72" y="287"/>
                    <a:pt x="71" y="286"/>
                    <a:pt x="69" y="285"/>
                  </a:cubicBezTo>
                  <a:lnTo>
                    <a:pt x="49" y="269"/>
                  </a:lnTo>
                  <a:cubicBezTo>
                    <a:pt x="48" y="268"/>
                    <a:pt x="47" y="267"/>
                    <a:pt x="46" y="265"/>
                  </a:cubicBezTo>
                  <a:lnTo>
                    <a:pt x="30" y="246"/>
                  </a:lnTo>
                  <a:cubicBezTo>
                    <a:pt x="29" y="245"/>
                    <a:pt x="28" y="244"/>
                    <a:pt x="27" y="242"/>
                  </a:cubicBezTo>
                  <a:lnTo>
                    <a:pt x="14" y="220"/>
                  </a:lnTo>
                  <a:cubicBezTo>
                    <a:pt x="13" y="218"/>
                    <a:pt x="13" y="217"/>
                    <a:pt x="12" y="215"/>
                  </a:cubicBezTo>
                  <a:lnTo>
                    <a:pt x="4" y="190"/>
                  </a:lnTo>
                  <a:cubicBezTo>
                    <a:pt x="4" y="188"/>
                    <a:pt x="4" y="187"/>
                    <a:pt x="4" y="186"/>
                  </a:cubicBezTo>
                  <a:lnTo>
                    <a:pt x="1" y="159"/>
                  </a:lnTo>
                  <a:cubicBezTo>
                    <a:pt x="0" y="157"/>
                    <a:pt x="0" y="156"/>
                    <a:pt x="1" y="154"/>
                  </a:cubicBezTo>
                  <a:lnTo>
                    <a:pt x="4" y="127"/>
                  </a:lnTo>
                  <a:cubicBezTo>
                    <a:pt x="4" y="126"/>
                    <a:pt x="4" y="124"/>
                    <a:pt x="5" y="123"/>
                  </a:cubicBezTo>
                  <a:lnTo>
                    <a:pt x="12" y="98"/>
                  </a:lnTo>
                  <a:cubicBezTo>
                    <a:pt x="13" y="97"/>
                    <a:pt x="13" y="95"/>
                    <a:pt x="14" y="93"/>
                  </a:cubicBezTo>
                  <a:lnTo>
                    <a:pt x="27" y="71"/>
                  </a:lnTo>
                  <a:cubicBezTo>
                    <a:pt x="28" y="70"/>
                    <a:pt x="29" y="69"/>
                    <a:pt x="30" y="67"/>
                  </a:cubicBezTo>
                  <a:lnTo>
                    <a:pt x="46" y="48"/>
                  </a:lnTo>
                  <a:cubicBezTo>
                    <a:pt x="47" y="47"/>
                    <a:pt x="48" y="46"/>
                    <a:pt x="49" y="45"/>
                  </a:cubicBezTo>
                  <a:lnTo>
                    <a:pt x="69" y="28"/>
                  </a:lnTo>
                  <a:cubicBezTo>
                    <a:pt x="70" y="27"/>
                    <a:pt x="72" y="26"/>
                    <a:pt x="73" y="26"/>
                  </a:cubicBezTo>
                  <a:lnTo>
                    <a:pt x="96" y="14"/>
                  </a:lnTo>
                  <a:cubicBezTo>
                    <a:pt x="98" y="13"/>
                    <a:pt x="99" y="12"/>
                    <a:pt x="100" y="12"/>
                  </a:cubicBezTo>
                  <a:lnTo>
                    <a:pt x="126" y="4"/>
                  </a:lnTo>
                  <a:cubicBezTo>
                    <a:pt x="127" y="4"/>
                    <a:pt x="129" y="3"/>
                    <a:pt x="131" y="3"/>
                  </a:cubicBezTo>
                  <a:lnTo>
                    <a:pt x="158" y="1"/>
                  </a:lnTo>
                  <a:cubicBezTo>
                    <a:pt x="160" y="0"/>
                    <a:pt x="161" y="0"/>
                    <a:pt x="163" y="1"/>
                  </a:cubicBezTo>
                  <a:lnTo>
                    <a:pt x="190" y="3"/>
                  </a:lnTo>
                  <a:cubicBezTo>
                    <a:pt x="192" y="3"/>
                    <a:pt x="194" y="4"/>
                    <a:pt x="195" y="4"/>
                  </a:cubicBezTo>
                  <a:lnTo>
                    <a:pt x="221" y="12"/>
                  </a:lnTo>
                  <a:cubicBezTo>
                    <a:pt x="222" y="12"/>
                    <a:pt x="223" y="13"/>
                    <a:pt x="225" y="14"/>
                  </a:cubicBezTo>
                  <a:lnTo>
                    <a:pt x="248" y="26"/>
                  </a:lnTo>
                  <a:cubicBezTo>
                    <a:pt x="249" y="26"/>
                    <a:pt x="250" y="27"/>
                    <a:pt x="252" y="28"/>
                  </a:cubicBezTo>
                  <a:lnTo>
                    <a:pt x="272" y="45"/>
                  </a:lnTo>
                  <a:cubicBezTo>
                    <a:pt x="273" y="46"/>
                    <a:pt x="274" y="47"/>
                    <a:pt x="275" y="48"/>
                  </a:cubicBezTo>
                  <a:lnTo>
                    <a:pt x="292" y="67"/>
                  </a:lnTo>
                  <a:cubicBezTo>
                    <a:pt x="293" y="69"/>
                    <a:pt x="294" y="70"/>
                    <a:pt x="294" y="71"/>
                  </a:cubicBezTo>
                  <a:lnTo>
                    <a:pt x="307" y="94"/>
                  </a:lnTo>
                  <a:cubicBezTo>
                    <a:pt x="308" y="95"/>
                    <a:pt x="308" y="97"/>
                    <a:pt x="309" y="98"/>
                  </a:cubicBezTo>
                  <a:lnTo>
                    <a:pt x="317" y="123"/>
                  </a:lnTo>
                  <a:cubicBezTo>
                    <a:pt x="317" y="124"/>
                    <a:pt x="318" y="126"/>
                    <a:pt x="318" y="128"/>
                  </a:cubicBezTo>
                  <a:lnTo>
                    <a:pt x="320" y="154"/>
                  </a:lnTo>
                  <a:close/>
                  <a:moveTo>
                    <a:pt x="270" y="132"/>
                  </a:moveTo>
                  <a:lnTo>
                    <a:pt x="271" y="137"/>
                  </a:lnTo>
                  <a:lnTo>
                    <a:pt x="263" y="113"/>
                  </a:lnTo>
                  <a:lnTo>
                    <a:pt x="265" y="117"/>
                  </a:lnTo>
                  <a:lnTo>
                    <a:pt x="252" y="95"/>
                  </a:lnTo>
                  <a:lnTo>
                    <a:pt x="255" y="98"/>
                  </a:lnTo>
                  <a:lnTo>
                    <a:pt x="239" y="79"/>
                  </a:lnTo>
                  <a:lnTo>
                    <a:pt x="242" y="82"/>
                  </a:lnTo>
                  <a:lnTo>
                    <a:pt x="221" y="66"/>
                  </a:lnTo>
                  <a:lnTo>
                    <a:pt x="225" y="68"/>
                  </a:lnTo>
                  <a:lnTo>
                    <a:pt x="202" y="56"/>
                  </a:lnTo>
                  <a:lnTo>
                    <a:pt x="206" y="58"/>
                  </a:lnTo>
                  <a:lnTo>
                    <a:pt x="181" y="50"/>
                  </a:lnTo>
                  <a:lnTo>
                    <a:pt x="186" y="51"/>
                  </a:lnTo>
                  <a:lnTo>
                    <a:pt x="158" y="48"/>
                  </a:lnTo>
                  <a:lnTo>
                    <a:pt x="163" y="48"/>
                  </a:lnTo>
                  <a:lnTo>
                    <a:pt x="135" y="51"/>
                  </a:lnTo>
                  <a:lnTo>
                    <a:pt x="140" y="50"/>
                  </a:lnTo>
                  <a:lnTo>
                    <a:pt x="115" y="58"/>
                  </a:lnTo>
                  <a:lnTo>
                    <a:pt x="119" y="56"/>
                  </a:lnTo>
                  <a:lnTo>
                    <a:pt x="96" y="68"/>
                  </a:lnTo>
                  <a:lnTo>
                    <a:pt x="100" y="65"/>
                  </a:lnTo>
                  <a:lnTo>
                    <a:pt x="80" y="82"/>
                  </a:lnTo>
                  <a:lnTo>
                    <a:pt x="83" y="79"/>
                  </a:lnTo>
                  <a:lnTo>
                    <a:pt x="66" y="98"/>
                  </a:lnTo>
                  <a:lnTo>
                    <a:pt x="69" y="95"/>
                  </a:lnTo>
                  <a:lnTo>
                    <a:pt x="56" y="117"/>
                  </a:lnTo>
                  <a:lnTo>
                    <a:pt x="58" y="112"/>
                  </a:lnTo>
                  <a:lnTo>
                    <a:pt x="50" y="137"/>
                  </a:lnTo>
                  <a:lnTo>
                    <a:pt x="51" y="133"/>
                  </a:lnTo>
                  <a:lnTo>
                    <a:pt x="48" y="159"/>
                  </a:lnTo>
                  <a:lnTo>
                    <a:pt x="48" y="154"/>
                  </a:lnTo>
                  <a:lnTo>
                    <a:pt x="51" y="180"/>
                  </a:lnTo>
                  <a:lnTo>
                    <a:pt x="50" y="176"/>
                  </a:lnTo>
                  <a:lnTo>
                    <a:pt x="58" y="201"/>
                  </a:lnTo>
                  <a:lnTo>
                    <a:pt x="56" y="196"/>
                  </a:lnTo>
                  <a:lnTo>
                    <a:pt x="69" y="218"/>
                  </a:lnTo>
                  <a:lnTo>
                    <a:pt x="66" y="215"/>
                  </a:lnTo>
                  <a:lnTo>
                    <a:pt x="83" y="234"/>
                  </a:lnTo>
                  <a:lnTo>
                    <a:pt x="79" y="231"/>
                  </a:lnTo>
                  <a:lnTo>
                    <a:pt x="99" y="247"/>
                  </a:lnTo>
                  <a:lnTo>
                    <a:pt x="96" y="245"/>
                  </a:lnTo>
                  <a:lnTo>
                    <a:pt x="119" y="257"/>
                  </a:lnTo>
                  <a:lnTo>
                    <a:pt x="115" y="255"/>
                  </a:lnTo>
                  <a:lnTo>
                    <a:pt x="140" y="263"/>
                  </a:lnTo>
                  <a:lnTo>
                    <a:pt x="135" y="262"/>
                  </a:lnTo>
                  <a:lnTo>
                    <a:pt x="163" y="265"/>
                  </a:lnTo>
                  <a:lnTo>
                    <a:pt x="158" y="265"/>
                  </a:lnTo>
                  <a:lnTo>
                    <a:pt x="186" y="262"/>
                  </a:lnTo>
                  <a:lnTo>
                    <a:pt x="181" y="263"/>
                  </a:lnTo>
                  <a:lnTo>
                    <a:pt x="206" y="255"/>
                  </a:lnTo>
                  <a:lnTo>
                    <a:pt x="202" y="257"/>
                  </a:lnTo>
                  <a:lnTo>
                    <a:pt x="225" y="245"/>
                  </a:lnTo>
                  <a:lnTo>
                    <a:pt x="222" y="247"/>
                  </a:lnTo>
                  <a:lnTo>
                    <a:pt x="242" y="231"/>
                  </a:lnTo>
                  <a:lnTo>
                    <a:pt x="239" y="234"/>
                  </a:lnTo>
                  <a:lnTo>
                    <a:pt x="255" y="215"/>
                  </a:lnTo>
                  <a:lnTo>
                    <a:pt x="252" y="219"/>
                  </a:lnTo>
                  <a:lnTo>
                    <a:pt x="265" y="196"/>
                  </a:lnTo>
                  <a:lnTo>
                    <a:pt x="263" y="201"/>
                  </a:lnTo>
                  <a:lnTo>
                    <a:pt x="271" y="176"/>
                  </a:lnTo>
                  <a:lnTo>
                    <a:pt x="270" y="181"/>
                  </a:lnTo>
                  <a:lnTo>
                    <a:pt x="273" y="154"/>
                  </a:lnTo>
                  <a:lnTo>
                    <a:pt x="273" y="159"/>
                  </a:lnTo>
                  <a:lnTo>
                    <a:pt x="270" y="132"/>
                  </a:lnTo>
                  <a:close/>
                </a:path>
              </a:pathLst>
            </a:custGeom>
            <a:solidFill>
              <a:srgbClr val="0070C0"/>
            </a:solidFill>
            <a:ln w="1588" cap="flat">
              <a:solidFill>
                <a:srgbClr val="0070C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8" name="Rectangle 134"/>
            <p:cNvSpPr>
              <a:spLocks noChangeArrowheads="1"/>
            </p:cNvSpPr>
            <p:nvPr/>
          </p:nvSpPr>
          <p:spPr bwMode="auto">
            <a:xfrm>
              <a:off x="1358900" y="5157788"/>
              <a:ext cx="14192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Cluster S3 (N=982)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19" name="Freeform 135"/>
            <p:cNvSpPr>
              <a:spLocks/>
            </p:cNvSpPr>
            <p:nvPr/>
          </p:nvSpPr>
          <p:spPr bwMode="auto">
            <a:xfrm>
              <a:off x="1073150" y="5453063"/>
              <a:ext cx="271463" cy="28575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77933C"/>
            </a:solidFill>
            <a:ln w="1588" cap="flat">
              <a:solidFill>
                <a:srgbClr val="77933C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20" name="Freeform 136"/>
            <p:cNvSpPr>
              <a:spLocks/>
            </p:cNvSpPr>
            <p:nvPr/>
          </p:nvSpPr>
          <p:spPr bwMode="auto">
            <a:xfrm>
              <a:off x="1184275" y="5441950"/>
              <a:ext cx="50800" cy="50800"/>
            </a:xfrm>
            <a:custGeom>
              <a:avLst/>
              <a:gdLst>
                <a:gd name="T0" fmla="*/ 16 w 32"/>
                <a:gd name="T1" fmla="*/ 0 h 32"/>
                <a:gd name="T2" fmla="*/ 32 w 32"/>
                <a:gd name="T3" fmla="*/ 32 h 32"/>
                <a:gd name="T4" fmla="*/ 0 w 32"/>
                <a:gd name="T5" fmla="*/ 32 h 32"/>
                <a:gd name="T6" fmla="*/ 16 w 32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lnTo>
                    <a:pt x="32" y="32"/>
                  </a:lnTo>
                  <a:lnTo>
                    <a:pt x="0" y="3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79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21" name="Freeform 137"/>
            <p:cNvSpPr>
              <a:spLocks noEditPoints="1"/>
            </p:cNvSpPr>
            <p:nvPr/>
          </p:nvSpPr>
          <p:spPr bwMode="auto">
            <a:xfrm>
              <a:off x="1179513" y="5437188"/>
              <a:ext cx="60325" cy="60325"/>
            </a:xfrm>
            <a:custGeom>
              <a:avLst/>
              <a:gdLst>
                <a:gd name="T0" fmla="*/ 137 w 317"/>
                <a:gd name="T1" fmla="*/ 14 h 315"/>
                <a:gd name="T2" fmla="*/ 159 w 317"/>
                <a:gd name="T3" fmla="*/ 0 h 315"/>
                <a:gd name="T4" fmla="*/ 180 w 317"/>
                <a:gd name="T5" fmla="*/ 14 h 315"/>
                <a:gd name="T6" fmla="*/ 313 w 317"/>
                <a:gd name="T7" fmla="*/ 280 h 315"/>
                <a:gd name="T8" fmla="*/ 312 w 317"/>
                <a:gd name="T9" fmla="*/ 304 h 315"/>
                <a:gd name="T10" fmla="*/ 292 w 317"/>
                <a:gd name="T11" fmla="*/ 315 h 315"/>
                <a:gd name="T12" fmla="*/ 25 w 317"/>
                <a:gd name="T13" fmla="*/ 315 h 315"/>
                <a:gd name="T14" fmla="*/ 5 w 317"/>
                <a:gd name="T15" fmla="*/ 304 h 315"/>
                <a:gd name="T16" fmla="*/ 4 w 317"/>
                <a:gd name="T17" fmla="*/ 280 h 315"/>
                <a:gd name="T18" fmla="*/ 137 w 317"/>
                <a:gd name="T19" fmla="*/ 14 h 315"/>
                <a:gd name="T20" fmla="*/ 47 w 317"/>
                <a:gd name="T21" fmla="*/ 302 h 315"/>
                <a:gd name="T22" fmla="*/ 25 w 317"/>
                <a:gd name="T23" fmla="*/ 267 h 315"/>
                <a:gd name="T24" fmla="*/ 292 w 317"/>
                <a:gd name="T25" fmla="*/ 267 h 315"/>
                <a:gd name="T26" fmla="*/ 270 w 317"/>
                <a:gd name="T27" fmla="*/ 302 h 315"/>
                <a:gd name="T28" fmla="*/ 137 w 317"/>
                <a:gd name="T29" fmla="*/ 35 h 315"/>
                <a:gd name="T30" fmla="*/ 180 w 317"/>
                <a:gd name="T31" fmla="*/ 35 h 315"/>
                <a:gd name="T32" fmla="*/ 47 w 317"/>
                <a:gd name="T33" fmla="*/ 302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7" h="315">
                  <a:moveTo>
                    <a:pt x="137" y="14"/>
                  </a:moveTo>
                  <a:cubicBezTo>
                    <a:pt x="141" y="6"/>
                    <a:pt x="149" y="0"/>
                    <a:pt x="159" y="0"/>
                  </a:cubicBezTo>
                  <a:cubicBezTo>
                    <a:pt x="168" y="0"/>
                    <a:pt x="176" y="6"/>
                    <a:pt x="180" y="14"/>
                  </a:cubicBezTo>
                  <a:lnTo>
                    <a:pt x="313" y="280"/>
                  </a:lnTo>
                  <a:cubicBezTo>
                    <a:pt x="317" y="288"/>
                    <a:pt x="317" y="297"/>
                    <a:pt x="312" y="304"/>
                  </a:cubicBezTo>
                  <a:cubicBezTo>
                    <a:pt x="308" y="311"/>
                    <a:pt x="300" y="315"/>
                    <a:pt x="292" y="315"/>
                  </a:cubicBezTo>
                  <a:lnTo>
                    <a:pt x="25" y="315"/>
                  </a:lnTo>
                  <a:cubicBezTo>
                    <a:pt x="17" y="315"/>
                    <a:pt x="9" y="311"/>
                    <a:pt x="5" y="304"/>
                  </a:cubicBezTo>
                  <a:cubicBezTo>
                    <a:pt x="0" y="297"/>
                    <a:pt x="0" y="288"/>
                    <a:pt x="4" y="280"/>
                  </a:cubicBezTo>
                  <a:lnTo>
                    <a:pt x="137" y="14"/>
                  </a:lnTo>
                  <a:close/>
                  <a:moveTo>
                    <a:pt x="47" y="302"/>
                  </a:moveTo>
                  <a:lnTo>
                    <a:pt x="25" y="267"/>
                  </a:lnTo>
                  <a:lnTo>
                    <a:pt x="292" y="267"/>
                  </a:lnTo>
                  <a:lnTo>
                    <a:pt x="270" y="302"/>
                  </a:lnTo>
                  <a:lnTo>
                    <a:pt x="137" y="35"/>
                  </a:lnTo>
                  <a:lnTo>
                    <a:pt x="180" y="35"/>
                  </a:lnTo>
                  <a:lnTo>
                    <a:pt x="47" y="302"/>
                  </a:lnTo>
                  <a:close/>
                </a:path>
              </a:pathLst>
            </a:custGeom>
            <a:solidFill>
              <a:srgbClr val="77933C"/>
            </a:solidFill>
            <a:ln w="1588" cap="flat">
              <a:solidFill>
                <a:srgbClr val="77933C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22" name="Rectangle 138"/>
            <p:cNvSpPr>
              <a:spLocks noChangeArrowheads="1"/>
            </p:cNvSpPr>
            <p:nvPr/>
          </p:nvSpPr>
          <p:spPr bwMode="auto">
            <a:xfrm>
              <a:off x="1358900" y="5375275"/>
              <a:ext cx="1419225" cy="211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Cluster S4 (N=353)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08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2763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Online Supplemental Fig 3b</a:t>
            </a:r>
            <a:endParaRPr lang="en-GB" dirty="0"/>
          </a:p>
        </p:txBody>
      </p:sp>
      <p:sp>
        <p:nvSpPr>
          <p:cNvPr id="9291" name="Rectangle 107"/>
          <p:cNvSpPr>
            <a:spLocks noChangeArrowheads="1"/>
          </p:cNvSpPr>
          <p:nvPr/>
        </p:nvSpPr>
        <p:spPr bwMode="auto">
          <a:xfrm>
            <a:off x="2343150" y="476251"/>
            <a:ext cx="45751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AAQOL Overall Score (Short Term Population)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313" name="Rectangle 107"/>
          <p:cNvSpPr>
            <a:spLocks noChangeArrowheads="1"/>
          </p:cNvSpPr>
          <p:nvPr/>
        </p:nvSpPr>
        <p:spPr bwMode="auto">
          <a:xfrm>
            <a:off x="2343150" y="481013"/>
            <a:ext cx="45751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AAQOL Overall Score (Short Term Population)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/>
          <p:cNvSpPr>
            <a:spLocks noChangeAspect="1" noChangeArrowheads="1" noTextEdit="1"/>
          </p:cNvSpPr>
          <p:nvPr/>
        </p:nvSpPr>
        <p:spPr bwMode="auto">
          <a:xfrm>
            <a:off x="-36513" y="7048500"/>
            <a:ext cx="9288463" cy="610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344" name="Group 9343"/>
          <p:cNvGrpSpPr/>
          <p:nvPr/>
        </p:nvGrpSpPr>
        <p:grpSpPr>
          <a:xfrm>
            <a:off x="-396552" y="787400"/>
            <a:ext cx="9361140" cy="5581650"/>
            <a:chOff x="-396552" y="787400"/>
            <a:chExt cx="9361140" cy="5581650"/>
          </a:xfrm>
        </p:grpSpPr>
        <p:sp>
          <p:nvSpPr>
            <p:cNvPr id="9312" name="Rectangle 106"/>
            <p:cNvSpPr>
              <a:spLocks noChangeArrowheads="1"/>
            </p:cNvSpPr>
            <p:nvPr/>
          </p:nvSpPr>
          <p:spPr bwMode="auto">
            <a:xfrm>
              <a:off x="4440238" y="6089650"/>
              <a:ext cx="62865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Week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158"/>
            <p:cNvSpPr>
              <a:spLocks noChangeArrowheads="1"/>
            </p:cNvSpPr>
            <p:nvPr/>
          </p:nvSpPr>
          <p:spPr bwMode="auto">
            <a:xfrm rot="16200000">
              <a:off x="-1567581" y="3198447"/>
              <a:ext cx="345235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10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9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77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 err="1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AAQoL</a:t>
              </a:r>
              <a:r>
                <a:rPr lang="en-US" altLang="en-US" sz="16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total </a:t>
              </a: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score, </a:t>
              </a:r>
              <a:r>
                <a:rPr lang="en-US" altLang="en-US" sz="1600" b="1" dirty="0" err="1">
                  <a:solidFill>
                    <a:srgbClr val="000000"/>
                  </a:solidFill>
                  <a:latin typeface="Arial" charset="0"/>
                  <a:cs typeface="Arial" charset="0"/>
                </a:rPr>
                <a:t>LSmean</a:t>
              </a:r>
              <a:r>
                <a:rPr lang="en-US" altLang="en-US" sz="16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; </a:t>
              </a:r>
              <a:r>
                <a:rPr lang="en-US" altLang="en-US" sz="16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95%CI</a:t>
              </a:r>
              <a:endParaRPr lang="en-US" altLang="en-US" sz="1600" b="1" baseline="300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-396552" y="1052736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B</a:t>
              </a:r>
              <a:r>
                <a:rPr lang="en-GB" b="1" dirty="0" smtClean="0"/>
                <a:t>)</a:t>
              </a:r>
              <a:endParaRPr lang="en-GB" b="1" dirty="0"/>
            </a:p>
          </p:txBody>
        </p:sp>
        <p:grpSp>
          <p:nvGrpSpPr>
            <p:cNvPr id="159" name="Group 158"/>
            <p:cNvGrpSpPr/>
            <p:nvPr/>
          </p:nvGrpSpPr>
          <p:grpSpPr>
            <a:xfrm>
              <a:off x="331788" y="787400"/>
              <a:ext cx="8632800" cy="5313600"/>
              <a:chOff x="365125" y="7451725"/>
              <a:chExt cx="8639175" cy="5318125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655637" y="7551738"/>
                <a:ext cx="9525" cy="4837113"/>
              </a:xfrm>
              <a:prstGeom prst="rect">
                <a:avLst/>
              </a:pr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Freeform 10"/>
              <p:cNvSpPr>
                <a:spLocks noEditPoints="1"/>
              </p:cNvSpPr>
              <p:nvPr/>
            </p:nvSpPr>
            <p:spPr bwMode="auto">
              <a:xfrm>
                <a:off x="611187" y="7546975"/>
                <a:ext cx="49213" cy="4846638"/>
              </a:xfrm>
              <a:custGeom>
                <a:avLst/>
                <a:gdLst>
                  <a:gd name="T0" fmla="*/ 0 w 31"/>
                  <a:gd name="T1" fmla="*/ 3048 h 3053"/>
                  <a:gd name="T2" fmla="*/ 31 w 31"/>
                  <a:gd name="T3" fmla="*/ 3048 h 3053"/>
                  <a:gd name="T4" fmla="*/ 31 w 31"/>
                  <a:gd name="T5" fmla="*/ 3053 h 3053"/>
                  <a:gd name="T6" fmla="*/ 0 w 31"/>
                  <a:gd name="T7" fmla="*/ 3053 h 3053"/>
                  <a:gd name="T8" fmla="*/ 0 w 31"/>
                  <a:gd name="T9" fmla="*/ 3048 h 3053"/>
                  <a:gd name="T10" fmla="*/ 0 w 31"/>
                  <a:gd name="T11" fmla="*/ 2666 h 3053"/>
                  <a:gd name="T12" fmla="*/ 31 w 31"/>
                  <a:gd name="T13" fmla="*/ 2666 h 3053"/>
                  <a:gd name="T14" fmla="*/ 31 w 31"/>
                  <a:gd name="T15" fmla="*/ 2672 h 3053"/>
                  <a:gd name="T16" fmla="*/ 0 w 31"/>
                  <a:gd name="T17" fmla="*/ 2672 h 3053"/>
                  <a:gd name="T18" fmla="*/ 0 w 31"/>
                  <a:gd name="T19" fmla="*/ 2666 h 3053"/>
                  <a:gd name="T20" fmla="*/ 0 w 31"/>
                  <a:gd name="T21" fmla="*/ 2286 h 3053"/>
                  <a:gd name="T22" fmla="*/ 31 w 31"/>
                  <a:gd name="T23" fmla="*/ 2286 h 3053"/>
                  <a:gd name="T24" fmla="*/ 31 w 31"/>
                  <a:gd name="T25" fmla="*/ 2292 h 3053"/>
                  <a:gd name="T26" fmla="*/ 0 w 31"/>
                  <a:gd name="T27" fmla="*/ 2292 h 3053"/>
                  <a:gd name="T28" fmla="*/ 0 w 31"/>
                  <a:gd name="T29" fmla="*/ 2286 h 3053"/>
                  <a:gd name="T30" fmla="*/ 0 w 31"/>
                  <a:gd name="T31" fmla="*/ 1905 h 3053"/>
                  <a:gd name="T32" fmla="*/ 31 w 31"/>
                  <a:gd name="T33" fmla="*/ 1905 h 3053"/>
                  <a:gd name="T34" fmla="*/ 31 w 31"/>
                  <a:gd name="T35" fmla="*/ 1911 h 3053"/>
                  <a:gd name="T36" fmla="*/ 0 w 31"/>
                  <a:gd name="T37" fmla="*/ 1911 h 3053"/>
                  <a:gd name="T38" fmla="*/ 0 w 31"/>
                  <a:gd name="T39" fmla="*/ 1905 h 3053"/>
                  <a:gd name="T40" fmla="*/ 0 w 31"/>
                  <a:gd name="T41" fmla="*/ 1524 h 3053"/>
                  <a:gd name="T42" fmla="*/ 31 w 31"/>
                  <a:gd name="T43" fmla="*/ 1524 h 3053"/>
                  <a:gd name="T44" fmla="*/ 31 w 31"/>
                  <a:gd name="T45" fmla="*/ 1530 h 3053"/>
                  <a:gd name="T46" fmla="*/ 0 w 31"/>
                  <a:gd name="T47" fmla="*/ 1530 h 3053"/>
                  <a:gd name="T48" fmla="*/ 0 w 31"/>
                  <a:gd name="T49" fmla="*/ 1524 h 3053"/>
                  <a:gd name="T50" fmla="*/ 0 w 31"/>
                  <a:gd name="T51" fmla="*/ 1144 h 3053"/>
                  <a:gd name="T52" fmla="*/ 31 w 31"/>
                  <a:gd name="T53" fmla="*/ 1144 h 3053"/>
                  <a:gd name="T54" fmla="*/ 31 w 31"/>
                  <a:gd name="T55" fmla="*/ 1150 h 3053"/>
                  <a:gd name="T56" fmla="*/ 0 w 31"/>
                  <a:gd name="T57" fmla="*/ 1150 h 3053"/>
                  <a:gd name="T58" fmla="*/ 0 w 31"/>
                  <a:gd name="T59" fmla="*/ 1144 h 3053"/>
                  <a:gd name="T60" fmla="*/ 0 w 31"/>
                  <a:gd name="T61" fmla="*/ 763 h 3053"/>
                  <a:gd name="T62" fmla="*/ 31 w 31"/>
                  <a:gd name="T63" fmla="*/ 763 h 3053"/>
                  <a:gd name="T64" fmla="*/ 31 w 31"/>
                  <a:gd name="T65" fmla="*/ 768 h 3053"/>
                  <a:gd name="T66" fmla="*/ 0 w 31"/>
                  <a:gd name="T67" fmla="*/ 768 h 3053"/>
                  <a:gd name="T68" fmla="*/ 0 w 31"/>
                  <a:gd name="T69" fmla="*/ 763 h 3053"/>
                  <a:gd name="T70" fmla="*/ 0 w 31"/>
                  <a:gd name="T71" fmla="*/ 382 h 3053"/>
                  <a:gd name="T72" fmla="*/ 31 w 31"/>
                  <a:gd name="T73" fmla="*/ 382 h 3053"/>
                  <a:gd name="T74" fmla="*/ 31 w 31"/>
                  <a:gd name="T75" fmla="*/ 387 h 3053"/>
                  <a:gd name="T76" fmla="*/ 0 w 31"/>
                  <a:gd name="T77" fmla="*/ 387 h 3053"/>
                  <a:gd name="T78" fmla="*/ 0 w 31"/>
                  <a:gd name="T79" fmla="*/ 382 h 3053"/>
                  <a:gd name="T80" fmla="*/ 0 w 31"/>
                  <a:gd name="T81" fmla="*/ 0 h 3053"/>
                  <a:gd name="T82" fmla="*/ 31 w 31"/>
                  <a:gd name="T83" fmla="*/ 0 h 3053"/>
                  <a:gd name="T84" fmla="*/ 31 w 31"/>
                  <a:gd name="T85" fmla="*/ 6 h 3053"/>
                  <a:gd name="T86" fmla="*/ 0 w 31"/>
                  <a:gd name="T87" fmla="*/ 6 h 3053"/>
                  <a:gd name="T88" fmla="*/ 0 w 31"/>
                  <a:gd name="T89" fmla="*/ 0 h 3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1" h="3053">
                    <a:moveTo>
                      <a:pt x="0" y="3048"/>
                    </a:moveTo>
                    <a:lnTo>
                      <a:pt x="31" y="3048"/>
                    </a:lnTo>
                    <a:lnTo>
                      <a:pt x="31" y="3053"/>
                    </a:lnTo>
                    <a:lnTo>
                      <a:pt x="0" y="3053"/>
                    </a:lnTo>
                    <a:lnTo>
                      <a:pt x="0" y="3048"/>
                    </a:lnTo>
                    <a:close/>
                    <a:moveTo>
                      <a:pt x="0" y="2666"/>
                    </a:moveTo>
                    <a:lnTo>
                      <a:pt x="31" y="2666"/>
                    </a:lnTo>
                    <a:lnTo>
                      <a:pt x="31" y="2672"/>
                    </a:lnTo>
                    <a:lnTo>
                      <a:pt x="0" y="2672"/>
                    </a:lnTo>
                    <a:lnTo>
                      <a:pt x="0" y="2666"/>
                    </a:lnTo>
                    <a:close/>
                    <a:moveTo>
                      <a:pt x="0" y="2286"/>
                    </a:moveTo>
                    <a:lnTo>
                      <a:pt x="31" y="2286"/>
                    </a:lnTo>
                    <a:lnTo>
                      <a:pt x="31" y="2292"/>
                    </a:lnTo>
                    <a:lnTo>
                      <a:pt x="0" y="2292"/>
                    </a:lnTo>
                    <a:lnTo>
                      <a:pt x="0" y="2286"/>
                    </a:lnTo>
                    <a:close/>
                    <a:moveTo>
                      <a:pt x="0" y="1905"/>
                    </a:moveTo>
                    <a:lnTo>
                      <a:pt x="31" y="1905"/>
                    </a:lnTo>
                    <a:lnTo>
                      <a:pt x="31" y="1911"/>
                    </a:lnTo>
                    <a:lnTo>
                      <a:pt x="0" y="1911"/>
                    </a:lnTo>
                    <a:lnTo>
                      <a:pt x="0" y="1905"/>
                    </a:lnTo>
                    <a:close/>
                    <a:moveTo>
                      <a:pt x="0" y="1524"/>
                    </a:moveTo>
                    <a:lnTo>
                      <a:pt x="31" y="1524"/>
                    </a:lnTo>
                    <a:lnTo>
                      <a:pt x="31" y="1530"/>
                    </a:lnTo>
                    <a:lnTo>
                      <a:pt x="0" y="1530"/>
                    </a:lnTo>
                    <a:lnTo>
                      <a:pt x="0" y="1524"/>
                    </a:lnTo>
                    <a:close/>
                    <a:moveTo>
                      <a:pt x="0" y="1144"/>
                    </a:moveTo>
                    <a:lnTo>
                      <a:pt x="31" y="1144"/>
                    </a:lnTo>
                    <a:lnTo>
                      <a:pt x="31" y="1150"/>
                    </a:lnTo>
                    <a:lnTo>
                      <a:pt x="0" y="1150"/>
                    </a:lnTo>
                    <a:lnTo>
                      <a:pt x="0" y="1144"/>
                    </a:lnTo>
                    <a:close/>
                    <a:moveTo>
                      <a:pt x="0" y="763"/>
                    </a:moveTo>
                    <a:lnTo>
                      <a:pt x="31" y="763"/>
                    </a:lnTo>
                    <a:lnTo>
                      <a:pt x="31" y="768"/>
                    </a:lnTo>
                    <a:lnTo>
                      <a:pt x="0" y="768"/>
                    </a:lnTo>
                    <a:lnTo>
                      <a:pt x="0" y="763"/>
                    </a:lnTo>
                    <a:close/>
                    <a:moveTo>
                      <a:pt x="0" y="382"/>
                    </a:moveTo>
                    <a:lnTo>
                      <a:pt x="31" y="382"/>
                    </a:lnTo>
                    <a:lnTo>
                      <a:pt x="31" y="387"/>
                    </a:lnTo>
                    <a:lnTo>
                      <a:pt x="0" y="387"/>
                    </a:lnTo>
                    <a:lnTo>
                      <a:pt x="0" y="382"/>
                    </a:lnTo>
                    <a:close/>
                    <a:moveTo>
                      <a:pt x="0" y="0"/>
                    </a:moveTo>
                    <a:lnTo>
                      <a:pt x="31" y="0"/>
                    </a:lnTo>
                    <a:lnTo>
                      <a:pt x="31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Rectangle 11"/>
              <p:cNvSpPr>
                <a:spLocks noChangeArrowheads="1"/>
              </p:cNvSpPr>
              <p:nvPr/>
            </p:nvSpPr>
            <p:spPr bwMode="auto">
              <a:xfrm>
                <a:off x="660400" y="12385675"/>
                <a:ext cx="8156576" cy="7938"/>
              </a:xfrm>
              <a:prstGeom prst="rect">
                <a:avLst/>
              </a:pr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Freeform 12"/>
              <p:cNvSpPr>
                <a:spLocks noEditPoints="1"/>
              </p:cNvSpPr>
              <p:nvPr/>
            </p:nvSpPr>
            <p:spPr bwMode="auto">
              <a:xfrm>
                <a:off x="655637" y="12388850"/>
                <a:ext cx="8166101" cy="57150"/>
              </a:xfrm>
              <a:custGeom>
                <a:avLst/>
                <a:gdLst>
                  <a:gd name="T0" fmla="*/ 6 w 5144"/>
                  <a:gd name="T1" fmla="*/ 0 h 36"/>
                  <a:gd name="T2" fmla="*/ 6 w 5144"/>
                  <a:gd name="T3" fmla="*/ 36 h 36"/>
                  <a:gd name="T4" fmla="*/ 0 w 5144"/>
                  <a:gd name="T5" fmla="*/ 36 h 36"/>
                  <a:gd name="T6" fmla="*/ 0 w 5144"/>
                  <a:gd name="T7" fmla="*/ 0 h 36"/>
                  <a:gd name="T8" fmla="*/ 6 w 5144"/>
                  <a:gd name="T9" fmla="*/ 0 h 36"/>
                  <a:gd name="T10" fmla="*/ 648 w 5144"/>
                  <a:gd name="T11" fmla="*/ 0 h 36"/>
                  <a:gd name="T12" fmla="*/ 648 w 5144"/>
                  <a:gd name="T13" fmla="*/ 36 h 36"/>
                  <a:gd name="T14" fmla="*/ 643 w 5144"/>
                  <a:gd name="T15" fmla="*/ 36 h 36"/>
                  <a:gd name="T16" fmla="*/ 643 w 5144"/>
                  <a:gd name="T17" fmla="*/ 0 h 36"/>
                  <a:gd name="T18" fmla="*/ 648 w 5144"/>
                  <a:gd name="T19" fmla="*/ 0 h 36"/>
                  <a:gd name="T20" fmla="*/ 1291 w 5144"/>
                  <a:gd name="T21" fmla="*/ 0 h 36"/>
                  <a:gd name="T22" fmla="*/ 1291 w 5144"/>
                  <a:gd name="T23" fmla="*/ 36 h 36"/>
                  <a:gd name="T24" fmla="*/ 1285 w 5144"/>
                  <a:gd name="T25" fmla="*/ 36 h 36"/>
                  <a:gd name="T26" fmla="*/ 1285 w 5144"/>
                  <a:gd name="T27" fmla="*/ 0 h 36"/>
                  <a:gd name="T28" fmla="*/ 1291 w 5144"/>
                  <a:gd name="T29" fmla="*/ 0 h 36"/>
                  <a:gd name="T30" fmla="*/ 1933 w 5144"/>
                  <a:gd name="T31" fmla="*/ 0 h 36"/>
                  <a:gd name="T32" fmla="*/ 1933 w 5144"/>
                  <a:gd name="T33" fmla="*/ 36 h 36"/>
                  <a:gd name="T34" fmla="*/ 1927 w 5144"/>
                  <a:gd name="T35" fmla="*/ 36 h 36"/>
                  <a:gd name="T36" fmla="*/ 1927 w 5144"/>
                  <a:gd name="T37" fmla="*/ 0 h 36"/>
                  <a:gd name="T38" fmla="*/ 1933 w 5144"/>
                  <a:gd name="T39" fmla="*/ 0 h 36"/>
                  <a:gd name="T40" fmla="*/ 2575 w 5144"/>
                  <a:gd name="T41" fmla="*/ 0 h 36"/>
                  <a:gd name="T42" fmla="*/ 2575 w 5144"/>
                  <a:gd name="T43" fmla="*/ 36 h 36"/>
                  <a:gd name="T44" fmla="*/ 2569 w 5144"/>
                  <a:gd name="T45" fmla="*/ 36 h 36"/>
                  <a:gd name="T46" fmla="*/ 2569 w 5144"/>
                  <a:gd name="T47" fmla="*/ 0 h 36"/>
                  <a:gd name="T48" fmla="*/ 2575 w 5144"/>
                  <a:gd name="T49" fmla="*/ 0 h 36"/>
                  <a:gd name="T50" fmla="*/ 3217 w 5144"/>
                  <a:gd name="T51" fmla="*/ 0 h 36"/>
                  <a:gd name="T52" fmla="*/ 3217 w 5144"/>
                  <a:gd name="T53" fmla="*/ 36 h 36"/>
                  <a:gd name="T54" fmla="*/ 3211 w 5144"/>
                  <a:gd name="T55" fmla="*/ 36 h 36"/>
                  <a:gd name="T56" fmla="*/ 3211 w 5144"/>
                  <a:gd name="T57" fmla="*/ 0 h 36"/>
                  <a:gd name="T58" fmla="*/ 3217 w 5144"/>
                  <a:gd name="T59" fmla="*/ 0 h 36"/>
                  <a:gd name="T60" fmla="*/ 3859 w 5144"/>
                  <a:gd name="T61" fmla="*/ 0 h 36"/>
                  <a:gd name="T62" fmla="*/ 3859 w 5144"/>
                  <a:gd name="T63" fmla="*/ 36 h 36"/>
                  <a:gd name="T64" fmla="*/ 3854 w 5144"/>
                  <a:gd name="T65" fmla="*/ 36 h 36"/>
                  <a:gd name="T66" fmla="*/ 3854 w 5144"/>
                  <a:gd name="T67" fmla="*/ 0 h 36"/>
                  <a:gd name="T68" fmla="*/ 3859 w 5144"/>
                  <a:gd name="T69" fmla="*/ 0 h 36"/>
                  <a:gd name="T70" fmla="*/ 4502 w 5144"/>
                  <a:gd name="T71" fmla="*/ 0 h 36"/>
                  <a:gd name="T72" fmla="*/ 4502 w 5144"/>
                  <a:gd name="T73" fmla="*/ 36 h 36"/>
                  <a:gd name="T74" fmla="*/ 4496 w 5144"/>
                  <a:gd name="T75" fmla="*/ 36 h 36"/>
                  <a:gd name="T76" fmla="*/ 4496 w 5144"/>
                  <a:gd name="T77" fmla="*/ 0 h 36"/>
                  <a:gd name="T78" fmla="*/ 4502 w 5144"/>
                  <a:gd name="T79" fmla="*/ 0 h 36"/>
                  <a:gd name="T80" fmla="*/ 5144 w 5144"/>
                  <a:gd name="T81" fmla="*/ 0 h 36"/>
                  <a:gd name="T82" fmla="*/ 5144 w 5144"/>
                  <a:gd name="T83" fmla="*/ 36 h 36"/>
                  <a:gd name="T84" fmla="*/ 5138 w 5144"/>
                  <a:gd name="T85" fmla="*/ 36 h 36"/>
                  <a:gd name="T86" fmla="*/ 5138 w 5144"/>
                  <a:gd name="T87" fmla="*/ 0 h 36"/>
                  <a:gd name="T88" fmla="*/ 5144 w 5144"/>
                  <a:gd name="T8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144" h="36">
                    <a:moveTo>
                      <a:pt x="6" y="0"/>
                    </a:moveTo>
                    <a:lnTo>
                      <a:pt x="6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  <a:moveTo>
                      <a:pt x="648" y="0"/>
                    </a:moveTo>
                    <a:lnTo>
                      <a:pt x="648" y="36"/>
                    </a:lnTo>
                    <a:lnTo>
                      <a:pt x="643" y="36"/>
                    </a:lnTo>
                    <a:lnTo>
                      <a:pt x="643" y="0"/>
                    </a:lnTo>
                    <a:lnTo>
                      <a:pt x="648" y="0"/>
                    </a:lnTo>
                    <a:close/>
                    <a:moveTo>
                      <a:pt x="1291" y="0"/>
                    </a:moveTo>
                    <a:lnTo>
                      <a:pt x="1291" y="36"/>
                    </a:lnTo>
                    <a:lnTo>
                      <a:pt x="1285" y="36"/>
                    </a:lnTo>
                    <a:lnTo>
                      <a:pt x="1285" y="0"/>
                    </a:lnTo>
                    <a:lnTo>
                      <a:pt x="1291" y="0"/>
                    </a:lnTo>
                    <a:close/>
                    <a:moveTo>
                      <a:pt x="1933" y="0"/>
                    </a:moveTo>
                    <a:lnTo>
                      <a:pt x="1933" y="36"/>
                    </a:lnTo>
                    <a:lnTo>
                      <a:pt x="1927" y="36"/>
                    </a:lnTo>
                    <a:lnTo>
                      <a:pt x="1927" y="0"/>
                    </a:lnTo>
                    <a:lnTo>
                      <a:pt x="1933" y="0"/>
                    </a:lnTo>
                    <a:close/>
                    <a:moveTo>
                      <a:pt x="2575" y="0"/>
                    </a:moveTo>
                    <a:lnTo>
                      <a:pt x="2575" y="36"/>
                    </a:lnTo>
                    <a:lnTo>
                      <a:pt x="2569" y="36"/>
                    </a:lnTo>
                    <a:lnTo>
                      <a:pt x="2569" y="0"/>
                    </a:lnTo>
                    <a:lnTo>
                      <a:pt x="2575" y="0"/>
                    </a:lnTo>
                    <a:close/>
                    <a:moveTo>
                      <a:pt x="3217" y="0"/>
                    </a:moveTo>
                    <a:lnTo>
                      <a:pt x="3217" y="36"/>
                    </a:lnTo>
                    <a:lnTo>
                      <a:pt x="3211" y="36"/>
                    </a:lnTo>
                    <a:lnTo>
                      <a:pt x="3211" y="0"/>
                    </a:lnTo>
                    <a:lnTo>
                      <a:pt x="3217" y="0"/>
                    </a:lnTo>
                    <a:close/>
                    <a:moveTo>
                      <a:pt x="3859" y="0"/>
                    </a:moveTo>
                    <a:lnTo>
                      <a:pt x="3859" y="36"/>
                    </a:lnTo>
                    <a:lnTo>
                      <a:pt x="3854" y="36"/>
                    </a:lnTo>
                    <a:lnTo>
                      <a:pt x="3854" y="0"/>
                    </a:lnTo>
                    <a:lnTo>
                      <a:pt x="3859" y="0"/>
                    </a:lnTo>
                    <a:close/>
                    <a:moveTo>
                      <a:pt x="4502" y="0"/>
                    </a:moveTo>
                    <a:lnTo>
                      <a:pt x="4502" y="36"/>
                    </a:lnTo>
                    <a:lnTo>
                      <a:pt x="4496" y="36"/>
                    </a:lnTo>
                    <a:lnTo>
                      <a:pt x="4496" y="0"/>
                    </a:lnTo>
                    <a:lnTo>
                      <a:pt x="4502" y="0"/>
                    </a:lnTo>
                    <a:close/>
                    <a:moveTo>
                      <a:pt x="5144" y="0"/>
                    </a:moveTo>
                    <a:lnTo>
                      <a:pt x="5144" y="36"/>
                    </a:lnTo>
                    <a:lnTo>
                      <a:pt x="5138" y="36"/>
                    </a:lnTo>
                    <a:lnTo>
                      <a:pt x="5138" y="0"/>
                    </a:lnTo>
                    <a:lnTo>
                      <a:pt x="51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Freeform 13"/>
              <p:cNvSpPr>
                <a:spLocks noEditPoints="1"/>
              </p:cNvSpPr>
              <p:nvPr/>
            </p:nvSpPr>
            <p:spPr bwMode="auto">
              <a:xfrm>
                <a:off x="1651000" y="8999538"/>
                <a:ext cx="57150" cy="233363"/>
              </a:xfrm>
              <a:custGeom>
                <a:avLst/>
                <a:gdLst>
                  <a:gd name="T0" fmla="*/ 16 w 36"/>
                  <a:gd name="T1" fmla="*/ 144 h 147"/>
                  <a:gd name="T2" fmla="*/ 16 w 36"/>
                  <a:gd name="T3" fmla="*/ 73 h 147"/>
                  <a:gd name="T4" fmla="*/ 16 w 36"/>
                  <a:gd name="T5" fmla="*/ 3 h 147"/>
                  <a:gd name="T6" fmla="*/ 21 w 36"/>
                  <a:gd name="T7" fmla="*/ 3 h 147"/>
                  <a:gd name="T8" fmla="*/ 21 w 36"/>
                  <a:gd name="T9" fmla="*/ 73 h 147"/>
                  <a:gd name="T10" fmla="*/ 21 w 36"/>
                  <a:gd name="T11" fmla="*/ 144 h 147"/>
                  <a:gd name="T12" fmla="*/ 16 w 36"/>
                  <a:gd name="T13" fmla="*/ 144 h 147"/>
                  <a:gd name="T14" fmla="*/ 0 w 36"/>
                  <a:gd name="T15" fmla="*/ 141 h 147"/>
                  <a:gd name="T16" fmla="*/ 36 w 36"/>
                  <a:gd name="T17" fmla="*/ 141 h 147"/>
                  <a:gd name="T18" fmla="*/ 36 w 36"/>
                  <a:gd name="T19" fmla="*/ 147 h 147"/>
                  <a:gd name="T20" fmla="*/ 0 w 36"/>
                  <a:gd name="T21" fmla="*/ 147 h 147"/>
                  <a:gd name="T22" fmla="*/ 0 w 36"/>
                  <a:gd name="T23" fmla="*/ 141 h 147"/>
                  <a:gd name="T24" fmla="*/ 0 w 36"/>
                  <a:gd name="T25" fmla="*/ 0 h 147"/>
                  <a:gd name="T26" fmla="*/ 36 w 36"/>
                  <a:gd name="T27" fmla="*/ 0 h 147"/>
                  <a:gd name="T28" fmla="*/ 36 w 36"/>
                  <a:gd name="T29" fmla="*/ 6 h 147"/>
                  <a:gd name="T30" fmla="*/ 0 w 36"/>
                  <a:gd name="T31" fmla="*/ 6 h 147"/>
                  <a:gd name="T32" fmla="*/ 0 w 36"/>
                  <a:gd name="T33" fmla="*/ 0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47">
                    <a:moveTo>
                      <a:pt x="16" y="144"/>
                    </a:moveTo>
                    <a:lnTo>
                      <a:pt x="16" y="73"/>
                    </a:lnTo>
                    <a:lnTo>
                      <a:pt x="16" y="3"/>
                    </a:lnTo>
                    <a:lnTo>
                      <a:pt x="21" y="3"/>
                    </a:lnTo>
                    <a:lnTo>
                      <a:pt x="21" y="73"/>
                    </a:lnTo>
                    <a:lnTo>
                      <a:pt x="21" y="144"/>
                    </a:lnTo>
                    <a:lnTo>
                      <a:pt x="16" y="144"/>
                    </a:lnTo>
                    <a:close/>
                    <a:moveTo>
                      <a:pt x="0" y="141"/>
                    </a:moveTo>
                    <a:lnTo>
                      <a:pt x="36" y="141"/>
                    </a:lnTo>
                    <a:lnTo>
                      <a:pt x="36" y="147"/>
                    </a:lnTo>
                    <a:lnTo>
                      <a:pt x="0" y="147"/>
                    </a:lnTo>
                    <a:lnTo>
                      <a:pt x="0" y="141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14"/>
              <p:cNvSpPr>
                <a:spLocks noEditPoints="1"/>
              </p:cNvSpPr>
              <p:nvPr/>
            </p:nvSpPr>
            <p:spPr bwMode="auto">
              <a:xfrm>
                <a:off x="2670175" y="8802688"/>
                <a:ext cx="57150" cy="220663"/>
              </a:xfrm>
              <a:custGeom>
                <a:avLst/>
                <a:gdLst>
                  <a:gd name="T0" fmla="*/ 16 w 36"/>
                  <a:gd name="T1" fmla="*/ 136 h 139"/>
                  <a:gd name="T2" fmla="*/ 16 w 36"/>
                  <a:gd name="T3" fmla="*/ 70 h 139"/>
                  <a:gd name="T4" fmla="*/ 16 w 36"/>
                  <a:gd name="T5" fmla="*/ 3 h 139"/>
                  <a:gd name="T6" fmla="*/ 22 w 36"/>
                  <a:gd name="T7" fmla="*/ 3 h 139"/>
                  <a:gd name="T8" fmla="*/ 22 w 36"/>
                  <a:gd name="T9" fmla="*/ 70 h 139"/>
                  <a:gd name="T10" fmla="*/ 22 w 36"/>
                  <a:gd name="T11" fmla="*/ 136 h 139"/>
                  <a:gd name="T12" fmla="*/ 16 w 36"/>
                  <a:gd name="T13" fmla="*/ 136 h 139"/>
                  <a:gd name="T14" fmla="*/ 0 w 36"/>
                  <a:gd name="T15" fmla="*/ 133 h 139"/>
                  <a:gd name="T16" fmla="*/ 36 w 36"/>
                  <a:gd name="T17" fmla="*/ 133 h 139"/>
                  <a:gd name="T18" fmla="*/ 36 w 36"/>
                  <a:gd name="T19" fmla="*/ 139 h 139"/>
                  <a:gd name="T20" fmla="*/ 0 w 36"/>
                  <a:gd name="T21" fmla="*/ 139 h 139"/>
                  <a:gd name="T22" fmla="*/ 0 w 36"/>
                  <a:gd name="T23" fmla="*/ 133 h 139"/>
                  <a:gd name="T24" fmla="*/ 0 w 36"/>
                  <a:gd name="T25" fmla="*/ 0 h 139"/>
                  <a:gd name="T26" fmla="*/ 36 w 36"/>
                  <a:gd name="T27" fmla="*/ 0 h 139"/>
                  <a:gd name="T28" fmla="*/ 36 w 36"/>
                  <a:gd name="T29" fmla="*/ 6 h 139"/>
                  <a:gd name="T30" fmla="*/ 0 w 36"/>
                  <a:gd name="T31" fmla="*/ 6 h 139"/>
                  <a:gd name="T32" fmla="*/ 0 w 36"/>
                  <a:gd name="T33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39">
                    <a:moveTo>
                      <a:pt x="16" y="136"/>
                    </a:moveTo>
                    <a:lnTo>
                      <a:pt x="16" y="70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70"/>
                    </a:lnTo>
                    <a:lnTo>
                      <a:pt x="22" y="136"/>
                    </a:lnTo>
                    <a:lnTo>
                      <a:pt x="16" y="136"/>
                    </a:lnTo>
                    <a:close/>
                    <a:moveTo>
                      <a:pt x="0" y="133"/>
                    </a:moveTo>
                    <a:lnTo>
                      <a:pt x="36" y="133"/>
                    </a:lnTo>
                    <a:lnTo>
                      <a:pt x="36" y="139"/>
                    </a:lnTo>
                    <a:lnTo>
                      <a:pt x="0" y="139"/>
                    </a:lnTo>
                    <a:lnTo>
                      <a:pt x="0" y="133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" name="Freeform 15"/>
              <p:cNvSpPr>
                <a:spLocks noEditPoints="1"/>
              </p:cNvSpPr>
              <p:nvPr/>
            </p:nvSpPr>
            <p:spPr bwMode="auto">
              <a:xfrm>
                <a:off x="3690937" y="8605838"/>
                <a:ext cx="55563" cy="209550"/>
              </a:xfrm>
              <a:custGeom>
                <a:avLst/>
                <a:gdLst>
                  <a:gd name="T0" fmla="*/ 15 w 35"/>
                  <a:gd name="T1" fmla="*/ 129 h 132"/>
                  <a:gd name="T2" fmla="*/ 15 w 35"/>
                  <a:gd name="T3" fmla="*/ 66 h 132"/>
                  <a:gd name="T4" fmla="*/ 15 w 35"/>
                  <a:gd name="T5" fmla="*/ 3 h 132"/>
                  <a:gd name="T6" fmla="*/ 21 w 35"/>
                  <a:gd name="T7" fmla="*/ 3 h 132"/>
                  <a:gd name="T8" fmla="*/ 21 w 35"/>
                  <a:gd name="T9" fmla="*/ 66 h 132"/>
                  <a:gd name="T10" fmla="*/ 21 w 35"/>
                  <a:gd name="T11" fmla="*/ 129 h 132"/>
                  <a:gd name="T12" fmla="*/ 15 w 35"/>
                  <a:gd name="T13" fmla="*/ 129 h 132"/>
                  <a:gd name="T14" fmla="*/ 0 w 35"/>
                  <a:gd name="T15" fmla="*/ 126 h 132"/>
                  <a:gd name="T16" fmla="*/ 35 w 35"/>
                  <a:gd name="T17" fmla="*/ 126 h 132"/>
                  <a:gd name="T18" fmla="*/ 35 w 35"/>
                  <a:gd name="T19" fmla="*/ 132 h 132"/>
                  <a:gd name="T20" fmla="*/ 0 w 35"/>
                  <a:gd name="T21" fmla="*/ 132 h 132"/>
                  <a:gd name="T22" fmla="*/ 0 w 35"/>
                  <a:gd name="T23" fmla="*/ 126 h 132"/>
                  <a:gd name="T24" fmla="*/ 0 w 35"/>
                  <a:gd name="T25" fmla="*/ 0 h 132"/>
                  <a:gd name="T26" fmla="*/ 35 w 35"/>
                  <a:gd name="T27" fmla="*/ 0 h 132"/>
                  <a:gd name="T28" fmla="*/ 35 w 35"/>
                  <a:gd name="T29" fmla="*/ 5 h 132"/>
                  <a:gd name="T30" fmla="*/ 0 w 35"/>
                  <a:gd name="T31" fmla="*/ 5 h 132"/>
                  <a:gd name="T32" fmla="*/ 0 w 35"/>
                  <a:gd name="T3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132">
                    <a:moveTo>
                      <a:pt x="15" y="129"/>
                    </a:moveTo>
                    <a:lnTo>
                      <a:pt x="15" y="66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66"/>
                    </a:lnTo>
                    <a:lnTo>
                      <a:pt x="21" y="129"/>
                    </a:lnTo>
                    <a:lnTo>
                      <a:pt x="15" y="129"/>
                    </a:lnTo>
                    <a:close/>
                    <a:moveTo>
                      <a:pt x="0" y="126"/>
                    </a:moveTo>
                    <a:lnTo>
                      <a:pt x="35" y="126"/>
                    </a:lnTo>
                    <a:lnTo>
                      <a:pt x="35" y="132"/>
                    </a:lnTo>
                    <a:lnTo>
                      <a:pt x="0" y="132"/>
                    </a:lnTo>
                    <a:lnTo>
                      <a:pt x="0" y="126"/>
                    </a:lnTo>
                    <a:close/>
                    <a:moveTo>
                      <a:pt x="0" y="0"/>
                    </a:moveTo>
                    <a:lnTo>
                      <a:pt x="35" y="0"/>
                    </a:lnTo>
                    <a:lnTo>
                      <a:pt x="35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" name="Freeform 16"/>
              <p:cNvSpPr>
                <a:spLocks noEditPoints="1"/>
              </p:cNvSpPr>
              <p:nvPr/>
            </p:nvSpPr>
            <p:spPr bwMode="auto">
              <a:xfrm>
                <a:off x="4710113" y="8402638"/>
                <a:ext cx="57150" cy="209550"/>
              </a:xfrm>
              <a:custGeom>
                <a:avLst/>
                <a:gdLst>
                  <a:gd name="T0" fmla="*/ 15 w 36"/>
                  <a:gd name="T1" fmla="*/ 129 h 132"/>
                  <a:gd name="T2" fmla="*/ 15 w 36"/>
                  <a:gd name="T3" fmla="*/ 66 h 132"/>
                  <a:gd name="T4" fmla="*/ 15 w 36"/>
                  <a:gd name="T5" fmla="*/ 3 h 132"/>
                  <a:gd name="T6" fmla="*/ 21 w 36"/>
                  <a:gd name="T7" fmla="*/ 3 h 132"/>
                  <a:gd name="T8" fmla="*/ 21 w 36"/>
                  <a:gd name="T9" fmla="*/ 66 h 132"/>
                  <a:gd name="T10" fmla="*/ 21 w 36"/>
                  <a:gd name="T11" fmla="*/ 129 h 132"/>
                  <a:gd name="T12" fmla="*/ 15 w 36"/>
                  <a:gd name="T13" fmla="*/ 129 h 132"/>
                  <a:gd name="T14" fmla="*/ 0 w 36"/>
                  <a:gd name="T15" fmla="*/ 126 h 132"/>
                  <a:gd name="T16" fmla="*/ 36 w 36"/>
                  <a:gd name="T17" fmla="*/ 126 h 132"/>
                  <a:gd name="T18" fmla="*/ 36 w 36"/>
                  <a:gd name="T19" fmla="*/ 132 h 132"/>
                  <a:gd name="T20" fmla="*/ 0 w 36"/>
                  <a:gd name="T21" fmla="*/ 132 h 132"/>
                  <a:gd name="T22" fmla="*/ 0 w 36"/>
                  <a:gd name="T23" fmla="*/ 126 h 132"/>
                  <a:gd name="T24" fmla="*/ 0 w 36"/>
                  <a:gd name="T25" fmla="*/ 0 h 132"/>
                  <a:gd name="T26" fmla="*/ 36 w 36"/>
                  <a:gd name="T27" fmla="*/ 0 h 132"/>
                  <a:gd name="T28" fmla="*/ 36 w 36"/>
                  <a:gd name="T29" fmla="*/ 6 h 132"/>
                  <a:gd name="T30" fmla="*/ 0 w 36"/>
                  <a:gd name="T31" fmla="*/ 6 h 132"/>
                  <a:gd name="T32" fmla="*/ 0 w 36"/>
                  <a:gd name="T3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32">
                    <a:moveTo>
                      <a:pt x="15" y="129"/>
                    </a:moveTo>
                    <a:lnTo>
                      <a:pt x="15" y="66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66"/>
                    </a:lnTo>
                    <a:lnTo>
                      <a:pt x="21" y="129"/>
                    </a:lnTo>
                    <a:lnTo>
                      <a:pt x="15" y="129"/>
                    </a:lnTo>
                    <a:close/>
                    <a:moveTo>
                      <a:pt x="0" y="126"/>
                    </a:moveTo>
                    <a:lnTo>
                      <a:pt x="36" y="126"/>
                    </a:lnTo>
                    <a:lnTo>
                      <a:pt x="36" y="132"/>
                    </a:lnTo>
                    <a:lnTo>
                      <a:pt x="0" y="132"/>
                    </a:lnTo>
                    <a:lnTo>
                      <a:pt x="0" y="126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Freeform 17"/>
              <p:cNvSpPr>
                <a:spLocks noEditPoints="1"/>
              </p:cNvSpPr>
              <p:nvPr/>
            </p:nvSpPr>
            <p:spPr bwMode="auto">
              <a:xfrm>
                <a:off x="5729288" y="8197850"/>
                <a:ext cx="58738" cy="212725"/>
              </a:xfrm>
              <a:custGeom>
                <a:avLst/>
                <a:gdLst>
                  <a:gd name="T0" fmla="*/ 15 w 37"/>
                  <a:gd name="T1" fmla="*/ 131 h 134"/>
                  <a:gd name="T2" fmla="*/ 15 w 37"/>
                  <a:gd name="T3" fmla="*/ 68 h 134"/>
                  <a:gd name="T4" fmla="*/ 15 w 37"/>
                  <a:gd name="T5" fmla="*/ 3 h 134"/>
                  <a:gd name="T6" fmla="*/ 21 w 37"/>
                  <a:gd name="T7" fmla="*/ 3 h 134"/>
                  <a:gd name="T8" fmla="*/ 21 w 37"/>
                  <a:gd name="T9" fmla="*/ 68 h 134"/>
                  <a:gd name="T10" fmla="*/ 21 w 37"/>
                  <a:gd name="T11" fmla="*/ 131 h 134"/>
                  <a:gd name="T12" fmla="*/ 15 w 37"/>
                  <a:gd name="T13" fmla="*/ 131 h 134"/>
                  <a:gd name="T14" fmla="*/ 0 w 37"/>
                  <a:gd name="T15" fmla="*/ 128 h 134"/>
                  <a:gd name="T16" fmla="*/ 37 w 37"/>
                  <a:gd name="T17" fmla="*/ 128 h 134"/>
                  <a:gd name="T18" fmla="*/ 37 w 37"/>
                  <a:gd name="T19" fmla="*/ 134 h 134"/>
                  <a:gd name="T20" fmla="*/ 0 w 37"/>
                  <a:gd name="T21" fmla="*/ 134 h 134"/>
                  <a:gd name="T22" fmla="*/ 0 w 37"/>
                  <a:gd name="T23" fmla="*/ 128 h 134"/>
                  <a:gd name="T24" fmla="*/ 0 w 37"/>
                  <a:gd name="T25" fmla="*/ 0 h 134"/>
                  <a:gd name="T26" fmla="*/ 37 w 37"/>
                  <a:gd name="T27" fmla="*/ 0 h 134"/>
                  <a:gd name="T28" fmla="*/ 37 w 37"/>
                  <a:gd name="T29" fmla="*/ 6 h 134"/>
                  <a:gd name="T30" fmla="*/ 0 w 37"/>
                  <a:gd name="T31" fmla="*/ 6 h 134"/>
                  <a:gd name="T32" fmla="*/ 0 w 37"/>
                  <a:gd name="T33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34">
                    <a:moveTo>
                      <a:pt x="15" y="131"/>
                    </a:moveTo>
                    <a:lnTo>
                      <a:pt x="15" y="68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68"/>
                    </a:lnTo>
                    <a:lnTo>
                      <a:pt x="21" y="131"/>
                    </a:lnTo>
                    <a:lnTo>
                      <a:pt x="15" y="131"/>
                    </a:lnTo>
                    <a:close/>
                    <a:moveTo>
                      <a:pt x="0" y="128"/>
                    </a:moveTo>
                    <a:lnTo>
                      <a:pt x="37" y="128"/>
                    </a:lnTo>
                    <a:lnTo>
                      <a:pt x="37" y="134"/>
                    </a:lnTo>
                    <a:lnTo>
                      <a:pt x="0" y="134"/>
                    </a:lnTo>
                    <a:lnTo>
                      <a:pt x="0" y="128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" name="Freeform 18"/>
              <p:cNvSpPr>
                <a:spLocks noEditPoints="1"/>
              </p:cNvSpPr>
              <p:nvPr/>
            </p:nvSpPr>
            <p:spPr bwMode="auto">
              <a:xfrm>
                <a:off x="6748463" y="7991475"/>
                <a:ext cx="58738" cy="220663"/>
              </a:xfrm>
              <a:custGeom>
                <a:avLst/>
                <a:gdLst>
                  <a:gd name="T0" fmla="*/ 16 w 37"/>
                  <a:gd name="T1" fmla="*/ 136 h 139"/>
                  <a:gd name="T2" fmla="*/ 16 w 37"/>
                  <a:gd name="T3" fmla="*/ 70 h 139"/>
                  <a:gd name="T4" fmla="*/ 16 w 37"/>
                  <a:gd name="T5" fmla="*/ 3 h 139"/>
                  <a:gd name="T6" fmla="*/ 21 w 37"/>
                  <a:gd name="T7" fmla="*/ 3 h 139"/>
                  <a:gd name="T8" fmla="*/ 21 w 37"/>
                  <a:gd name="T9" fmla="*/ 70 h 139"/>
                  <a:gd name="T10" fmla="*/ 21 w 37"/>
                  <a:gd name="T11" fmla="*/ 136 h 139"/>
                  <a:gd name="T12" fmla="*/ 16 w 37"/>
                  <a:gd name="T13" fmla="*/ 136 h 139"/>
                  <a:gd name="T14" fmla="*/ 0 w 37"/>
                  <a:gd name="T15" fmla="*/ 133 h 139"/>
                  <a:gd name="T16" fmla="*/ 37 w 37"/>
                  <a:gd name="T17" fmla="*/ 133 h 139"/>
                  <a:gd name="T18" fmla="*/ 37 w 37"/>
                  <a:gd name="T19" fmla="*/ 139 h 139"/>
                  <a:gd name="T20" fmla="*/ 0 w 37"/>
                  <a:gd name="T21" fmla="*/ 139 h 139"/>
                  <a:gd name="T22" fmla="*/ 0 w 37"/>
                  <a:gd name="T23" fmla="*/ 133 h 139"/>
                  <a:gd name="T24" fmla="*/ 0 w 37"/>
                  <a:gd name="T25" fmla="*/ 0 h 139"/>
                  <a:gd name="T26" fmla="*/ 37 w 37"/>
                  <a:gd name="T27" fmla="*/ 0 h 139"/>
                  <a:gd name="T28" fmla="*/ 37 w 37"/>
                  <a:gd name="T29" fmla="*/ 6 h 139"/>
                  <a:gd name="T30" fmla="*/ 0 w 37"/>
                  <a:gd name="T31" fmla="*/ 6 h 139"/>
                  <a:gd name="T32" fmla="*/ 0 w 37"/>
                  <a:gd name="T33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39">
                    <a:moveTo>
                      <a:pt x="16" y="136"/>
                    </a:moveTo>
                    <a:lnTo>
                      <a:pt x="16" y="70"/>
                    </a:lnTo>
                    <a:lnTo>
                      <a:pt x="16" y="3"/>
                    </a:lnTo>
                    <a:lnTo>
                      <a:pt x="21" y="3"/>
                    </a:lnTo>
                    <a:lnTo>
                      <a:pt x="21" y="70"/>
                    </a:lnTo>
                    <a:lnTo>
                      <a:pt x="21" y="136"/>
                    </a:lnTo>
                    <a:lnTo>
                      <a:pt x="16" y="136"/>
                    </a:lnTo>
                    <a:close/>
                    <a:moveTo>
                      <a:pt x="0" y="133"/>
                    </a:moveTo>
                    <a:lnTo>
                      <a:pt x="37" y="133"/>
                    </a:lnTo>
                    <a:lnTo>
                      <a:pt x="37" y="139"/>
                    </a:lnTo>
                    <a:lnTo>
                      <a:pt x="0" y="139"/>
                    </a:lnTo>
                    <a:lnTo>
                      <a:pt x="0" y="133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" name="Freeform 19"/>
              <p:cNvSpPr>
                <a:spLocks noEditPoints="1"/>
              </p:cNvSpPr>
              <p:nvPr/>
            </p:nvSpPr>
            <p:spPr bwMode="auto">
              <a:xfrm>
                <a:off x="7767638" y="7812088"/>
                <a:ext cx="58738" cy="230188"/>
              </a:xfrm>
              <a:custGeom>
                <a:avLst/>
                <a:gdLst>
                  <a:gd name="T0" fmla="*/ 16 w 37"/>
                  <a:gd name="T1" fmla="*/ 143 h 145"/>
                  <a:gd name="T2" fmla="*/ 16 w 37"/>
                  <a:gd name="T3" fmla="*/ 72 h 145"/>
                  <a:gd name="T4" fmla="*/ 16 w 37"/>
                  <a:gd name="T5" fmla="*/ 2 h 145"/>
                  <a:gd name="T6" fmla="*/ 22 w 37"/>
                  <a:gd name="T7" fmla="*/ 2 h 145"/>
                  <a:gd name="T8" fmla="*/ 22 w 37"/>
                  <a:gd name="T9" fmla="*/ 72 h 145"/>
                  <a:gd name="T10" fmla="*/ 22 w 37"/>
                  <a:gd name="T11" fmla="*/ 143 h 145"/>
                  <a:gd name="T12" fmla="*/ 16 w 37"/>
                  <a:gd name="T13" fmla="*/ 143 h 145"/>
                  <a:gd name="T14" fmla="*/ 0 w 37"/>
                  <a:gd name="T15" fmla="*/ 140 h 145"/>
                  <a:gd name="T16" fmla="*/ 37 w 37"/>
                  <a:gd name="T17" fmla="*/ 140 h 145"/>
                  <a:gd name="T18" fmla="*/ 37 w 37"/>
                  <a:gd name="T19" fmla="*/ 145 h 145"/>
                  <a:gd name="T20" fmla="*/ 0 w 37"/>
                  <a:gd name="T21" fmla="*/ 145 h 145"/>
                  <a:gd name="T22" fmla="*/ 0 w 37"/>
                  <a:gd name="T23" fmla="*/ 140 h 145"/>
                  <a:gd name="T24" fmla="*/ 0 w 37"/>
                  <a:gd name="T25" fmla="*/ 0 h 145"/>
                  <a:gd name="T26" fmla="*/ 37 w 37"/>
                  <a:gd name="T27" fmla="*/ 0 h 145"/>
                  <a:gd name="T28" fmla="*/ 37 w 37"/>
                  <a:gd name="T29" fmla="*/ 5 h 145"/>
                  <a:gd name="T30" fmla="*/ 0 w 37"/>
                  <a:gd name="T31" fmla="*/ 5 h 145"/>
                  <a:gd name="T32" fmla="*/ 0 w 37"/>
                  <a:gd name="T33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45">
                    <a:moveTo>
                      <a:pt x="16" y="143"/>
                    </a:moveTo>
                    <a:lnTo>
                      <a:pt x="16" y="72"/>
                    </a:lnTo>
                    <a:lnTo>
                      <a:pt x="16" y="2"/>
                    </a:lnTo>
                    <a:lnTo>
                      <a:pt x="22" y="2"/>
                    </a:lnTo>
                    <a:lnTo>
                      <a:pt x="22" y="72"/>
                    </a:lnTo>
                    <a:lnTo>
                      <a:pt x="22" y="143"/>
                    </a:lnTo>
                    <a:lnTo>
                      <a:pt x="16" y="143"/>
                    </a:lnTo>
                    <a:close/>
                    <a:moveTo>
                      <a:pt x="0" y="140"/>
                    </a:moveTo>
                    <a:lnTo>
                      <a:pt x="37" y="140"/>
                    </a:lnTo>
                    <a:lnTo>
                      <a:pt x="37" y="145"/>
                    </a:lnTo>
                    <a:lnTo>
                      <a:pt x="0" y="145"/>
                    </a:lnTo>
                    <a:lnTo>
                      <a:pt x="0" y="140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Freeform 20"/>
              <p:cNvSpPr>
                <a:spLocks noEditPoints="1"/>
              </p:cNvSpPr>
              <p:nvPr/>
            </p:nvSpPr>
            <p:spPr bwMode="auto">
              <a:xfrm>
                <a:off x="1651000" y="9431338"/>
                <a:ext cx="57150" cy="182563"/>
              </a:xfrm>
              <a:custGeom>
                <a:avLst/>
                <a:gdLst>
                  <a:gd name="T0" fmla="*/ 16 w 36"/>
                  <a:gd name="T1" fmla="*/ 112 h 115"/>
                  <a:gd name="T2" fmla="*/ 16 w 36"/>
                  <a:gd name="T3" fmla="*/ 58 h 115"/>
                  <a:gd name="T4" fmla="*/ 16 w 36"/>
                  <a:gd name="T5" fmla="*/ 3 h 115"/>
                  <a:gd name="T6" fmla="*/ 21 w 36"/>
                  <a:gd name="T7" fmla="*/ 3 h 115"/>
                  <a:gd name="T8" fmla="*/ 21 w 36"/>
                  <a:gd name="T9" fmla="*/ 58 h 115"/>
                  <a:gd name="T10" fmla="*/ 21 w 36"/>
                  <a:gd name="T11" fmla="*/ 112 h 115"/>
                  <a:gd name="T12" fmla="*/ 16 w 36"/>
                  <a:gd name="T13" fmla="*/ 112 h 115"/>
                  <a:gd name="T14" fmla="*/ 0 w 36"/>
                  <a:gd name="T15" fmla="*/ 109 h 115"/>
                  <a:gd name="T16" fmla="*/ 36 w 36"/>
                  <a:gd name="T17" fmla="*/ 109 h 115"/>
                  <a:gd name="T18" fmla="*/ 36 w 36"/>
                  <a:gd name="T19" fmla="*/ 115 h 115"/>
                  <a:gd name="T20" fmla="*/ 0 w 36"/>
                  <a:gd name="T21" fmla="*/ 115 h 115"/>
                  <a:gd name="T22" fmla="*/ 0 w 36"/>
                  <a:gd name="T23" fmla="*/ 109 h 115"/>
                  <a:gd name="T24" fmla="*/ 0 w 36"/>
                  <a:gd name="T25" fmla="*/ 0 h 115"/>
                  <a:gd name="T26" fmla="*/ 36 w 36"/>
                  <a:gd name="T27" fmla="*/ 0 h 115"/>
                  <a:gd name="T28" fmla="*/ 36 w 36"/>
                  <a:gd name="T29" fmla="*/ 6 h 115"/>
                  <a:gd name="T30" fmla="*/ 0 w 36"/>
                  <a:gd name="T31" fmla="*/ 6 h 115"/>
                  <a:gd name="T32" fmla="*/ 0 w 36"/>
                  <a:gd name="T3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15">
                    <a:moveTo>
                      <a:pt x="16" y="112"/>
                    </a:moveTo>
                    <a:lnTo>
                      <a:pt x="16" y="58"/>
                    </a:lnTo>
                    <a:lnTo>
                      <a:pt x="16" y="3"/>
                    </a:lnTo>
                    <a:lnTo>
                      <a:pt x="21" y="3"/>
                    </a:lnTo>
                    <a:lnTo>
                      <a:pt x="21" y="58"/>
                    </a:lnTo>
                    <a:lnTo>
                      <a:pt x="21" y="112"/>
                    </a:lnTo>
                    <a:lnTo>
                      <a:pt x="16" y="112"/>
                    </a:lnTo>
                    <a:close/>
                    <a:moveTo>
                      <a:pt x="0" y="109"/>
                    </a:moveTo>
                    <a:lnTo>
                      <a:pt x="36" y="109"/>
                    </a:lnTo>
                    <a:lnTo>
                      <a:pt x="36" y="115"/>
                    </a:lnTo>
                    <a:lnTo>
                      <a:pt x="0" y="115"/>
                    </a:lnTo>
                    <a:lnTo>
                      <a:pt x="0" y="109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Freeform 21"/>
              <p:cNvSpPr>
                <a:spLocks noEditPoints="1"/>
              </p:cNvSpPr>
              <p:nvPr/>
            </p:nvSpPr>
            <p:spPr bwMode="auto">
              <a:xfrm>
                <a:off x="2670175" y="9239250"/>
                <a:ext cx="57150" cy="174625"/>
              </a:xfrm>
              <a:custGeom>
                <a:avLst/>
                <a:gdLst>
                  <a:gd name="T0" fmla="*/ 16 w 36"/>
                  <a:gd name="T1" fmla="*/ 107 h 110"/>
                  <a:gd name="T2" fmla="*/ 16 w 36"/>
                  <a:gd name="T3" fmla="*/ 55 h 110"/>
                  <a:gd name="T4" fmla="*/ 16 w 36"/>
                  <a:gd name="T5" fmla="*/ 3 h 110"/>
                  <a:gd name="T6" fmla="*/ 22 w 36"/>
                  <a:gd name="T7" fmla="*/ 3 h 110"/>
                  <a:gd name="T8" fmla="*/ 22 w 36"/>
                  <a:gd name="T9" fmla="*/ 55 h 110"/>
                  <a:gd name="T10" fmla="*/ 22 w 36"/>
                  <a:gd name="T11" fmla="*/ 107 h 110"/>
                  <a:gd name="T12" fmla="*/ 16 w 36"/>
                  <a:gd name="T13" fmla="*/ 107 h 110"/>
                  <a:gd name="T14" fmla="*/ 0 w 36"/>
                  <a:gd name="T15" fmla="*/ 104 h 110"/>
                  <a:gd name="T16" fmla="*/ 36 w 36"/>
                  <a:gd name="T17" fmla="*/ 104 h 110"/>
                  <a:gd name="T18" fmla="*/ 36 w 36"/>
                  <a:gd name="T19" fmla="*/ 110 h 110"/>
                  <a:gd name="T20" fmla="*/ 0 w 36"/>
                  <a:gd name="T21" fmla="*/ 110 h 110"/>
                  <a:gd name="T22" fmla="*/ 0 w 36"/>
                  <a:gd name="T23" fmla="*/ 104 h 110"/>
                  <a:gd name="T24" fmla="*/ 0 w 36"/>
                  <a:gd name="T25" fmla="*/ 0 h 110"/>
                  <a:gd name="T26" fmla="*/ 36 w 36"/>
                  <a:gd name="T27" fmla="*/ 0 h 110"/>
                  <a:gd name="T28" fmla="*/ 36 w 36"/>
                  <a:gd name="T29" fmla="*/ 6 h 110"/>
                  <a:gd name="T30" fmla="*/ 0 w 36"/>
                  <a:gd name="T31" fmla="*/ 6 h 110"/>
                  <a:gd name="T32" fmla="*/ 0 w 36"/>
                  <a:gd name="T33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10">
                    <a:moveTo>
                      <a:pt x="16" y="107"/>
                    </a:moveTo>
                    <a:lnTo>
                      <a:pt x="16" y="55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55"/>
                    </a:lnTo>
                    <a:lnTo>
                      <a:pt x="22" y="107"/>
                    </a:lnTo>
                    <a:lnTo>
                      <a:pt x="16" y="107"/>
                    </a:lnTo>
                    <a:close/>
                    <a:moveTo>
                      <a:pt x="0" y="104"/>
                    </a:moveTo>
                    <a:lnTo>
                      <a:pt x="36" y="104"/>
                    </a:lnTo>
                    <a:lnTo>
                      <a:pt x="36" y="110"/>
                    </a:lnTo>
                    <a:lnTo>
                      <a:pt x="0" y="110"/>
                    </a:lnTo>
                    <a:lnTo>
                      <a:pt x="0" y="104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Freeform 22"/>
              <p:cNvSpPr>
                <a:spLocks noEditPoints="1"/>
              </p:cNvSpPr>
              <p:nvPr/>
            </p:nvSpPr>
            <p:spPr bwMode="auto">
              <a:xfrm>
                <a:off x="3690937" y="9045575"/>
                <a:ext cx="55563" cy="168275"/>
              </a:xfrm>
              <a:custGeom>
                <a:avLst/>
                <a:gdLst>
                  <a:gd name="T0" fmla="*/ 15 w 35"/>
                  <a:gd name="T1" fmla="*/ 103 h 106"/>
                  <a:gd name="T2" fmla="*/ 15 w 35"/>
                  <a:gd name="T3" fmla="*/ 53 h 106"/>
                  <a:gd name="T4" fmla="*/ 15 w 35"/>
                  <a:gd name="T5" fmla="*/ 3 h 106"/>
                  <a:gd name="T6" fmla="*/ 21 w 35"/>
                  <a:gd name="T7" fmla="*/ 3 h 106"/>
                  <a:gd name="T8" fmla="*/ 21 w 35"/>
                  <a:gd name="T9" fmla="*/ 53 h 106"/>
                  <a:gd name="T10" fmla="*/ 21 w 35"/>
                  <a:gd name="T11" fmla="*/ 103 h 106"/>
                  <a:gd name="T12" fmla="*/ 15 w 35"/>
                  <a:gd name="T13" fmla="*/ 103 h 106"/>
                  <a:gd name="T14" fmla="*/ 0 w 35"/>
                  <a:gd name="T15" fmla="*/ 100 h 106"/>
                  <a:gd name="T16" fmla="*/ 35 w 35"/>
                  <a:gd name="T17" fmla="*/ 100 h 106"/>
                  <a:gd name="T18" fmla="*/ 35 w 35"/>
                  <a:gd name="T19" fmla="*/ 106 h 106"/>
                  <a:gd name="T20" fmla="*/ 0 w 35"/>
                  <a:gd name="T21" fmla="*/ 106 h 106"/>
                  <a:gd name="T22" fmla="*/ 0 w 35"/>
                  <a:gd name="T23" fmla="*/ 100 h 106"/>
                  <a:gd name="T24" fmla="*/ 0 w 35"/>
                  <a:gd name="T25" fmla="*/ 0 h 106"/>
                  <a:gd name="T26" fmla="*/ 35 w 35"/>
                  <a:gd name="T27" fmla="*/ 0 h 106"/>
                  <a:gd name="T28" fmla="*/ 35 w 35"/>
                  <a:gd name="T29" fmla="*/ 6 h 106"/>
                  <a:gd name="T30" fmla="*/ 0 w 35"/>
                  <a:gd name="T31" fmla="*/ 6 h 106"/>
                  <a:gd name="T32" fmla="*/ 0 w 35"/>
                  <a:gd name="T33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106">
                    <a:moveTo>
                      <a:pt x="15" y="103"/>
                    </a:moveTo>
                    <a:lnTo>
                      <a:pt x="15" y="53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53"/>
                    </a:lnTo>
                    <a:lnTo>
                      <a:pt x="21" y="103"/>
                    </a:lnTo>
                    <a:lnTo>
                      <a:pt x="15" y="103"/>
                    </a:lnTo>
                    <a:close/>
                    <a:moveTo>
                      <a:pt x="0" y="100"/>
                    </a:moveTo>
                    <a:lnTo>
                      <a:pt x="35" y="100"/>
                    </a:lnTo>
                    <a:lnTo>
                      <a:pt x="35" y="106"/>
                    </a:lnTo>
                    <a:lnTo>
                      <a:pt x="0" y="106"/>
                    </a:lnTo>
                    <a:lnTo>
                      <a:pt x="0" y="100"/>
                    </a:lnTo>
                    <a:close/>
                    <a:moveTo>
                      <a:pt x="0" y="0"/>
                    </a:moveTo>
                    <a:lnTo>
                      <a:pt x="35" y="0"/>
                    </a:lnTo>
                    <a:lnTo>
                      <a:pt x="35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Freeform 23"/>
              <p:cNvSpPr>
                <a:spLocks noEditPoints="1"/>
              </p:cNvSpPr>
              <p:nvPr/>
            </p:nvSpPr>
            <p:spPr bwMode="auto">
              <a:xfrm>
                <a:off x="4710113" y="8848725"/>
                <a:ext cx="57150" cy="168275"/>
              </a:xfrm>
              <a:custGeom>
                <a:avLst/>
                <a:gdLst>
                  <a:gd name="T0" fmla="*/ 15 w 36"/>
                  <a:gd name="T1" fmla="*/ 103 h 106"/>
                  <a:gd name="T2" fmla="*/ 15 w 36"/>
                  <a:gd name="T3" fmla="*/ 53 h 106"/>
                  <a:gd name="T4" fmla="*/ 15 w 36"/>
                  <a:gd name="T5" fmla="*/ 3 h 106"/>
                  <a:gd name="T6" fmla="*/ 21 w 36"/>
                  <a:gd name="T7" fmla="*/ 3 h 106"/>
                  <a:gd name="T8" fmla="*/ 21 w 36"/>
                  <a:gd name="T9" fmla="*/ 53 h 106"/>
                  <a:gd name="T10" fmla="*/ 21 w 36"/>
                  <a:gd name="T11" fmla="*/ 103 h 106"/>
                  <a:gd name="T12" fmla="*/ 15 w 36"/>
                  <a:gd name="T13" fmla="*/ 103 h 106"/>
                  <a:gd name="T14" fmla="*/ 0 w 36"/>
                  <a:gd name="T15" fmla="*/ 100 h 106"/>
                  <a:gd name="T16" fmla="*/ 36 w 36"/>
                  <a:gd name="T17" fmla="*/ 100 h 106"/>
                  <a:gd name="T18" fmla="*/ 36 w 36"/>
                  <a:gd name="T19" fmla="*/ 106 h 106"/>
                  <a:gd name="T20" fmla="*/ 0 w 36"/>
                  <a:gd name="T21" fmla="*/ 106 h 106"/>
                  <a:gd name="T22" fmla="*/ 0 w 36"/>
                  <a:gd name="T23" fmla="*/ 100 h 106"/>
                  <a:gd name="T24" fmla="*/ 0 w 36"/>
                  <a:gd name="T25" fmla="*/ 0 h 106"/>
                  <a:gd name="T26" fmla="*/ 36 w 36"/>
                  <a:gd name="T27" fmla="*/ 0 h 106"/>
                  <a:gd name="T28" fmla="*/ 36 w 36"/>
                  <a:gd name="T29" fmla="*/ 6 h 106"/>
                  <a:gd name="T30" fmla="*/ 0 w 36"/>
                  <a:gd name="T31" fmla="*/ 6 h 106"/>
                  <a:gd name="T32" fmla="*/ 0 w 36"/>
                  <a:gd name="T33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06">
                    <a:moveTo>
                      <a:pt x="15" y="103"/>
                    </a:moveTo>
                    <a:lnTo>
                      <a:pt x="15" y="53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53"/>
                    </a:lnTo>
                    <a:lnTo>
                      <a:pt x="21" y="103"/>
                    </a:lnTo>
                    <a:lnTo>
                      <a:pt x="15" y="103"/>
                    </a:lnTo>
                    <a:close/>
                    <a:moveTo>
                      <a:pt x="0" y="100"/>
                    </a:moveTo>
                    <a:lnTo>
                      <a:pt x="36" y="100"/>
                    </a:lnTo>
                    <a:lnTo>
                      <a:pt x="36" y="106"/>
                    </a:lnTo>
                    <a:lnTo>
                      <a:pt x="0" y="106"/>
                    </a:lnTo>
                    <a:lnTo>
                      <a:pt x="0" y="100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" name="Freeform 24"/>
              <p:cNvSpPr>
                <a:spLocks noEditPoints="1"/>
              </p:cNvSpPr>
              <p:nvPr/>
            </p:nvSpPr>
            <p:spPr bwMode="auto">
              <a:xfrm>
                <a:off x="5729288" y="8651875"/>
                <a:ext cx="58738" cy="169863"/>
              </a:xfrm>
              <a:custGeom>
                <a:avLst/>
                <a:gdLst>
                  <a:gd name="T0" fmla="*/ 15 w 37"/>
                  <a:gd name="T1" fmla="*/ 104 h 107"/>
                  <a:gd name="T2" fmla="*/ 15 w 37"/>
                  <a:gd name="T3" fmla="*/ 54 h 107"/>
                  <a:gd name="T4" fmla="*/ 15 w 37"/>
                  <a:gd name="T5" fmla="*/ 3 h 107"/>
                  <a:gd name="T6" fmla="*/ 21 w 37"/>
                  <a:gd name="T7" fmla="*/ 3 h 107"/>
                  <a:gd name="T8" fmla="*/ 21 w 37"/>
                  <a:gd name="T9" fmla="*/ 54 h 107"/>
                  <a:gd name="T10" fmla="*/ 21 w 37"/>
                  <a:gd name="T11" fmla="*/ 104 h 107"/>
                  <a:gd name="T12" fmla="*/ 15 w 37"/>
                  <a:gd name="T13" fmla="*/ 104 h 107"/>
                  <a:gd name="T14" fmla="*/ 0 w 37"/>
                  <a:gd name="T15" fmla="*/ 101 h 107"/>
                  <a:gd name="T16" fmla="*/ 37 w 37"/>
                  <a:gd name="T17" fmla="*/ 101 h 107"/>
                  <a:gd name="T18" fmla="*/ 37 w 37"/>
                  <a:gd name="T19" fmla="*/ 107 h 107"/>
                  <a:gd name="T20" fmla="*/ 0 w 37"/>
                  <a:gd name="T21" fmla="*/ 107 h 107"/>
                  <a:gd name="T22" fmla="*/ 0 w 37"/>
                  <a:gd name="T23" fmla="*/ 101 h 107"/>
                  <a:gd name="T24" fmla="*/ 0 w 37"/>
                  <a:gd name="T25" fmla="*/ 0 h 107"/>
                  <a:gd name="T26" fmla="*/ 37 w 37"/>
                  <a:gd name="T27" fmla="*/ 0 h 107"/>
                  <a:gd name="T28" fmla="*/ 37 w 37"/>
                  <a:gd name="T29" fmla="*/ 6 h 107"/>
                  <a:gd name="T30" fmla="*/ 0 w 37"/>
                  <a:gd name="T31" fmla="*/ 6 h 107"/>
                  <a:gd name="T32" fmla="*/ 0 w 37"/>
                  <a:gd name="T33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07">
                    <a:moveTo>
                      <a:pt x="15" y="104"/>
                    </a:moveTo>
                    <a:lnTo>
                      <a:pt x="15" y="54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54"/>
                    </a:lnTo>
                    <a:lnTo>
                      <a:pt x="21" y="104"/>
                    </a:lnTo>
                    <a:lnTo>
                      <a:pt x="15" y="104"/>
                    </a:lnTo>
                    <a:close/>
                    <a:moveTo>
                      <a:pt x="0" y="101"/>
                    </a:moveTo>
                    <a:lnTo>
                      <a:pt x="37" y="101"/>
                    </a:lnTo>
                    <a:lnTo>
                      <a:pt x="37" y="107"/>
                    </a:lnTo>
                    <a:lnTo>
                      <a:pt x="0" y="107"/>
                    </a:lnTo>
                    <a:lnTo>
                      <a:pt x="0" y="101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Freeform 25"/>
              <p:cNvSpPr>
                <a:spLocks noEditPoints="1"/>
              </p:cNvSpPr>
              <p:nvPr/>
            </p:nvSpPr>
            <p:spPr bwMode="auto">
              <a:xfrm>
                <a:off x="6748463" y="8459788"/>
                <a:ext cx="58738" cy="174625"/>
              </a:xfrm>
              <a:custGeom>
                <a:avLst/>
                <a:gdLst>
                  <a:gd name="T0" fmla="*/ 16 w 37"/>
                  <a:gd name="T1" fmla="*/ 107 h 110"/>
                  <a:gd name="T2" fmla="*/ 16 w 37"/>
                  <a:gd name="T3" fmla="*/ 55 h 110"/>
                  <a:gd name="T4" fmla="*/ 16 w 37"/>
                  <a:gd name="T5" fmla="*/ 2 h 110"/>
                  <a:gd name="T6" fmla="*/ 21 w 37"/>
                  <a:gd name="T7" fmla="*/ 2 h 110"/>
                  <a:gd name="T8" fmla="*/ 21 w 37"/>
                  <a:gd name="T9" fmla="*/ 55 h 110"/>
                  <a:gd name="T10" fmla="*/ 21 w 37"/>
                  <a:gd name="T11" fmla="*/ 107 h 110"/>
                  <a:gd name="T12" fmla="*/ 16 w 37"/>
                  <a:gd name="T13" fmla="*/ 107 h 110"/>
                  <a:gd name="T14" fmla="*/ 0 w 37"/>
                  <a:gd name="T15" fmla="*/ 104 h 110"/>
                  <a:gd name="T16" fmla="*/ 37 w 37"/>
                  <a:gd name="T17" fmla="*/ 104 h 110"/>
                  <a:gd name="T18" fmla="*/ 37 w 37"/>
                  <a:gd name="T19" fmla="*/ 110 h 110"/>
                  <a:gd name="T20" fmla="*/ 0 w 37"/>
                  <a:gd name="T21" fmla="*/ 110 h 110"/>
                  <a:gd name="T22" fmla="*/ 0 w 37"/>
                  <a:gd name="T23" fmla="*/ 104 h 110"/>
                  <a:gd name="T24" fmla="*/ 0 w 37"/>
                  <a:gd name="T25" fmla="*/ 0 h 110"/>
                  <a:gd name="T26" fmla="*/ 37 w 37"/>
                  <a:gd name="T27" fmla="*/ 0 h 110"/>
                  <a:gd name="T28" fmla="*/ 37 w 37"/>
                  <a:gd name="T29" fmla="*/ 5 h 110"/>
                  <a:gd name="T30" fmla="*/ 0 w 37"/>
                  <a:gd name="T31" fmla="*/ 5 h 110"/>
                  <a:gd name="T32" fmla="*/ 0 w 37"/>
                  <a:gd name="T33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10">
                    <a:moveTo>
                      <a:pt x="16" y="107"/>
                    </a:moveTo>
                    <a:lnTo>
                      <a:pt x="16" y="55"/>
                    </a:lnTo>
                    <a:lnTo>
                      <a:pt x="16" y="2"/>
                    </a:lnTo>
                    <a:lnTo>
                      <a:pt x="21" y="2"/>
                    </a:lnTo>
                    <a:lnTo>
                      <a:pt x="21" y="55"/>
                    </a:lnTo>
                    <a:lnTo>
                      <a:pt x="21" y="107"/>
                    </a:lnTo>
                    <a:lnTo>
                      <a:pt x="16" y="107"/>
                    </a:lnTo>
                    <a:close/>
                    <a:moveTo>
                      <a:pt x="0" y="104"/>
                    </a:moveTo>
                    <a:lnTo>
                      <a:pt x="37" y="104"/>
                    </a:lnTo>
                    <a:lnTo>
                      <a:pt x="37" y="110"/>
                    </a:lnTo>
                    <a:lnTo>
                      <a:pt x="0" y="110"/>
                    </a:lnTo>
                    <a:lnTo>
                      <a:pt x="0" y="104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" name="Freeform 26"/>
              <p:cNvSpPr>
                <a:spLocks noEditPoints="1"/>
              </p:cNvSpPr>
              <p:nvPr/>
            </p:nvSpPr>
            <p:spPr bwMode="auto">
              <a:xfrm>
                <a:off x="7767638" y="8307388"/>
                <a:ext cx="58738" cy="182563"/>
              </a:xfrm>
              <a:custGeom>
                <a:avLst/>
                <a:gdLst>
                  <a:gd name="T0" fmla="*/ 16 w 37"/>
                  <a:gd name="T1" fmla="*/ 112 h 115"/>
                  <a:gd name="T2" fmla="*/ 16 w 37"/>
                  <a:gd name="T3" fmla="*/ 57 h 115"/>
                  <a:gd name="T4" fmla="*/ 16 w 37"/>
                  <a:gd name="T5" fmla="*/ 3 h 115"/>
                  <a:gd name="T6" fmla="*/ 22 w 37"/>
                  <a:gd name="T7" fmla="*/ 3 h 115"/>
                  <a:gd name="T8" fmla="*/ 22 w 37"/>
                  <a:gd name="T9" fmla="*/ 57 h 115"/>
                  <a:gd name="T10" fmla="*/ 22 w 37"/>
                  <a:gd name="T11" fmla="*/ 112 h 115"/>
                  <a:gd name="T12" fmla="*/ 16 w 37"/>
                  <a:gd name="T13" fmla="*/ 112 h 115"/>
                  <a:gd name="T14" fmla="*/ 0 w 37"/>
                  <a:gd name="T15" fmla="*/ 109 h 115"/>
                  <a:gd name="T16" fmla="*/ 37 w 37"/>
                  <a:gd name="T17" fmla="*/ 109 h 115"/>
                  <a:gd name="T18" fmla="*/ 37 w 37"/>
                  <a:gd name="T19" fmla="*/ 115 h 115"/>
                  <a:gd name="T20" fmla="*/ 0 w 37"/>
                  <a:gd name="T21" fmla="*/ 115 h 115"/>
                  <a:gd name="T22" fmla="*/ 0 w 37"/>
                  <a:gd name="T23" fmla="*/ 109 h 115"/>
                  <a:gd name="T24" fmla="*/ 0 w 37"/>
                  <a:gd name="T25" fmla="*/ 0 h 115"/>
                  <a:gd name="T26" fmla="*/ 37 w 37"/>
                  <a:gd name="T27" fmla="*/ 0 h 115"/>
                  <a:gd name="T28" fmla="*/ 37 w 37"/>
                  <a:gd name="T29" fmla="*/ 6 h 115"/>
                  <a:gd name="T30" fmla="*/ 0 w 37"/>
                  <a:gd name="T31" fmla="*/ 6 h 115"/>
                  <a:gd name="T32" fmla="*/ 0 w 37"/>
                  <a:gd name="T3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15">
                    <a:moveTo>
                      <a:pt x="16" y="112"/>
                    </a:moveTo>
                    <a:lnTo>
                      <a:pt x="16" y="57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57"/>
                    </a:lnTo>
                    <a:lnTo>
                      <a:pt x="22" y="112"/>
                    </a:lnTo>
                    <a:lnTo>
                      <a:pt x="16" y="112"/>
                    </a:lnTo>
                    <a:close/>
                    <a:moveTo>
                      <a:pt x="0" y="109"/>
                    </a:moveTo>
                    <a:lnTo>
                      <a:pt x="37" y="109"/>
                    </a:lnTo>
                    <a:lnTo>
                      <a:pt x="37" y="115"/>
                    </a:lnTo>
                    <a:lnTo>
                      <a:pt x="0" y="115"/>
                    </a:lnTo>
                    <a:lnTo>
                      <a:pt x="0" y="109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" name="Freeform 27"/>
              <p:cNvSpPr>
                <a:spLocks noEditPoints="1"/>
              </p:cNvSpPr>
              <p:nvPr/>
            </p:nvSpPr>
            <p:spPr bwMode="auto">
              <a:xfrm>
                <a:off x="1651000" y="9493250"/>
                <a:ext cx="57150" cy="188913"/>
              </a:xfrm>
              <a:custGeom>
                <a:avLst/>
                <a:gdLst>
                  <a:gd name="T0" fmla="*/ 16 w 36"/>
                  <a:gd name="T1" fmla="*/ 117 h 119"/>
                  <a:gd name="T2" fmla="*/ 16 w 36"/>
                  <a:gd name="T3" fmla="*/ 60 h 119"/>
                  <a:gd name="T4" fmla="*/ 16 w 36"/>
                  <a:gd name="T5" fmla="*/ 3 h 119"/>
                  <a:gd name="T6" fmla="*/ 21 w 36"/>
                  <a:gd name="T7" fmla="*/ 3 h 119"/>
                  <a:gd name="T8" fmla="*/ 21 w 36"/>
                  <a:gd name="T9" fmla="*/ 60 h 119"/>
                  <a:gd name="T10" fmla="*/ 21 w 36"/>
                  <a:gd name="T11" fmla="*/ 117 h 119"/>
                  <a:gd name="T12" fmla="*/ 16 w 36"/>
                  <a:gd name="T13" fmla="*/ 117 h 119"/>
                  <a:gd name="T14" fmla="*/ 0 w 36"/>
                  <a:gd name="T15" fmla="*/ 114 h 119"/>
                  <a:gd name="T16" fmla="*/ 36 w 36"/>
                  <a:gd name="T17" fmla="*/ 114 h 119"/>
                  <a:gd name="T18" fmla="*/ 36 w 36"/>
                  <a:gd name="T19" fmla="*/ 119 h 119"/>
                  <a:gd name="T20" fmla="*/ 0 w 36"/>
                  <a:gd name="T21" fmla="*/ 119 h 119"/>
                  <a:gd name="T22" fmla="*/ 0 w 36"/>
                  <a:gd name="T23" fmla="*/ 114 h 119"/>
                  <a:gd name="T24" fmla="*/ 0 w 36"/>
                  <a:gd name="T25" fmla="*/ 0 h 119"/>
                  <a:gd name="T26" fmla="*/ 36 w 36"/>
                  <a:gd name="T27" fmla="*/ 0 h 119"/>
                  <a:gd name="T28" fmla="*/ 36 w 36"/>
                  <a:gd name="T29" fmla="*/ 6 h 119"/>
                  <a:gd name="T30" fmla="*/ 0 w 36"/>
                  <a:gd name="T31" fmla="*/ 6 h 119"/>
                  <a:gd name="T32" fmla="*/ 0 w 36"/>
                  <a:gd name="T33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19">
                    <a:moveTo>
                      <a:pt x="16" y="117"/>
                    </a:moveTo>
                    <a:lnTo>
                      <a:pt x="16" y="60"/>
                    </a:lnTo>
                    <a:lnTo>
                      <a:pt x="16" y="3"/>
                    </a:lnTo>
                    <a:lnTo>
                      <a:pt x="21" y="3"/>
                    </a:lnTo>
                    <a:lnTo>
                      <a:pt x="21" y="60"/>
                    </a:lnTo>
                    <a:lnTo>
                      <a:pt x="21" y="117"/>
                    </a:lnTo>
                    <a:lnTo>
                      <a:pt x="16" y="117"/>
                    </a:lnTo>
                    <a:close/>
                    <a:moveTo>
                      <a:pt x="0" y="114"/>
                    </a:moveTo>
                    <a:lnTo>
                      <a:pt x="36" y="114"/>
                    </a:lnTo>
                    <a:lnTo>
                      <a:pt x="36" y="119"/>
                    </a:lnTo>
                    <a:lnTo>
                      <a:pt x="0" y="119"/>
                    </a:lnTo>
                    <a:lnTo>
                      <a:pt x="0" y="114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" name="Freeform 28"/>
              <p:cNvSpPr>
                <a:spLocks noEditPoints="1"/>
              </p:cNvSpPr>
              <p:nvPr/>
            </p:nvSpPr>
            <p:spPr bwMode="auto">
              <a:xfrm>
                <a:off x="2670175" y="9344025"/>
                <a:ext cx="57150" cy="180975"/>
              </a:xfrm>
              <a:custGeom>
                <a:avLst/>
                <a:gdLst>
                  <a:gd name="T0" fmla="*/ 16 w 36"/>
                  <a:gd name="T1" fmla="*/ 111 h 114"/>
                  <a:gd name="T2" fmla="*/ 16 w 36"/>
                  <a:gd name="T3" fmla="*/ 57 h 114"/>
                  <a:gd name="T4" fmla="*/ 16 w 36"/>
                  <a:gd name="T5" fmla="*/ 3 h 114"/>
                  <a:gd name="T6" fmla="*/ 22 w 36"/>
                  <a:gd name="T7" fmla="*/ 3 h 114"/>
                  <a:gd name="T8" fmla="*/ 22 w 36"/>
                  <a:gd name="T9" fmla="*/ 57 h 114"/>
                  <a:gd name="T10" fmla="*/ 22 w 36"/>
                  <a:gd name="T11" fmla="*/ 111 h 114"/>
                  <a:gd name="T12" fmla="*/ 16 w 36"/>
                  <a:gd name="T13" fmla="*/ 111 h 114"/>
                  <a:gd name="T14" fmla="*/ 0 w 36"/>
                  <a:gd name="T15" fmla="*/ 108 h 114"/>
                  <a:gd name="T16" fmla="*/ 36 w 36"/>
                  <a:gd name="T17" fmla="*/ 108 h 114"/>
                  <a:gd name="T18" fmla="*/ 36 w 36"/>
                  <a:gd name="T19" fmla="*/ 114 h 114"/>
                  <a:gd name="T20" fmla="*/ 0 w 36"/>
                  <a:gd name="T21" fmla="*/ 114 h 114"/>
                  <a:gd name="T22" fmla="*/ 0 w 36"/>
                  <a:gd name="T23" fmla="*/ 108 h 114"/>
                  <a:gd name="T24" fmla="*/ 0 w 36"/>
                  <a:gd name="T25" fmla="*/ 0 h 114"/>
                  <a:gd name="T26" fmla="*/ 36 w 36"/>
                  <a:gd name="T27" fmla="*/ 0 h 114"/>
                  <a:gd name="T28" fmla="*/ 36 w 36"/>
                  <a:gd name="T29" fmla="*/ 6 h 114"/>
                  <a:gd name="T30" fmla="*/ 0 w 36"/>
                  <a:gd name="T31" fmla="*/ 6 h 114"/>
                  <a:gd name="T32" fmla="*/ 0 w 36"/>
                  <a:gd name="T3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14">
                    <a:moveTo>
                      <a:pt x="16" y="111"/>
                    </a:moveTo>
                    <a:lnTo>
                      <a:pt x="16" y="57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57"/>
                    </a:lnTo>
                    <a:lnTo>
                      <a:pt x="22" y="111"/>
                    </a:lnTo>
                    <a:lnTo>
                      <a:pt x="16" y="111"/>
                    </a:lnTo>
                    <a:close/>
                    <a:moveTo>
                      <a:pt x="0" y="108"/>
                    </a:moveTo>
                    <a:lnTo>
                      <a:pt x="36" y="108"/>
                    </a:lnTo>
                    <a:lnTo>
                      <a:pt x="36" y="114"/>
                    </a:lnTo>
                    <a:lnTo>
                      <a:pt x="0" y="114"/>
                    </a:lnTo>
                    <a:lnTo>
                      <a:pt x="0" y="108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" name="Freeform 29"/>
              <p:cNvSpPr>
                <a:spLocks noEditPoints="1"/>
              </p:cNvSpPr>
              <p:nvPr/>
            </p:nvSpPr>
            <p:spPr bwMode="auto">
              <a:xfrm>
                <a:off x="3690937" y="9193213"/>
                <a:ext cx="55563" cy="176213"/>
              </a:xfrm>
              <a:custGeom>
                <a:avLst/>
                <a:gdLst>
                  <a:gd name="T0" fmla="*/ 15 w 35"/>
                  <a:gd name="T1" fmla="*/ 108 h 111"/>
                  <a:gd name="T2" fmla="*/ 15 w 35"/>
                  <a:gd name="T3" fmla="*/ 55 h 111"/>
                  <a:gd name="T4" fmla="*/ 15 w 35"/>
                  <a:gd name="T5" fmla="*/ 3 h 111"/>
                  <a:gd name="T6" fmla="*/ 21 w 35"/>
                  <a:gd name="T7" fmla="*/ 3 h 111"/>
                  <a:gd name="T8" fmla="*/ 21 w 35"/>
                  <a:gd name="T9" fmla="*/ 55 h 111"/>
                  <a:gd name="T10" fmla="*/ 21 w 35"/>
                  <a:gd name="T11" fmla="*/ 108 h 111"/>
                  <a:gd name="T12" fmla="*/ 15 w 35"/>
                  <a:gd name="T13" fmla="*/ 108 h 111"/>
                  <a:gd name="T14" fmla="*/ 0 w 35"/>
                  <a:gd name="T15" fmla="*/ 105 h 111"/>
                  <a:gd name="T16" fmla="*/ 35 w 35"/>
                  <a:gd name="T17" fmla="*/ 105 h 111"/>
                  <a:gd name="T18" fmla="*/ 35 w 35"/>
                  <a:gd name="T19" fmla="*/ 111 h 111"/>
                  <a:gd name="T20" fmla="*/ 0 w 35"/>
                  <a:gd name="T21" fmla="*/ 111 h 111"/>
                  <a:gd name="T22" fmla="*/ 0 w 35"/>
                  <a:gd name="T23" fmla="*/ 105 h 111"/>
                  <a:gd name="T24" fmla="*/ 0 w 35"/>
                  <a:gd name="T25" fmla="*/ 0 h 111"/>
                  <a:gd name="T26" fmla="*/ 35 w 35"/>
                  <a:gd name="T27" fmla="*/ 0 h 111"/>
                  <a:gd name="T28" fmla="*/ 35 w 35"/>
                  <a:gd name="T29" fmla="*/ 6 h 111"/>
                  <a:gd name="T30" fmla="*/ 0 w 35"/>
                  <a:gd name="T31" fmla="*/ 6 h 111"/>
                  <a:gd name="T32" fmla="*/ 0 w 35"/>
                  <a:gd name="T3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111">
                    <a:moveTo>
                      <a:pt x="15" y="108"/>
                    </a:moveTo>
                    <a:lnTo>
                      <a:pt x="15" y="55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55"/>
                    </a:lnTo>
                    <a:lnTo>
                      <a:pt x="21" y="108"/>
                    </a:lnTo>
                    <a:lnTo>
                      <a:pt x="15" y="108"/>
                    </a:lnTo>
                    <a:close/>
                    <a:moveTo>
                      <a:pt x="0" y="105"/>
                    </a:moveTo>
                    <a:lnTo>
                      <a:pt x="35" y="105"/>
                    </a:lnTo>
                    <a:lnTo>
                      <a:pt x="35" y="111"/>
                    </a:lnTo>
                    <a:lnTo>
                      <a:pt x="0" y="111"/>
                    </a:lnTo>
                    <a:lnTo>
                      <a:pt x="0" y="105"/>
                    </a:lnTo>
                    <a:close/>
                    <a:moveTo>
                      <a:pt x="0" y="0"/>
                    </a:moveTo>
                    <a:lnTo>
                      <a:pt x="35" y="0"/>
                    </a:lnTo>
                    <a:lnTo>
                      <a:pt x="35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" name="Freeform 30"/>
              <p:cNvSpPr>
                <a:spLocks noEditPoints="1"/>
              </p:cNvSpPr>
              <p:nvPr/>
            </p:nvSpPr>
            <p:spPr bwMode="auto">
              <a:xfrm>
                <a:off x="4710113" y="9039225"/>
                <a:ext cx="57150" cy="174625"/>
              </a:xfrm>
              <a:custGeom>
                <a:avLst/>
                <a:gdLst>
                  <a:gd name="T0" fmla="*/ 15 w 36"/>
                  <a:gd name="T1" fmla="*/ 107 h 110"/>
                  <a:gd name="T2" fmla="*/ 15 w 36"/>
                  <a:gd name="T3" fmla="*/ 55 h 110"/>
                  <a:gd name="T4" fmla="*/ 15 w 36"/>
                  <a:gd name="T5" fmla="*/ 3 h 110"/>
                  <a:gd name="T6" fmla="*/ 21 w 36"/>
                  <a:gd name="T7" fmla="*/ 3 h 110"/>
                  <a:gd name="T8" fmla="*/ 21 w 36"/>
                  <a:gd name="T9" fmla="*/ 55 h 110"/>
                  <a:gd name="T10" fmla="*/ 21 w 36"/>
                  <a:gd name="T11" fmla="*/ 107 h 110"/>
                  <a:gd name="T12" fmla="*/ 15 w 36"/>
                  <a:gd name="T13" fmla="*/ 107 h 110"/>
                  <a:gd name="T14" fmla="*/ 0 w 36"/>
                  <a:gd name="T15" fmla="*/ 104 h 110"/>
                  <a:gd name="T16" fmla="*/ 36 w 36"/>
                  <a:gd name="T17" fmla="*/ 104 h 110"/>
                  <a:gd name="T18" fmla="*/ 36 w 36"/>
                  <a:gd name="T19" fmla="*/ 110 h 110"/>
                  <a:gd name="T20" fmla="*/ 0 w 36"/>
                  <a:gd name="T21" fmla="*/ 110 h 110"/>
                  <a:gd name="T22" fmla="*/ 0 w 36"/>
                  <a:gd name="T23" fmla="*/ 104 h 110"/>
                  <a:gd name="T24" fmla="*/ 0 w 36"/>
                  <a:gd name="T25" fmla="*/ 0 h 110"/>
                  <a:gd name="T26" fmla="*/ 36 w 36"/>
                  <a:gd name="T27" fmla="*/ 0 h 110"/>
                  <a:gd name="T28" fmla="*/ 36 w 36"/>
                  <a:gd name="T29" fmla="*/ 6 h 110"/>
                  <a:gd name="T30" fmla="*/ 0 w 36"/>
                  <a:gd name="T31" fmla="*/ 6 h 110"/>
                  <a:gd name="T32" fmla="*/ 0 w 36"/>
                  <a:gd name="T33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10">
                    <a:moveTo>
                      <a:pt x="15" y="107"/>
                    </a:moveTo>
                    <a:lnTo>
                      <a:pt x="15" y="55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55"/>
                    </a:lnTo>
                    <a:lnTo>
                      <a:pt x="21" y="107"/>
                    </a:lnTo>
                    <a:lnTo>
                      <a:pt x="15" y="107"/>
                    </a:lnTo>
                    <a:close/>
                    <a:moveTo>
                      <a:pt x="0" y="104"/>
                    </a:moveTo>
                    <a:lnTo>
                      <a:pt x="36" y="104"/>
                    </a:lnTo>
                    <a:lnTo>
                      <a:pt x="36" y="110"/>
                    </a:lnTo>
                    <a:lnTo>
                      <a:pt x="0" y="110"/>
                    </a:lnTo>
                    <a:lnTo>
                      <a:pt x="0" y="104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" name="Freeform 31"/>
              <p:cNvSpPr>
                <a:spLocks noEditPoints="1"/>
              </p:cNvSpPr>
              <p:nvPr/>
            </p:nvSpPr>
            <p:spPr bwMode="auto">
              <a:xfrm>
                <a:off x="5729288" y="8888413"/>
                <a:ext cx="58738" cy="176213"/>
              </a:xfrm>
              <a:custGeom>
                <a:avLst/>
                <a:gdLst>
                  <a:gd name="T0" fmla="*/ 15 w 37"/>
                  <a:gd name="T1" fmla="*/ 108 h 111"/>
                  <a:gd name="T2" fmla="*/ 15 w 37"/>
                  <a:gd name="T3" fmla="*/ 56 h 111"/>
                  <a:gd name="T4" fmla="*/ 15 w 37"/>
                  <a:gd name="T5" fmla="*/ 3 h 111"/>
                  <a:gd name="T6" fmla="*/ 21 w 37"/>
                  <a:gd name="T7" fmla="*/ 3 h 111"/>
                  <a:gd name="T8" fmla="*/ 21 w 37"/>
                  <a:gd name="T9" fmla="*/ 56 h 111"/>
                  <a:gd name="T10" fmla="*/ 21 w 37"/>
                  <a:gd name="T11" fmla="*/ 108 h 111"/>
                  <a:gd name="T12" fmla="*/ 15 w 37"/>
                  <a:gd name="T13" fmla="*/ 108 h 111"/>
                  <a:gd name="T14" fmla="*/ 0 w 37"/>
                  <a:gd name="T15" fmla="*/ 105 h 111"/>
                  <a:gd name="T16" fmla="*/ 37 w 37"/>
                  <a:gd name="T17" fmla="*/ 105 h 111"/>
                  <a:gd name="T18" fmla="*/ 37 w 37"/>
                  <a:gd name="T19" fmla="*/ 111 h 111"/>
                  <a:gd name="T20" fmla="*/ 0 w 37"/>
                  <a:gd name="T21" fmla="*/ 111 h 111"/>
                  <a:gd name="T22" fmla="*/ 0 w 37"/>
                  <a:gd name="T23" fmla="*/ 105 h 111"/>
                  <a:gd name="T24" fmla="*/ 0 w 37"/>
                  <a:gd name="T25" fmla="*/ 0 h 111"/>
                  <a:gd name="T26" fmla="*/ 37 w 37"/>
                  <a:gd name="T27" fmla="*/ 0 h 111"/>
                  <a:gd name="T28" fmla="*/ 37 w 37"/>
                  <a:gd name="T29" fmla="*/ 6 h 111"/>
                  <a:gd name="T30" fmla="*/ 0 w 37"/>
                  <a:gd name="T31" fmla="*/ 6 h 111"/>
                  <a:gd name="T32" fmla="*/ 0 w 37"/>
                  <a:gd name="T3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11">
                    <a:moveTo>
                      <a:pt x="15" y="108"/>
                    </a:moveTo>
                    <a:lnTo>
                      <a:pt x="15" y="56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56"/>
                    </a:lnTo>
                    <a:lnTo>
                      <a:pt x="21" y="108"/>
                    </a:lnTo>
                    <a:lnTo>
                      <a:pt x="15" y="108"/>
                    </a:lnTo>
                    <a:close/>
                    <a:moveTo>
                      <a:pt x="0" y="105"/>
                    </a:moveTo>
                    <a:lnTo>
                      <a:pt x="37" y="105"/>
                    </a:lnTo>
                    <a:lnTo>
                      <a:pt x="37" y="111"/>
                    </a:lnTo>
                    <a:lnTo>
                      <a:pt x="0" y="111"/>
                    </a:lnTo>
                    <a:lnTo>
                      <a:pt x="0" y="105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" name="Freeform 32"/>
              <p:cNvSpPr>
                <a:spLocks noEditPoints="1"/>
              </p:cNvSpPr>
              <p:nvPr/>
            </p:nvSpPr>
            <p:spPr bwMode="auto">
              <a:xfrm>
                <a:off x="6748463" y="8750300"/>
                <a:ext cx="58738" cy="180975"/>
              </a:xfrm>
              <a:custGeom>
                <a:avLst/>
                <a:gdLst>
                  <a:gd name="T0" fmla="*/ 16 w 37"/>
                  <a:gd name="T1" fmla="*/ 111 h 114"/>
                  <a:gd name="T2" fmla="*/ 16 w 37"/>
                  <a:gd name="T3" fmla="*/ 57 h 114"/>
                  <a:gd name="T4" fmla="*/ 16 w 37"/>
                  <a:gd name="T5" fmla="*/ 3 h 114"/>
                  <a:gd name="T6" fmla="*/ 21 w 37"/>
                  <a:gd name="T7" fmla="*/ 3 h 114"/>
                  <a:gd name="T8" fmla="*/ 21 w 37"/>
                  <a:gd name="T9" fmla="*/ 57 h 114"/>
                  <a:gd name="T10" fmla="*/ 21 w 37"/>
                  <a:gd name="T11" fmla="*/ 111 h 114"/>
                  <a:gd name="T12" fmla="*/ 16 w 37"/>
                  <a:gd name="T13" fmla="*/ 111 h 114"/>
                  <a:gd name="T14" fmla="*/ 0 w 37"/>
                  <a:gd name="T15" fmla="*/ 108 h 114"/>
                  <a:gd name="T16" fmla="*/ 37 w 37"/>
                  <a:gd name="T17" fmla="*/ 108 h 114"/>
                  <a:gd name="T18" fmla="*/ 37 w 37"/>
                  <a:gd name="T19" fmla="*/ 114 h 114"/>
                  <a:gd name="T20" fmla="*/ 0 w 37"/>
                  <a:gd name="T21" fmla="*/ 114 h 114"/>
                  <a:gd name="T22" fmla="*/ 0 w 37"/>
                  <a:gd name="T23" fmla="*/ 108 h 114"/>
                  <a:gd name="T24" fmla="*/ 0 w 37"/>
                  <a:gd name="T25" fmla="*/ 0 h 114"/>
                  <a:gd name="T26" fmla="*/ 37 w 37"/>
                  <a:gd name="T27" fmla="*/ 0 h 114"/>
                  <a:gd name="T28" fmla="*/ 37 w 37"/>
                  <a:gd name="T29" fmla="*/ 6 h 114"/>
                  <a:gd name="T30" fmla="*/ 0 w 37"/>
                  <a:gd name="T31" fmla="*/ 6 h 114"/>
                  <a:gd name="T32" fmla="*/ 0 w 37"/>
                  <a:gd name="T3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14">
                    <a:moveTo>
                      <a:pt x="16" y="111"/>
                    </a:moveTo>
                    <a:lnTo>
                      <a:pt x="16" y="57"/>
                    </a:lnTo>
                    <a:lnTo>
                      <a:pt x="16" y="3"/>
                    </a:lnTo>
                    <a:lnTo>
                      <a:pt x="21" y="3"/>
                    </a:lnTo>
                    <a:lnTo>
                      <a:pt x="21" y="57"/>
                    </a:lnTo>
                    <a:lnTo>
                      <a:pt x="21" y="111"/>
                    </a:lnTo>
                    <a:lnTo>
                      <a:pt x="16" y="111"/>
                    </a:lnTo>
                    <a:close/>
                    <a:moveTo>
                      <a:pt x="0" y="108"/>
                    </a:moveTo>
                    <a:lnTo>
                      <a:pt x="37" y="108"/>
                    </a:lnTo>
                    <a:lnTo>
                      <a:pt x="37" y="114"/>
                    </a:lnTo>
                    <a:lnTo>
                      <a:pt x="0" y="114"/>
                    </a:lnTo>
                    <a:lnTo>
                      <a:pt x="0" y="108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16" name="Freeform 33"/>
              <p:cNvSpPr>
                <a:spLocks noEditPoints="1"/>
              </p:cNvSpPr>
              <p:nvPr/>
            </p:nvSpPr>
            <p:spPr bwMode="auto">
              <a:xfrm>
                <a:off x="7767638" y="8645525"/>
                <a:ext cx="58738" cy="187325"/>
              </a:xfrm>
              <a:custGeom>
                <a:avLst/>
                <a:gdLst>
                  <a:gd name="T0" fmla="*/ 16 w 37"/>
                  <a:gd name="T1" fmla="*/ 115 h 118"/>
                  <a:gd name="T2" fmla="*/ 16 w 37"/>
                  <a:gd name="T3" fmla="*/ 59 h 118"/>
                  <a:gd name="T4" fmla="*/ 16 w 37"/>
                  <a:gd name="T5" fmla="*/ 3 h 118"/>
                  <a:gd name="T6" fmla="*/ 22 w 37"/>
                  <a:gd name="T7" fmla="*/ 3 h 118"/>
                  <a:gd name="T8" fmla="*/ 22 w 37"/>
                  <a:gd name="T9" fmla="*/ 59 h 118"/>
                  <a:gd name="T10" fmla="*/ 22 w 37"/>
                  <a:gd name="T11" fmla="*/ 115 h 118"/>
                  <a:gd name="T12" fmla="*/ 16 w 37"/>
                  <a:gd name="T13" fmla="*/ 115 h 118"/>
                  <a:gd name="T14" fmla="*/ 0 w 37"/>
                  <a:gd name="T15" fmla="*/ 112 h 118"/>
                  <a:gd name="T16" fmla="*/ 37 w 37"/>
                  <a:gd name="T17" fmla="*/ 112 h 118"/>
                  <a:gd name="T18" fmla="*/ 37 w 37"/>
                  <a:gd name="T19" fmla="*/ 118 h 118"/>
                  <a:gd name="T20" fmla="*/ 0 w 37"/>
                  <a:gd name="T21" fmla="*/ 118 h 118"/>
                  <a:gd name="T22" fmla="*/ 0 w 37"/>
                  <a:gd name="T23" fmla="*/ 112 h 118"/>
                  <a:gd name="T24" fmla="*/ 0 w 37"/>
                  <a:gd name="T25" fmla="*/ 0 h 118"/>
                  <a:gd name="T26" fmla="*/ 37 w 37"/>
                  <a:gd name="T27" fmla="*/ 0 h 118"/>
                  <a:gd name="T28" fmla="*/ 37 w 37"/>
                  <a:gd name="T29" fmla="*/ 5 h 118"/>
                  <a:gd name="T30" fmla="*/ 0 w 37"/>
                  <a:gd name="T31" fmla="*/ 5 h 118"/>
                  <a:gd name="T32" fmla="*/ 0 w 37"/>
                  <a:gd name="T33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18">
                    <a:moveTo>
                      <a:pt x="16" y="115"/>
                    </a:moveTo>
                    <a:lnTo>
                      <a:pt x="16" y="59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59"/>
                    </a:lnTo>
                    <a:lnTo>
                      <a:pt x="22" y="115"/>
                    </a:lnTo>
                    <a:lnTo>
                      <a:pt x="16" y="115"/>
                    </a:lnTo>
                    <a:close/>
                    <a:moveTo>
                      <a:pt x="0" y="112"/>
                    </a:moveTo>
                    <a:lnTo>
                      <a:pt x="37" y="112"/>
                    </a:lnTo>
                    <a:lnTo>
                      <a:pt x="37" y="118"/>
                    </a:lnTo>
                    <a:lnTo>
                      <a:pt x="0" y="118"/>
                    </a:lnTo>
                    <a:lnTo>
                      <a:pt x="0" y="112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17" name="Freeform 34"/>
              <p:cNvSpPr>
                <a:spLocks noEditPoints="1"/>
              </p:cNvSpPr>
              <p:nvPr/>
            </p:nvSpPr>
            <p:spPr bwMode="auto">
              <a:xfrm>
                <a:off x="1651000" y="9812338"/>
                <a:ext cx="57150" cy="279400"/>
              </a:xfrm>
              <a:custGeom>
                <a:avLst/>
                <a:gdLst>
                  <a:gd name="T0" fmla="*/ 16 w 36"/>
                  <a:gd name="T1" fmla="*/ 173 h 176"/>
                  <a:gd name="T2" fmla="*/ 16 w 36"/>
                  <a:gd name="T3" fmla="*/ 88 h 176"/>
                  <a:gd name="T4" fmla="*/ 16 w 36"/>
                  <a:gd name="T5" fmla="*/ 3 h 176"/>
                  <a:gd name="T6" fmla="*/ 21 w 36"/>
                  <a:gd name="T7" fmla="*/ 3 h 176"/>
                  <a:gd name="T8" fmla="*/ 21 w 36"/>
                  <a:gd name="T9" fmla="*/ 88 h 176"/>
                  <a:gd name="T10" fmla="*/ 21 w 36"/>
                  <a:gd name="T11" fmla="*/ 173 h 176"/>
                  <a:gd name="T12" fmla="*/ 16 w 36"/>
                  <a:gd name="T13" fmla="*/ 173 h 176"/>
                  <a:gd name="T14" fmla="*/ 0 w 36"/>
                  <a:gd name="T15" fmla="*/ 170 h 176"/>
                  <a:gd name="T16" fmla="*/ 36 w 36"/>
                  <a:gd name="T17" fmla="*/ 170 h 176"/>
                  <a:gd name="T18" fmla="*/ 36 w 36"/>
                  <a:gd name="T19" fmla="*/ 176 h 176"/>
                  <a:gd name="T20" fmla="*/ 0 w 36"/>
                  <a:gd name="T21" fmla="*/ 176 h 176"/>
                  <a:gd name="T22" fmla="*/ 0 w 36"/>
                  <a:gd name="T23" fmla="*/ 170 h 176"/>
                  <a:gd name="T24" fmla="*/ 0 w 36"/>
                  <a:gd name="T25" fmla="*/ 0 h 176"/>
                  <a:gd name="T26" fmla="*/ 36 w 36"/>
                  <a:gd name="T27" fmla="*/ 0 h 176"/>
                  <a:gd name="T28" fmla="*/ 36 w 36"/>
                  <a:gd name="T29" fmla="*/ 6 h 176"/>
                  <a:gd name="T30" fmla="*/ 0 w 36"/>
                  <a:gd name="T31" fmla="*/ 6 h 176"/>
                  <a:gd name="T32" fmla="*/ 0 w 36"/>
                  <a:gd name="T33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76">
                    <a:moveTo>
                      <a:pt x="16" y="173"/>
                    </a:moveTo>
                    <a:lnTo>
                      <a:pt x="16" y="88"/>
                    </a:lnTo>
                    <a:lnTo>
                      <a:pt x="16" y="3"/>
                    </a:lnTo>
                    <a:lnTo>
                      <a:pt x="21" y="3"/>
                    </a:lnTo>
                    <a:lnTo>
                      <a:pt x="21" y="88"/>
                    </a:lnTo>
                    <a:lnTo>
                      <a:pt x="21" y="173"/>
                    </a:lnTo>
                    <a:lnTo>
                      <a:pt x="16" y="173"/>
                    </a:lnTo>
                    <a:close/>
                    <a:moveTo>
                      <a:pt x="0" y="170"/>
                    </a:moveTo>
                    <a:lnTo>
                      <a:pt x="36" y="170"/>
                    </a:lnTo>
                    <a:lnTo>
                      <a:pt x="36" y="176"/>
                    </a:lnTo>
                    <a:lnTo>
                      <a:pt x="0" y="176"/>
                    </a:lnTo>
                    <a:lnTo>
                      <a:pt x="0" y="170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19" name="Freeform 35"/>
              <p:cNvSpPr>
                <a:spLocks noEditPoints="1"/>
              </p:cNvSpPr>
              <p:nvPr/>
            </p:nvSpPr>
            <p:spPr bwMode="auto">
              <a:xfrm>
                <a:off x="2670175" y="9713913"/>
                <a:ext cx="57150" cy="258763"/>
              </a:xfrm>
              <a:custGeom>
                <a:avLst/>
                <a:gdLst>
                  <a:gd name="T0" fmla="*/ 16 w 36"/>
                  <a:gd name="T1" fmla="*/ 160 h 163"/>
                  <a:gd name="T2" fmla="*/ 16 w 36"/>
                  <a:gd name="T3" fmla="*/ 81 h 163"/>
                  <a:gd name="T4" fmla="*/ 16 w 36"/>
                  <a:gd name="T5" fmla="*/ 3 h 163"/>
                  <a:gd name="T6" fmla="*/ 22 w 36"/>
                  <a:gd name="T7" fmla="*/ 3 h 163"/>
                  <a:gd name="T8" fmla="*/ 22 w 36"/>
                  <a:gd name="T9" fmla="*/ 81 h 163"/>
                  <a:gd name="T10" fmla="*/ 22 w 36"/>
                  <a:gd name="T11" fmla="*/ 160 h 163"/>
                  <a:gd name="T12" fmla="*/ 16 w 36"/>
                  <a:gd name="T13" fmla="*/ 160 h 163"/>
                  <a:gd name="T14" fmla="*/ 0 w 36"/>
                  <a:gd name="T15" fmla="*/ 157 h 163"/>
                  <a:gd name="T16" fmla="*/ 36 w 36"/>
                  <a:gd name="T17" fmla="*/ 157 h 163"/>
                  <a:gd name="T18" fmla="*/ 36 w 36"/>
                  <a:gd name="T19" fmla="*/ 163 h 163"/>
                  <a:gd name="T20" fmla="*/ 0 w 36"/>
                  <a:gd name="T21" fmla="*/ 163 h 163"/>
                  <a:gd name="T22" fmla="*/ 0 w 36"/>
                  <a:gd name="T23" fmla="*/ 157 h 163"/>
                  <a:gd name="T24" fmla="*/ 0 w 36"/>
                  <a:gd name="T25" fmla="*/ 0 h 163"/>
                  <a:gd name="T26" fmla="*/ 36 w 36"/>
                  <a:gd name="T27" fmla="*/ 0 h 163"/>
                  <a:gd name="T28" fmla="*/ 36 w 36"/>
                  <a:gd name="T29" fmla="*/ 5 h 163"/>
                  <a:gd name="T30" fmla="*/ 0 w 36"/>
                  <a:gd name="T31" fmla="*/ 5 h 163"/>
                  <a:gd name="T32" fmla="*/ 0 w 36"/>
                  <a:gd name="T33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63">
                    <a:moveTo>
                      <a:pt x="16" y="160"/>
                    </a:moveTo>
                    <a:lnTo>
                      <a:pt x="16" y="81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81"/>
                    </a:lnTo>
                    <a:lnTo>
                      <a:pt x="22" y="160"/>
                    </a:lnTo>
                    <a:lnTo>
                      <a:pt x="16" y="160"/>
                    </a:lnTo>
                    <a:close/>
                    <a:moveTo>
                      <a:pt x="0" y="157"/>
                    </a:moveTo>
                    <a:lnTo>
                      <a:pt x="36" y="157"/>
                    </a:lnTo>
                    <a:lnTo>
                      <a:pt x="36" y="163"/>
                    </a:lnTo>
                    <a:lnTo>
                      <a:pt x="0" y="163"/>
                    </a:lnTo>
                    <a:lnTo>
                      <a:pt x="0" y="157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0" name="Freeform 36"/>
              <p:cNvSpPr>
                <a:spLocks noEditPoints="1"/>
              </p:cNvSpPr>
              <p:nvPr/>
            </p:nvSpPr>
            <p:spPr bwMode="auto">
              <a:xfrm>
                <a:off x="3690937" y="9610725"/>
                <a:ext cx="55563" cy="246063"/>
              </a:xfrm>
              <a:custGeom>
                <a:avLst/>
                <a:gdLst>
                  <a:gd name="T0" fmla="*/ 15 w 35"/>
                  <a:gd name="T1" fmla="*/ 152 h 155"/>
                  <a:gd name="T2" fmla="*/ 15 w 35"/>
                  <a:gd name="T3" fmla="*/ 78 h 155"/>
                  <a:gd name="T4" fmla="*/ 15 w 35"/>
                  <a:gd name="T5" fmla="*/ 3 h 155"/>
                  <a:gd name="T6" fmla="*/ 21 w 35"/>
                  <a:gd name="T7" fmla="*/ 3 h 155"/>
                  <a:gd name="T8" fmla="*/ 21 w 35"/>
                  <a:gd name="T9" fmla="*/ 78 h 155"/>
                  <a:gd name="T10" fmla="*/ 21 w 35"/>
                  <a:gd name="T11" fmla="*/ 152 h 155"/>
                  <a:gd name="T12" fmla="*/ 15 w 35"/>
                  <a:gd name="T13" fmla="*/ 152 h 155"/>
                  <a:gd name="T14" fmla="*/ 0 w 35"/>
                  <a:gd name="T15" fmla="*/ 149 h 155"/>
                  <a:gd name="T16" fmla="*/ 35 w 35"/>
                  <a:gd name="T17" fmla="*/ 149 h 155"/>
                  <a:gd name="T18" fmla="*/ 35 w 35"/>
                  <a:gd name="T19" fmla="*/ 155 h 155"/>
                  <a:gd name="T20" fmla="*/ 0 w 35"/>
                  <a:gd name="T21" fmla="*/ 155 h 155"/>
                  <a:gd name="T22" fmla="*/ 0 w 35"/>
                  <a:gd name="T23" fmla="*/ 149 h 155"/>
                  <a:gd name="T24" fmla="*/ 0 w 35"/>
                  <a:gd name="T25" fmla="*/ 0 h 155"/>
                  <a:gd name="T26" fmla="*/ 35 w 35"/>
                  <a:gd name="T27" fmla="*/ 0 h 155"/>
                  <a:gd name="T28" fmla="*/ 35 w 35"/>
                  <a:gd name="T29" fmla="*/ 6 h 155"/>
                  <a:gd name="T30" fmla="*/ 0 w 35"/>
                  <a:gd name="T31" fmla="*/ 6 h 155"/>
                  <a:gd name="T32" fmla="*/ 0 w 35"/>
                  <a:gd name="T33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" h="155">
                    <a:moveTo>
                      <a:pt x="15" y="152"/>
                    </a:moveTo>
                    <a:lnTo>
                      <a:pt x="15" y="78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78"/>
                    </a:lnTo>
                    <a:lnTo>
                      <a:pt x="21" y="152"/>
                    </a:lnTo>
                    <a:lnTo>
                      <a:pt x="15" y="152"/>
                    </a:lnTo>
                    <a:close/>
                    <a:moveTo>
                      <a:pt x="0" y="149"/>
                    </a:moveTo>
                    <a:lnTo>
                      <a:pt x="35" y="149"/>
                    </a:lnTo>
                    <a:lnTo>
                      <a:pt x="35" y="155"/>
                    </a:lnTo>
                    <a:lnTo>
                      <a:pt x="0" y="155"/>
                    </a:lnTo>
                    <a:lnTo>
                      <a:pt x="0" y="149"/>
                    </a:lnTo>
                    <a:close/>
                    <a:moveTo>
                      <a:pt x="0" y="0"/>
                    </a:moveTo>
                    <a:lnTo>
                      <a:pt x="35" y="0"/>
                    </a:lnTo>
                    <a:lnTo>
                      <a:pt x="35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1" name="Freeform 37"/>
              <p:cNvSpPr>
                <a:spLocks noEditPoints="1"/>
              </p:cNvSpPr>
              <p:nvPr/>
            </p:nvSpPr>
            <p:spPr bwMode="auto">
              <a:xfrm>
                <a:off x="4710113" y="9502775"/>
                <a:ext cx="57150" cy="244475"/>
              </a:xfrm>
              <a:custGeom>
                <a:avLst/>
                <a:gdLst>
                  <a:gd name="T0" fmla="*/ 15 w 36"/>
                  <a:gd name="T1" fmla="*/ 151 h 154"/>
                  <a:gd name="T2" fmla="*/ 15 w 36"/>
                  <a:gd name="T3" fmla="*/ 77 h 154"/>
                  <a:gd name="T4" fmla="*/ 15 w 36"/>
                  <a:gd name="T5" fmla="*/ 3 h 154"/>
                  <a:gd name="T6" fmla="*/ 21 w 36"/>
                  <a:gd name="T7" fmla="*/ 3 h 154"/>
                  <a:gd name="T8" fmla="*/ 21 w 36"/>
                  <a:gd name="T9" fmla="*/ 77 h 154"/>
                  <a:gd name="T10" fmla="*/ 21 w 36"/>
                  <a:gd name="T11" fmla="*/ 151 h 154"/>
                  <a:gd name="T12" fmla="*/ 15 w 36"/>
                  <a:gd name="T13" fmla="*/ 151 h 154"/>
                  <a:gd name="T14" fmla="*/ 0 w 36"/>
                  <a:gd name="T15" fmla="*/ 148 h 154"/>
                  <a:gd name="T16" fmla="*/ 36 w 36"/>
                  <a:gd name="T17" fmla="*/ 148 h 154"/>
                  <a:gd name="T18" fmla="*/ 36 w 36"/>
                  <a:gd name="T19" fmla="*/ 154 h 154"/>
                  <a:gd name="T20" fmla="*/ 0 w 36"/>
                  <a:gd name="T21" fmla="*/ 154 h 154"/>
                  <a:gd name="T22" fmla="*/ 0 w 36"/>
                  <a:gd name="T23" fmla="*/ 148 h 154"/>
                  <a:gd name="T24" fmla="*/ 0 w 36"/>
                  <a:gd name="T25" fmla="*/ 0 h 154"/>
                  <a:gd name="T26" fmla="*/ 36 w 36"/>
                  <a:gd name="T27" fmla="*/ 0 h 154"/>
                  <a:gd name="T28" fmla="*/ 36 w 36"/>
                  <a:gd name="T29" fmla="*/ 6 h 154"/>
                  <a:gd name="T30" fmla="*/ 0 w 36"/>
                  <a:gd name="T31" fmla="*/ 6 h 154"/>
                  <a:gd name="T32" fmla="*/ 0 w 36"/>
                  <a:gd name="T3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154">
                    <a:moveTo>
                      <a:pt x="15" y="151"/>
                    </a:moveTo>
                    <a:lnTo>
                      <a:pt x="15" y="77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77"/>
                    </a:lnTo>
                    <a:lnTo>
                      <a:pt x="21" y="151"/>
                    </a:lnTo>
                    <a:lnTo>
                      <a:pt x="15" y="151"/>
                    </a:lnTo>
                    <a:close/>
                    <a:moveTo>
                      <a:pt x="0" y="148"/>
                    </a:moveTo>
                    <a:lnTo>
                      <a:pt x="36" y="148"/>
                    </a:lnTo>
                    <a:lnTo>
                      <a:pt x="36" y="154"/>
                    </a:lnTo>
                    <a:lnTo>
                      <a:pt x="0" y="154"/>
                    </a:lnTo>
                    <a:lnTo>
                      <a:pt x="0" y="148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2" name="Freeform 38"/>
              <p:cNvSpPr>
                <a:spLocks noEditPoints="1"/>
              </p:cNvSpPr>
              <p:nvPr/>
            </p:nvSpPr>
            <p:spPr bwMode="auto">
              <a:xfrm>
                <a:off x="5729288" y="9396413"/>
                <a:ext cx="58738" cy="249238"/>
              </a:xfrm>
              <a:custGeom>
                <a:avLst/>
                <a:gdLst>
                  <a:gd name="T0" fmla="*/ 15 w 37"/>
                  <a:gd name="T1" fmla="*/ 155 h 157"/>
                  <a:gd name="T2" fmla="*/ 15 w 37"/>
                  <a:gd name="T3" fmla="*/ 79 h 157"/>
                  <a:gd name="T4" fmla="*/ 15 w 37"/>
                  <a:gd name="T5" fmla="*/ 3 h 157"/>
                  <a:gd name="T6" fmla="*/ 21 w 37"/>
                  <a:gd name="T7" fmla="*/ 3 h 157"/>
                  <a:gd name="T8" fmla="*/ 21 w 37"/>
                  <a:gd name="T9" fmla="*/ 79 h 157"/>
                  <a:gd name="T10" fmla="*/ 21 w 37"/>
                  <a:gd name="T11" fmla="*/ 155 h 157"/>
                  <a:gd name="T12" fmla="*/ 15 w 37"/>
                  <a:gd name="T13" fmla="*/ 155 h 157"/>
                  <a:gd name="T14" fmla="*/ 0 w 37"/>
                  <a:gd name="T15" fmla="*/ 152 h 157"/>
                  <a:gd name="T16" fmla="*/ 37 w 37"/>
                  <a:gd name="T17" fmla="*/ 152 h 157"/>
                  <a:gd name="T18" fmla="*/ 37 w 37"/>
                  <a:gd name="T19" fmla="*/ 157 h 157"/>
                  <a:gd name="T20" fmla="*/ 0 w 37"/>
                  <a:gd name="T21" fmla="*/ 157 h 157"/>
                  <a:gd name="T22" fmla="*/ 0 w 37"/>
                  <a:gd name="T23" fmla="*/ 152 h 157"/>
                  <a:gd name="T24" fmla="*/ 0 w 37"/>
                  <a:gd name="T25" fmla="*/ 0 h 157"/>
                  <a:gd name="T26" fmla="*/ 37 w 37"/>
                  <a:gd name="T27" fmla="*/ 0 h 157"/>
                  <a:gd name="T28" fmla="*/ 37 w 37"/>
                  <a:gd name="T29" fmla="*/ 6 h 157"/>
                  <a:gd name="T30" fmla="*/ 0 w 37"/>
                  <a:gd name="T31" fmla="*/ 6 h 157"/>
                  <a:gd name="T32" fmla="*/ 0 w 37"/>
                  <a:gd name="T3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57">
                    <a:moveTo>
                      <a:pt x="15" y="155"/>
                    </a:moveTo>
                    <a:lnTo>
                      <a:pt x="15" y="79"/>
                    </a:lnTo>
                    <a:lnTo>
                      <a:pt x="15" y="3"/>
                    </a:lnTo>
                    <a:lnTo>
                      <a:pt x="21" y="3"/>
                    </a:lnTo>
                    <a:lnTo>
                      <a:pt x="21" y="79"/>
                    </a:lnTo>
                    <a:lnTo>
                      <a:pt x="21" y="155"/>
                    </a:lnTo>
                    <a:lnTo>
                      <a:pt x="15" y="155"/>
                    </a:lnTo>
                    <a:close/>
                    <a:moveTo>
                      <a:pt x="0" y="152"/>
                    </a:moveTo>
                    <a:lnTo>
                      <a:pt x="37" y="152"/>
                    </a:lnTo>
                    <a:lnTo>
                      <a:pt x="37" y="157"/>
                    </a:lnTo>
                    <a:lnTo>
                      <a:pt x="0" y="157"/>
                    </a:lnTo>
                    <a:lnTo>
                      <a:pt x="0" y="152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3" name="Freeform 39"/>
              <p:cNvSpPr>
                <a:spLocks noEditPoints="1"/>
              </p:cNvSpPr>
              <p:nvPr/>
            </p:nvSpPr>
            <p:spPr bwMode="auto">
              <a:xfrm>
                <a:off x="6748463" y="9334500"/>
                <a:ext cx="58738" cy="261938"/>
              </a:xfrm>
              <a:custGeom>
                <a:avLst/>
                <a:gdLst>
                  <a:gd name="T0" fmla="*/ 16 w 37"/>
                  <a:gd name="T1" fmla="*/ 162 h 165"/>
                  <a:gd name="T2" fmla="*/ 16 w 37"/>
                  <a:gd name="T3" fmla="*/ 82 h 165"/>
                  <a:gd name="T4" fmla="*/ 16 w 37"/>
                  <a:gd name="T5" fmla="*/ 2 h 165"/>
                  <a:gd name="T6" fmla="*/ 21 w 37"/>
                  <a:gd name="T7" fmla="*/ 2 h 165"/>
                  <a:gd name="T8" fmla="*/ 21 w 37"/>
                  <a:gd name="T9" fmla="*/ 82 h 165"/>
                  <a:gd name="T10" fmla="*/ 21 w 37"/>
                  <a:gd name="T11" fmla="*/ 162 h 165"/>
                  <a:gd name="T12" fmla="*/ 16 w 37"/>
                  <a:gd name="T13" fmla="*/ 162 h 165"/>
                  <a:gd name="T14" fmla="*/ 0 w 37"/>
                  <a:gd name="T15" fmla="*/ 159 h 165"/>
                  <a:gd name="T16" fmla="*/ 37 w 37"/>
                  <a:gd name="T17" fmla="*/ 159 h 165"/>
                  <a:gd name="T18" fmla="*/ 37 w 37"/>
                  <a:gd name="T19" fmla="*/ 165 h 165"/>
                  <a:gd name="T20" fmla="*/ 0 w 37"/>
                  <a:gd name="T21" fmla="*/ 165 h 165"/>
                  <a:gd name="T22" fmla="*/ 0 w 37"/>
                  <a:gd name="T23" fmla="*/ 159 h 165"/>
                  <a:gd name="T24" fmla="*/ 0 w 37"/>
                  <a:gd name="T25" fmla="*/ 0 h 165"/>
                  <a:gd name="T26" fmla="*/ 37 w 37"/>
                  <a:gd name="T27" fmla="*/ 0 h 165"/>
                  <a:gd name="T28" fmla="*/ 37 w 37"/>
                  <a:gd name="T29" fmla="*/ 5 h 165"/>
                  <a:gd name="T30" fmla="*/ 0 w 37"/>
                  <a:gd name="T31" fmla="*/ 5 h 165"/>
                  <a:gd name="T32" fmla="*/ 0 w 37"/>
                  <a:gd name="T3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65">
                    <a:moveTo>
                      <a:pt x="16" y="162"/>
                    </a:moveTo>
                    <a:lnTo>
                      <a:pt x="16" y="82"/>
                    </a:lnTo>
                    <a:lnTo>
                      <a:pt x="16" y="2"/>
                    </a:lnTo>
                    <a:lnTo>
                      <a:pt x="21" y="2"/>
                    </a:lnTo>
                    <a:lnTo>
                      <a:pt x="21" y="82"/>
                    </a:lnTo>
                    <a:lnTo>
                      <a:pt x="21" y="162"/>
                    </a:lnTo>
                    <a:lnTo>
                      <a:pt x="16" y="162"/>
                    </a:lnTo>
                    <a:close/>
                    <a:moveTo>
                      <a:pt x="0" y="159"/>
                    </a:moveTo>
                    <a:lnTo>
                      <a:pt x="37" y="159"/>
                    </a:lnTo>
                    <a:lnTo>
                      <a:pt x="37" y="165"/>
                    </a:lnTo>
                    <a:lnTo>
                      <a:pt x="0" y="165"/>
                    </a:lnTo>
                    <a:lnTo>
                      <a:pt x="0" y="159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4" name="Freeform 40"/>
              <p:cNvSpPr>
                <a:spLocks noEditPoints="1"/>
              </p:cNvSpPr>
              <p:nvPr/>
            </p:nvSpPr>
            <p:spPr bwMode="auto">
              <a:xfrm>
                <a:off x="7767638" y="9286875"/>
                <a:ext cx="58738" cy="276225"/>
              </a:xfrm>
              <a:custGeom>
                <a:avLst/>
                <a:gdLst>
                  <a:gd name="T0" fmla="*/ 16 w 37"/>
                  <a:gd name="T1" fmla="*/ 171 h 174"/>
                  <a:gd name="T2" fmla="*/ 16 w 37"/>
                  <a:gd name="T3" fmla="*/ 86 h 174"/>
                  <a:gd name="T4" fmla="*/ 16 w 37"/>
                  <a:gd name="T5" fmla="*/ 3 h 174"/>
                  <a:gd name="T6" fmla="*/ 22 w 37"/>
                  <a:gd name="T7" fmla="*/ 3 h 174"/>
                  <a:gd name="T8" fmla="*/ 22 w 37"/>
                  <a:gd name="T9" fmla="*/ 86 h 174"/>
                  <a:gd name="T10" fmla="*/ 22 w 37"/>
                  <a:gd name="T11" fmla="*/ 171 h 174"/>
                  <a:gd name="T12" fmla="*/ 16 w 37"/>
                  <a:gd name="T13" fmla="*/ 171 h 174"/>
                  <a:gd name="T14" fmla="*/ 0 w 37"/>
                  <a:gd name="T15" fmla="*/ 168 h 174"/>
                  <a:gd name="T16" fmla="*/ 37 w 37"/>
                  <a:gd name="T17" fmla="*/ 168 h 174"/>
                  <a:gd name="T18" fmla="*/ 37 w 37"/>
                  <a:gd name="T19" fmla="*/ 174 h 174"/>
                  <a:gd name="T20" fmla="*/ 0 w 37"/>
                  <a:gd name="T21" fmla="*/ 174 h 174"/>
                  <a:gd name="T22" fmla="*/ 0 w 37"/>
                  <a:gd name="T23" fmla="*/ 168 h 174"/>
                  <a:gd name="T24" fmla="*/ 0 w 37"/>
                  <a:gd name="T25" fmla="*/ 0 h 174"/>
                  <a:gd name="T26" fmla="*/ 37 w 37"/>
                  <a:gd name="T27" fmla="*/ 0 h 174"/>
                  <a:gd name="T28" fmla="*/ 37 w 37"/>
                  <a:gd name="T29" fmla="*/ 6 h 174"/>
                  <a:gd name="T30" fmla="*/ 0 w 37"/>
                  <a:gd name="T31" fmla="*/ 6 h 174"/>
                  <a:gd name="T32" fmla="*/ 0 w 37"/>
                  <a:gd name="T3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174">
                    <a:moveTo>
                      <a:pt x="16" y="171"/>
                    </a:moveTo>
                    <a:lnTo>
                      <a:pt x="16" y="86"/>
                    </a:lnTo>
                    <a:lnTo>
                      <a:pt x="16" y="3"/>
                    </a:lnTo>
                    <a:lnTo>
                      <a:pt x="22" y="3"/>
                    </a:lnTo>
                    <a:lnTo>
                      <a:pt x="22" y="86"/>
                    </a:lnTo>
                    <a:lnTo>
                      <a:pt x="22" y="171"/>
                    </a:lnTo>
                    <a:lnTo>
                      <a:pt x="16" y="171"/>
                    </a:lnTo>
                    <a:close/>
                    <a:moveTo>
                      <a:pt x="0" y="168"/>
                    </a:moveTo>
                    <a:lnTo>
                      <a:pt x="37" y="168"/>
                    </a:lnTo>
                    <a:lnTo>
                      <a:pt x="37" y="174"/>
                    </a:lnTo>
                    <a:lnTo>
                      <a:pt x="0" y="174"/>
                    </a:lnTo>
                    <a:lnTo>
                      <a:pt x="0" y="168"/>
                    </a:lnTo>
                    <a:close/>
                    <a:moveTo>
                      <a:pt x="0" y="0"/>
                    </a:moveTo>
                    <a:lnTo>
                      <a:pt x="37" y="0"/>
                    </a:lnTo>
                    <a:lnTo>
                      <a:pt x="37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5" name="Freeform 41"/>
              <p:cNvSpPr>
                <a:spLocks/>
              </p:cNvSpPr>
              <p:nvPr/>
            </p:nvSpPr>
            <p:spPr bwMode="auto">
              <a:xfrm>
                <a:off x="1665287" y="7912100"/>
                <a:ext cx="6146801" cy="1219200"/>
              </a:xfrm>
              <a:custGeom>
                <a:avLst/>
                <a:gdLst>
                  <a:gd name="T0" fmla="*/ 32 w 16134"/>
                  <a:gd name="T1" fmla="*/ 3123 h 3198"/>
                  <a:gd name="T2" fmla="*/ 2708 w 16134"/>
                  <a:gd name="T3" fmla="*/ 2591 h 3198"/>
                  <a:gd name="T4" fmla="*/ 5384 w 16134"/>
                  <a:gd name="T5" fmla="*/ 2059 h 3198"/>
                  <a:gd name="T6" fmla="*/ 8060 w 16134"/>
                  <a:gd name="T7" fmla="*/ 1527 h 3198"/>
                  <a:gd name="T8" fmla="*/ 10736 w 16134"/>
                  <a:gd name="T9" fmla="*/ 995 h 3198"/>
                  <a:gd name="T10" fmla="*/ 13412 w 16134"/>
                  <a:gd name="T11" fmla="*/ 463 h 3198"/>
                  <a:gd name="T12" fmla="*/ 16089 w 16134"/>
                  <a:gd name="T13" fmla="*/ 3 h 3198"/>
                  <a:gd name="T14" fmla="*/ 16131 w 16134"/>
                  <a:gd name="T15" fmla="*/ 32 h 3198"/>
                  <a:gd name="T16" fmla="*/ 16102 w 16134"/>
                  <a:gd name="T17" fmla="*/ 74 h 3198"/>
                  <a:gd name="T18" fmla="*/ 13426 w 16134"/>
                  <a:gd name="T19" fmla="*/ 534 h 3198"/>
                  <a:gd name="T20" fmla="*/ 10750 w 16134"/>
                  <a:gd name="T21" fmla="*/ 1066 h 3198"/>
                  <a:gd name="T22" fmla="*/ 8074 w 16134"/>
                  <a:gd name="T23" fmla="*/ 1598 h 3198"/>
                  <a:gd name="T24" fmla="*/ 5398 w 16134"/>
                  <a:gd name="T25" fmla="*/ 2130 h 3198"/>
                  <a:gd name="T26" fmla="*/ 2722 w 16134"/>
                  <a:gd name="T27" fmla="*/ 2662 h 3198"/>
                  <a:gd name="T28" fmla="*/ 46 w 16134"/>
                  <a:gd name="T29" fmla="*/ 3194 h 3198"/>
                  <a:gd name="T30" fmla="*/ 4 w 16134"/>
                  <a:gd name="T31" fmla="*/ 3165 h 3198"/>
                  <a:gd name="T32" fmla="*/ 32 w 16134"/>
                  <a:gd name="T33" fmla="*/ 3123 h 3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134" h="3198">
                    <a:moveTo>
                      <a:pt x="32" y="3123"/>
                    </a:moveTo>
                    <a:lnTo>
                      <a:pt x="2708" y="2591"/>
                    </a:lnTo>
                    <a:lnTo>
                      <a:pt x="5384" y="2059"/>
                    </a:lnTo>
                    <a:lnTo>
                      <a:pt x="8060" y="1527"/>
                    </a:lnTo>
                    <a:lnTo>
                      <a:pt x="10736" y="995"/>
                    </a:lnTo>
                    <a:lnTo>
                      <a:pt x="13412" y="463"/>
                    </a:lnTo>
                    <a:lnTo>
                      <a:pt x="16089" y="3"/>
                    </a:lnTo>
                    <a:cubicBezTo>
                      <a:pt x="16109" y="0"/>
                      <a:pt x="16128" y="13"/>
                      <a:pt x="16131" y="32"/>
                    </a:cubicBezTo>
                    <a:cubicBezTo>
                      <a:pt x="16134" y="52"/>
                      <a:pt x="16121" y="71"/>
                      <a:pt x="16102" y="74"/>
                    </a:cubicBezTo>
                    <a:lnTo>
                      <a:pt x="13426" y="534"/>
                    </a:lnTo>
                    <a:lnTo>
                      <a:pt x="10750" y="1066"/>
                    </a:lnTo>
                    <a:lnTo>
                      <a:pt x="8074" y="1598"/>
                    </a:lnTo>
                    <a:lnTo>
                      <a:pt x="5398" y="2130"/>
                    </a:lnTo>
                    <a:lnTo>
                      <a:pt x="2722" y="2662"/>
                    </a:lnTo>
                    <a:lnTo>
                      <a:pt x="46" y="3194"/>
                    </a:lnTo>
                    <a:cubicBezTo>
                      <a:pt x="27" y="3198"/>
                      <a:pt x="8" y="3185"/>
                      <a:pt x="4" y="3165"/>
                    </a:cubicBezTo>
                    <a:cubicBezTo>
                      <a:pt x="0" y="3146"/>
                      <a:pt x="13" y="3127"/>
                      <a:pt x="32" y="3123"/>
                    </a:cubicBezTo>
                    <a:close/>
                  </a:path>
                </a:pathLst>
              </a:custGeom>
              <a:solidFill>
                <a:srgbClr val="7030A0"/>
              </a:solidFill>
              <a:ln w="1588" cap="flat">
                <a:solidFill>
                  <a:srgbClr val="7030A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6" name="Rectangle 42"/>
              <p:cNvSpPr>
                <a:spLocks noChangeArrowheads="1"/>
              </p:cNvSpPr>
              <p:nvPr/>
            </p:nvSpPr>
            <p:spPr bwMode="auto">
              <a:xfrm>
                <a:off x="1652587" y="9090025"/>
                <a:ext cx="50800" cy="508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7" name="Rectangle 43"/>
              <p:cNvSpPr>
                <a:spLocks noChangeArrowheads="1"/>
              </p:cNvSpPr>
              <p:nvPr/>
            </p:nvSpPr>
            <p:spPr bwMode="auto">
              <a:xfrm>
                <a:off x="1652587" y="9090025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8" name="Rectangle 44"/>
              <p:cNvSpPr>
                <a:spLocks noChangeArrowheads="1"/>
              </p:cNvSpPr>
              <p:nvPr/>
            </p:nvSpPr>
            <p:spPr bwMode="auto">
              <a:xfrm>
                <a:off x="2671762" y="8886825"/>
                <a:ext cx="50800" cy="508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9" name="Rectangle 45"/>
              <p:cNvSpPr>
                <a:spLocks noChangeArrowheads="1"/>
              </p:cNvSpPr>
              <p:nvPr/>
            </p:nvSpPr>
            <p:spPr bwMode="auto">
              <a:xfrm>
                <a:off x="2671762" y="8886825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0" name="Rectangle 46"/>
              <p:cNvSpPr>
                <a:spLocks noChangeArrowheads="1"/>
              </p:cNvSpPr>
              <p:nvPr/>
            </p:nvSpPr>
            <p:spPr bwMode="auto">
              <a:xfrm>
                <a:off x="3692525" y="8685213"/>
                <a:ext cx="49213" cy="49213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1" name="Rectangle 47"/>
              <p:cNvSpPr>
                <a:spLocks noChangeArrowheads="1"/>
              </p:cNvSpPr>
              <p:nvPr/>
            </p:nvSpPr>
            <p:spPr bwMode="auto">
              <a:xfrm>
                <a:off x="3692525" y="8685213"/>
                <a:ext cx="49213" cy="49213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2" name="Rectangle 48"/>
              <p:cNvSpPr>
                <a:spLocks noChangeArrowheads="1"/>
              </p:cNvSpPr>
              <p:nvPr/>
            </p:nvSpPr>
            <p:spPr bwMode="auto">
              <a:xfrm>
                <a:off x="4711700" y="8480425"/>
                <a:ext cx="49213" cy="508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3" name="Rectangle 49"/>
              <p:cNvSpPr>
                <a:spLocks noChangeArrowheads="1"/>
              </p:cNvSpPr>
              <p:nvPr/>
            </p:nvSpPr>
            <p:spPr bwMode="auto">
              <a:xfrm>
                <a:off x="4711700" y="8480425"/>
                <a:ext cx="49213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4" name="Rectangle 50"/>
              <p:cNvSpPr>
                <a:spLocks noChangeArrowheads="1"/>
              </p:cNvSpPr>
              <p:nvPr/>
            </p:nvSpPr>
            <p:spPr bwMode="auto">
              <a:xfrm>
                <a:off x="5730875" y="8277225"/>
                <a:ext cx="50800" cy="508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5" name="Rectangle 51"/>
              <p:cNvSpPr>
                <a:spLocks noChangeArrowheads="1"/>
              </p:cNvSpPr>
              <p:nvPr/>
            </p:nvSpPr>
            <p:spPr bwMode="auto">
              <a:xfrm>
                <a:off x="5730875" y="8277225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6" name="Rectangle 52"/>
              <p:cNvSpPr>
                <a:spLocks noChangeArrowheads="1"/>
              </p:cNvSpPr>
              <p:nvPr/>
            </p:nvSpPr>
            <p:spPr bwMode="auto">
              <a:xfrm>
                <a:off x="6750050" y="8075613"/>
                <a:ext cx="50800" cy="49213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7" name="Rectangle 53"/>
              <p:cNvSpPr>
                <a:spLocks noChangeArrowheads="1"/>
              </p:cNvSpPr>
              <p:nvPr/>
            </p:nvSpPr>
            <p:spPr bwMode="auto">
              <a:xfrm>
                <a:off x="6750050" y="8075613"/>
                <a:ext cx="50800" cy="49213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8" name="Rectangle 54"/>
              <p:cNvSpPr>
                <a:spLocks noChangeArrowheads="1"/>
              </p:cNvSpPr>
              <p:nvPr/>
            </p:nvSpPr>
            <p:spPr bwMode="auto">
              <a:xfrm>
                <a:off x="7769225" y="7899400"/>
                <a:ext cx="50800" cy="508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9" name="Rectangle 55"/>
              <p:cNvSpPr>
                <a:spLocks noChangeArrowheads="1"/>
              </p:cNvSpPr>
              <p:nvPr/>
            </p:nvSpPr>
            <p:spPr bwMode="auto">
              <a:xfrm>
                <a:off x="7769225" y="7899400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7030A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0" name="Freeform 56"/>
              <p:cNvSpPr>
                <a:spLocks/>
              </p:cNvSpPr>
              <p:nvPr/>
            </p:nvSpPr>
            <p:spPr bwMode="auto">
              <a:xfrm>
                <a:off x="1665287" y="8383588"/>
                <a:ext cx="6146801" cy="1154113"/>
              </a:xfrm>
              <a:custGeom>
                <a:avLst/>
                <a:gdLst>
                  <a:gd name="T0" fmla="*/ 33 w 16134"/>
                  <a:gd name="T1" fmla="*/ 2955 h 3030"/>
                  <a:gd name="T2" fmla="*/ 2709 w 16134"/>
                  <a:gd name="T3" fmla="*/ 2439 h 3030"/>
                  <a:gd name="T4" fmla="*/ 5385 w 16134"/>
                  <a:gd name="T5" fmla="*/ 1923 h 3030"/>
                  <a:gd name="T6" fmla="*/ 8061 w 16134"/>
                  <a:gd name="T7" fmla="*/ 1407 h 3030"/>
                  <a:gd name="T8" fmla="*/ 10737 w 16134"/>
                  <a:gd name="T9" fmla="*/ 895 h 3030"/>
                  <a:gd name="T10" fmla="*/ 13413 w 16134"/>
                  <a:gd name="T11" fmla="*/ 395 h 3030"/>
                  <a:gd name="T12" fmla="*/ 16090 w 16134"/>
                  <a:gd name="T13" fmla="*/ 3 h 3030"/>
                  <a:gd name="T14" fmla="*/ 16131 w 16134"/>
                  <a:gd name="T15" fmla="*/ 33 h 3030"/>
                  <a:gd name="T16" fmla="*/ 16101 w 16134"/>
                  <a:gd name="T17" fmla="*/ 74 h 3030"/>
                  <a:gd name="T18" fmla="*/ 13426 w 16134"/>
                  <a:gd name="T19" fmla="*/ 466 h 3030"/>
                  <a:gd name="T20" fmla="*/ 10750 w 16134"/>
                  <a:gd name="T21" fmla="*/ 966 h 3030"/>
                  <a:gd name="T22" fmla="*/ 8074 w 16134"/>
                  <a:gd name="T23" fmla="*/ 1478 h 3030"/>
                  <a:gd name="T24" fmla="*/ 5398 w 16134"/>
                  <a:gd name="T25" fmla="*/ 1994 h 3030"/>
                  <a:gd name="T26" fmla="*/ 2722 w 16134"/>
                  <a:gd name="T27" fmla="*/ 2510 h 3030"/>
                  <a:gd name="T28" fmla="*/ 46 w 16134"/>
                  <a:gd name="T29" fmla="*/ 3026 h 3030"/>
                  <a:gd name="T30" fmla="*/ 4 w 16134"/>
                  <a:gd name="T31" fmla="*/ 2997 h 3030"/>
                  <a:gd name="T32" fmla="*/ 33 w 16134"/>
                  <a:gd name="T33" fmla="*/ 2955 h 3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134" h="3030">
                    <a:moveTo>
                      <a:pt x="33" y="2955"/>
                    </a:moveTo>
                    <a:lnTo>
                      <a:pt x="2709" y="2439"/>
                    </a:lnTo>
                    <a:lnTo>
                      <a:pt x="5385" y="1923"/>
                    </a:lnTo>
                    <a:lnTo>
                      <a:pt x="8061" y="1407"/>
                    </a:lnTo>
                    <a:lnTo>
                      <a:pt x="10737" y="895"/>
                    </a:lnTo>
                    <a:lnTo>
                      <a:pt x="13413" y="395"/>
                    </a:lnTo>
                    <a:lnTo>
                      <a:pt x="16090" y="3"/>
                    </a:lnTo>
                    <a:cubicBezTo>
                      <a:pt x="16110" y="0"/>
                      <a:pt x="16128" y="14"/>
                      <a:pt x="16131" y="33"/>
                    </a:cubicBezTo>
                    <a:cubicBezTo>
                      <a:pt x="16134" y="53"/>
                      <a:pt x="16120" y="71"/>
                      <a:pt x="16101" y="74"/>
                    </a:cubicBezTo>
                    <a:lnTo>
                      <a:pt x="13426" y="466"/>
                    </a:lnTo>
                    <a:lnTo>
                      <a:pt x="10750" y="966"/>
                    </a:lnTo>
                    <a:lnTo>
                      <a:pt x="8074" y="1478"/>
                    </a:lnTo>
                    <a:lnTo>
                      <a:pt x="5398" y="1994"/>
                    </a:lnTo>
                    <a:lnTo>
                      <a:pt x="2722" y="2510"/>
                    </a:lnTo>
                    <a:lnTo>
                      <a:pt x="46" y="3026"/>
                    </a:lnTo>
                    <a:cubicBezTo>
                      <a:pt x="27" y="3030"/>
                      <a:pt x="8" y="3017"/>
                      <a:pt x="4" y="2997"/>
                    </a:cubicBezTo>
                    <a:cubicBezTo>
                      <a:pt x="0" y="2978"/>
                      <a:pt x="13" y="2959"/>
                      <a:pt x="33" y="2955"/>
                    </a:cubicBezTo>
                    <a:close/>
                  </a:path>
                </a:pathLst>
              </a:custGeom>
              <a:solidFill>
                <a:srgbClr val="BE4B48"/>
              </a:solidFill>
              <a:ln w="1588" cap="flat">
                <a:solidFill>
                  <a:srgbClr val="BE4B48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1" name="Rectangle 57"/>
              <p:cNvSpPr>
                <a:spLocks noChangeArrowheads="1"/>
              </p:cNvSpPr>
              <p:nvPr/>
            </p:nvSpPr>
            <p:spPr bwMode="auto">
              <a:xfrm>
                <a:off x="1652587" y="9494838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2" name="Rectangle 58"/>
              <p:cNvSpPr>
                <a:spLocks noChangeArrowheads="1"/>
              </p:cNvSpPr>
              <p:nvPr/>
            </p:nvSpPr>
            <p:spPr bwMode="auto">
              <a:xfrm>
                <a:off x="1652587" y="949483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3" name="Rectangle 59"/>
              <p:cNvSpPr>
                <a:spLocks noChangeArrowheads="1"/>
              </p:cNvSpPr>
              <p:nvPr/>
            </p:nvSpPr>
            <p:spPr bwMode="auto">
              <a:xfrm>
                <a:off x="2671762" y="9297988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4" name="Rectangle 60"/>
              <p:cNvSpPr>
                <a:spLocks noChangeArrowheads="1"/>
              </p:cNvSpPr>
              <p:nvPr/>
            </p:nvSpPr>
            <p:spPr bwMode="auto">
              <a:xfrm>
                <a:off x="2671762" y="9297988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5" name="Rectangle 61"/>
              <p:cNvSpPr>
                <a:spLocks noChangeArrowheads="1"/>
              </p:cNvSpPr>
              <p:nvPr/>
            </p:nvSpPr>
            <p:spPr bwMode="auto">
              <a:xfrm>
                <a:off x="3692525" y="9104313"/>
                <a:ext cx="49213" cy="49213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6" name="Rectangle 62"/>
              <p:cNvSpPr>
                <a:spLocks noChangeArrowheads="1"/>
              </p:cNvSpPr>
              <p:nvPr/>
            </p:nvSpPr>
            <p:spPr bwMode="auto">
              <a:xfrm>
                <a:off x="3692525" y="9104313"/>
                <a:ext cx="49213" cy="49213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7" name="Rectangle 63"/>
              <p:cNvSpPr>
                <a:spLocks noChangeArrowheads="1"/>
              </p:cNvSpPr>
              <p:nvPr/>
            </p:nvSpPr>
            <p:spPr bwMode="auto">
              <a:xfrm>
                <a:off x="4711700" y="8907463"/>
                <a:ext cx="49213" cy="49213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8" name="Rectangle 64"/>
              <p:cNvSpPr>
                <a:spLocks noChangeArrowheads="1"/>
              </p:cNvSpPr>
              <p:nvPr/>
            </p:nvSpPr>
            <p:spPr bwMode="auto">
              <a:xfrm>
                <a:off x="4711700" y="8907463"/>
                <a:ext cx="49213" cy="49213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/>
            </p:nvSpPr>
            <p:spPr bwMode="auto">
              <a:xfrm>
                <a:off x="5730875" y="8710613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/>
            </p:nvSpPr>
            <p:spPr bwMode="auto">
              <a:xfrm>
                <a:off x="5730875" y="8710613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/>
            </p:nvSpPr>
            <p:spPr bwMode="auto">
              <a:xfrm>
                <a:off x="6750050" y="8520113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/>
            </p:nvSpPr>
            <p:spPr bwMode="auto">
              <a:xfrm>
                <a:off x="6750050" y="8520113"/>
                <a:ext cx="50800" cy="50800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/>
            </p:nvSpPr>
            <p:spPr bwMode="auto">
              <a:xfrm>
                <a:off x="7769225" y="8372475"/>
                <a:ext cx="50800" cy="49213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/>
            </p:nvSpPr>
            <p:spPr bwMode="auto">
              <a:xfrm>
                <a:off x="7769225" y="8372475"/>
                <a:ext cx="50800" cy="49213"/>
              </a:xfrm>
              <a:prstGeom prst="rect">
                <a:avLst/>
              </a:prstGeom>
              <a:noFill/>
              <a:ln w="9525" cap="flat">
                <a:solidFill>
                  <a:srgbClr val="BE4B4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7" name="Freeform 71"/>
              <p:cNvSpPr>
                <a:spLocks/>
              </p:cNvSpPr>
              <p:nvPr/>
            </p:nvSpPr>
            <p:spPr bwMode="auto">
              <a:xfrm>
                <a:off x="1665287" y="8724900"/>
                <a:ext cx="6146801" cy="877888"/>
              </a:xfrm>
              <a:custGeom>
                <a:avLst/>
                <a:gdLst>
                  <a:gd name="T0" fmla="*/ 33 w 16132"/>
                  <a:gd name="T1" fmla="*/ 2230 h 2304"/>
                  <a:gd name="T2" fmla="*/ 2709 w 16132"/>
                  <a:gd name="T3" fmla="*/ 1826 h 2304"/>
                  <a:gd name="T4" fmla="*/ 5385 w 16132"/>
                  <a:gd name="T5" fmla="*/ 1422 h 2304"/>
                  <a:gd name="T6" fmla="*/ 8061 w 16132"/>
                  <a:gd name="T7" fmla="*/ 1018 h 2304"/>
                  <a:gd name="T8" fmla="*/ 10737 w 16132"/>
                  <a:gd name="T9" fmla="*/ 626 h 2304"/>
                  <a:gd name="T10" fmla="*/ 13414 w 16132"/>
                  <a:gd name="T11" fmla="*/ 270 h 2304"/>
                  <a:gd name="T12" fmla="*/ 16091 w 16132"/>
                  <a:gd name="T13" fmla="*/ 2 h 2304"/>
                  <a:gd name="T14" fmla="*/ 16130 w 16132"/>
                  <a:gd name="T15" fmla="*/ 34 h 2304"/>
                  <a:gd name="T16" fmla="*/ 16098 w 16132"/>
                  <a:gd name="T17" fmla="*/ 73 h 2304"/>
                  <a:gd name="T18" fmla="*/ 13423 w 16132"/>
                  <a:gd name="T19" fmla="*/ 341 h 2304"/>
                  <a:gd name="T20" fmla="*/ 10748 w 16132"/>
                  <a:gd name="T21" fmla="*/ 697 h 2304"/>
                  <a:gd name="T22" fmla="*/ 8072 w 16132"/>
                  <a:gd name="T23" fmla="*/ 1089 h 2304"/>
                  <a:gd name="T24" fmla="*/ 5396 w 16132"/>
                  <a:gd name="T25" fmla="*/ 1493 h 2304"/>
                  <a:gd name="T26" fmla="*/ 2720 w 16132"/>
                  <a:gd name="T27" fmla="*/ 1897 h 2304"/>
                  <a:gd name="T28" fmla="*/ 44 w 16132"/>
                  <a:gd name="T29" fmla="*/ 2301 h 2304"/>
                  <a:gd name="T30" fmla="*/ 3 w 16132"/>
                  <a:gd name="T31" fmla="*/ 2271 h 2304"/>
                  <a:gd name="T32" fmla="*/ 33 w 16132"/>
                  <a:gd name="T33" fmla="*/ 2230 h 2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132" h="2304">
                    <a:moveTo>
                      <a:pt x="33" y="2230"/>
                    </a:moveTo>
                    <a:lnTo>
                      <a:pt x="2709" y="1826"/>
                    </a:lnTo>
                    <a:lnTo>
                      <a:pt x="5385" y="1422"/>
                    </a:lnTo>
                    <a:lnTo>
                      <a:pt x="8061" y="1018"/>
                    </a:lnTo>
                    <a:lnTo>
                      <a:pt x="10737" y="626"/>
                    </a:lnTo>
                    <a:lnTo>
                      <a:pt x="13414" y="270"/>
                    </a:lnTo>
                    <a:lnTo>
                      <a:pt x="16091" y="2"/>
                    </a:lnTo>
                    <a:cubicBezTo>
                      <a:pt x="16111" y="0"/>
                      <a:pt x="16128" y="14"/>
                      <a:pt x="16130" y="34"/>
                    </a:cubicBezTo>
                    <a:cubicBezTo>
                      <a:pt x="16132" y="54"/>
                      <a:pt x="16118" y="71"/>
                      <a:pt x="16098" y="73"/>
                    </a:cubicBezTo>
                    <a:lnTo>
                      <a:pt x="13423" y="341"/>
                    </a:lnTo>
                    <a:lnTo>
                      <a:pt x="10748" y="697"/>
                    </a:lnTo>
                    <a:lnTo>
                      <a:pt x="8072" y="1089"/>
                    </a:lnTo>
                    <a:lnTo>
                      <a:pt x="5396" y="1493"/>
                    </a:lnTo>
                    <a:lnTo>
                      <a:pt x="2720" y="1897"/>
                    </a:lnTo>
                    <a:lnTo>
                      <a:pt x="44" y="2301"/>
                    </a:lnTo>
                    <a:cubicBezTo>
                      <a:pt x="24" y="2304"/>
                      <a:pt x="6" y="2291"/>
                      <a:pt x="3" y="2271"/>
                    </a:cubicBezTo>
                    <a:cubicBezTo>
                      <a:pt x="0" y="2251"/>
                      <a:pt x="13" y="2233"/>
                      <a:pt x="33" y="2230"/>
                    </a:cubicBezTo>
                    <a:close/>
                  </a:path>
                </a:pathLst>
              </a:custGeom>
              <a:solidFill>
                <a:srgbClr val="0070C0"/>
              </a:solidFill>
              <a:ln w="1588" cap="flat">
                <a:solidFill>
                  <a:srgbClr val="0070C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8" name="Oval 72"/>
              <p:cNvSpPr>
                <a:spLocks noChangeArrowheads="1"/>
              </p:cNvSpPr>
              <p:nvPr/>
            </p:nvSpPr>
            <p:spPr bwMode="auto">
              <a:xfrm>
                <a:off x="1652587" y="9563100"/>
                <a:ext cx="50800" cy="49213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90" name="Oval 73"/>
              <p:cNvSpPr>
                <a:spLocks noChangeArrowheads="1"/>
              </p:cNvSpPr>
              <p:nvPr/>
            </p:nvSpPr>
            <p:spPr bwMode="auto">
              <a:xfrm>
                <a:off x="1652587" y="9563100"/>
                <a:ext cx="50800" cy="49213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06" name="Oval 74"/>
              <p:cNvSpPr>
                <a:spLocks noChangeArrowheads="1"/>
              </p:cNvSpPr>
              <p:nvPr/>
            </p:nvSpPr>
            <p:spPr bwMode="auto">
              <a:xfrm>
                <a:off x="2671762" y="9409113"/>
                <a:ext cx="50800" cy="49213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Oval 75"/>
              <p:cNvSpPr>
                <a:spLocks noChangeArrowheads="1"/>
              </p:cNvSpPr>
              <p:nvPr/>
            </p:nvSpPr>
            <p:spPr bwMode="auto">
              <a:xfrm>
                <a:off x="2671762" y="9409113"/>
                <a:ext cx="50800" cy="49213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Oval 76"/>
              <p:cNvSpPr>
                <a:spLocks noChangeArrowheads="1"/>
              </p:cNvSpPr>
              <p:nvPr/>
            </p:nvSpPr>
            <p:spPr bwMode="auto">
              <a:xfrm>
                <a:off x="3692525" y="9255125"/>
                <a:ext cx="49213" cy="49213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Oval 77"/>
              <p:cNvSpPr>
                <a:spLocks noChangeArrowheads="1"/>
              </p:cNvSpPr>
              <p:nvPr/>
            </p:nvSpPr>
            <p:spPr bwMode="auto">
              <a:xfrm>
                <a:off x="3692525" y="9255125"/>
                <a:ext cx="49213" cy="49213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Oval 78"/>
              <p:cNvSpPr>
                <a:spLocks noChangeArrowheads="1"/>
              </p:cNvSpPr>
              <p:nvPr/>
            </p:nvSpPr>
            <p:spPr bwMode="auto">
              <a:xfrm>
                <a:off x="4711700" y="9101138"/>
                <a:ext cx="50800" cy="49213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Oval 79"/>
              <p:cNvSpPr>
                <a:spLocks noChangeArrowheads="1"/>
              </p:cNvSpPr>
              <p:nvPr/>
            </p:nvSpPr>
            <p:spPr bwMode="auto">
              <a:xfrm>
                <a:off x="4711700" y="9101138"/>
                <a:ext cx="49213" cy="49213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Oval 80"/>
              <p:cNvSpPr>
                <a:spLocks noChangeArrowheads="1"/>
              </p:cNvSpPr>
              <p:nvPr/>
            </p:nvSpPr>
            <p:spPr bwMode="auto">
              <a:xfrm>
                <a:off x="5730875" y="8950325"/>
                <a:ext cx="50800" cy="49213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0" name="Oval 81"/>
              <p:cNvSpPr>
                <a:spLocks noChangeArrowheads="1"/>
              </p:cNvSpPr>
              <p:nvPr/>
            </p:nvSpPr>
            <p:spPr bwMode="auto">
              <a:xfrm>
                <a:off x="5730875" y="8950325"/>
                <a:ext cx="50800" cy="49213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1" name="Oval 82"/>
              <p:cNvSpPr>
                <a:spLocks noChangeArrowheads="1"/>
              </p:cNvSpPr>
              <p:nvPr/>
            </p:nvSpPr>
            <p:spPr bwMode="auto">
              <a:xfrm>
                <a:off x="6750050" y="8813800"/>
                <a:ext cx="50800" cy="508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2" name="Oval 83"/>
              <p:cNvSpPr>
                <a:spLocks noChangeArrowheads="1"/>
              </p:cNvSpPr>
              <p:nvPr/>
            </p:nvSpPr>
            <p:spPr bwMode="auto">
              <a:xfrm>
                <a:off x="6750050" y="8813800"/>
                <a:ext cx="50800" cy="50800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3" name="Oval 84"/>
              <p:cNvSpPr>
                <a:spLocks noChangeArrowheads="1"/>
              </p:cNvSpPr>
              <p:nvPr/>
            </p:nvSpPr>
            <p:spPr bwMode="auto">
              <a:xfrm>
                <a:off x="7769225" y="8713788"/>
                <a:ext cx="50800" cy="50800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4" name="Oval 85"/>
              <p:cNvSpPr>
                <a:spLocks noChangeArrowheads="1"/>
              </p:cNvSpPr>
              <p:nvPr/>
            </p:nvSpPr>
            <p:spPr bwMode="auto">
              <a:xfrm>
                <a:off x="7769225" y="8713788"/>
                <a:ext cx="50800" cy="50800"/>
              </a:xfrm>
              <a:prstGeom prst="ellipse">
                <a:avLst/>
              </a:prstGeom>
              <a:noFill/>
              <a:ln w="9525" cap="flat">
                <a:solidFill>
                  <a:srgbClr val="0070C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5" name="Freeform 86"/>
              <p:cNvSpPr>
                <a:spLocks/>
              </p:cNvSpPr>
              <p:nvPr/>
            </p:nvSpPr>
            <p:spPr bwMode="auto">
              <a:xfrm>
                <a:off x="1666875" y="9410700"/>
                <a:ext cx="6145213" cy="555625"/>
              </a:xfrm>
              <a:custGeom>
                <a:avLst/>
                <a:gdLst>
                  <a:gd name="T0" fmla="*/ 34 w 16130"/>
                  <a:gd name="T1" fmla="*/ 1389 h 1462"/>
                  <a:gd name="T2" fmla="*/ 2710 w 16130"/>
                  <a:gd name="T3" fmla="*/ 1101 h 1462"/>
                  <a:gd name="T4" fmla="*/ 5386 w 16130"/>
                  <a:gd name="T5" fmla="*/ 817 h 1462"/>
                  <a:gd name="T6" fmla="*/ 8062 w 16130"/>
                  <a:gd name="T7" fmla="*/ 529 h 1462"/>
                  <a:gd name="T8" fmla="*/ 10738 w 16130"/>
                  <a:gd name="T9" fmla="*/ 257 h 1462"/>
                  <a:gd name="T10" fmla="*/ 13415 w 16130"/>
                  <a:gd name="T11" fmla="*/ 109 h 1462"/>
                  <a:gd name="T12" fmla="*/ 16092 w 16130"/>
                  <a:gd name="T13" fmla="*/ 0 h 1462"/>
                  <a:gd name="T14" fmla="*/ 16129 w 16130"/>
                  <a:gd name="T15" fmla="*/ 35 h 1462"/>
                  <a:gd name="T16" fmla="*/ 16095 w 16130"/>
                  <a:gd name="T17" fmla="*/ 72 h 1462"/>
                  <a:gd name="T18" fmla="*/ 13419 w 16130"/>
                  <a:gd name="T19" fmla="*/ 180 h 1462"/>
                  <a:gd name="T20" fmla="*/ 10745 w 16130"/>
                  <a:gd name="T21" fmla="*/ 328 h 1462"/>
                  <a:gd name="T22" fmla="*/ 8069 w 16130"/>
                  <a:gd name="T23" fmla="*/ 600 h 1462"/>
                  <a:gd name="T24" fmla="*/ 5393 w 16130"/>
                  <a:gd name="T25" fmla="*/ 888 h 1462"/>
                  <a:gd name="T26" fmla="*/ 2717 w 16130"/>
                  <a:gd name="T27" fmla="*/ 1172 h 1462"/>
                  <a:gd name="T28" fmla="*/ 41 w 16130"/>
                  <a:gd name="T29" fmla="*/ 1460 h 1462"/>
                  <a:gd name="T30" fmla="*/ 2 w 16130"/>
                  <a:gd name="T31" fmla="*/ 1428 h 1462"/>
                  <a:gd name="T32" fmla="*/ 34 w 16130"/>
                  <a:gd name="T33" fmla="*/ 1389 h 1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130" h="1462">
                    <a:moveTo>
                      <a:pt x="34" y="1389"/>
                    </a:moveTo>
                    <a:lnTo>
                      <a:pt x="2710" y="1101"/>
                    </a:lnTo>
                    <a:lnTo>
                      <a:pt x="5386" y="817"/>
                    </a:lnTo>
                    <a:lnTo>
                      <a:pt x="8062" y="529"/>
                    </a:lnTo>
                    <a:lnTo>
                      <a:pt x="10738" y="257"/>
                    </a:lnTo>
                    <a:lnTo>
                      <a:pt x="13415" y="109"/>
                    </a:lnTo>
                    <a:lnTo>
                      <a:pt x="16092" y="0"/>
                    </a:lnTo>
                    <a:cubicBezTo>
                      <a:pt x="16112" y="0"/>
                      <a:pt x="16129" y="15"/>
                      <a:pt x="16129" y="35"/>
                    </a:cubicBezTo>
                    <a:cubicBezTo>
                      <a:pt x="16130" y="55"/>
                      <a:pt x="16115" y="72"/>
                      <a:pt x="16095" y="72"/>
                    </a:cubicBezTo>
                    <a:lnTo>
                      <a:pt x="13419" y="180"/>
                    </a:lnTo>
                    <a:lnTo>
                      <a:pt x="10745" y="328"/>
                    </a:lnTo>
                    <a:lnTo>
                      <a:pt x="8069" y="600"/>
                    </a:lnTo>
                    <a:lnTo>
                      <a:pt x="5393" y="888"/>
                    </a:lnTo>
                    <a:lnTo>
                      <a:pt x="2717" y="1172"/>
                    </a:lnTo>
                    <a:lnTo>
                      <a:pt x="41" y="1460"/>
                    </a:lnTo>
                    <a:cubicBezTo>
                      <a:pt x="22" y="1462"/>
                      <a:pt x="4" y="1448"/>
                      <a:pt x="2" y="1428"/>
                    </a:cubicBezTo>
                    <a:cubicBezTo>
                      <a:pt x="0" y="1409"/>
                      <a:pt x="14" y="1391"/>
                      <a:pt x="34" y="1389"/>
                    </a:cubicBezTo>
                    <a:close/>
                  </a:path>
                </a:pathLst>
              </a:custGeom>
              <a:solidFill>
                <a:srgbClr val="77933C"/>
              </a:solidFill>
              <a:ln w="1588" cap="flat">
                <a:solidFill>
                  <a:srgbClr val="77933C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6" name="Freeform 87"/>
              <p:cNvSpPr>
                <a:spLocks/>
              </p:cNvSpPr>
              <p:nvPr/>
            </p:nvSpPr>
            <p:spPr bwMode="auto">
              <a:xfrm>
                <a:off x="1652587" y="9925050"/>
                <a:ext cx="52388" cy="52388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7" name="Freeform 88"/>
              <p:cNvSpPr>
                <a:spLocks/>
              </p:cNvSpPr>
              <p:nvPr/>
            </p:nvSpPr>
            <p:spPr bwMode="auto">
              <a:xfrm>
                <a:off x="1652587" y="9925050"/>
                <a:ext cx="52388" cy="52388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8" name="Freeform 89"/>
              <p:cNvSpPr>
                <a:spLocks/>
              </p:cNvSpPr>
              <p:nvPr/>
            </p:nvSpPr>
            <p:spPr bwMode="auto">
              <a:xfrm>
                <a:off x="2671762" y="9817100"/>
                <a:ext cx="52388" cy="52388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3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9" name="Freeform 90"/>
              <p:cNvSpPr>
                <a:spLocks/>
              </p:cNvSpPr>
              <p:nvPr/>
            </p:nvSpPr>
            <p:spPr bwMode="auto">
              <a:xfrm>
                <a:off x="2671762" y="9817100"/>
                <a:ext cx="52388" cy="52388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3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40" name="Freeform 91"/>
              <p:cNvSpPr>
                <a:spLocks/>
              </p:cNvSpPr>
              <p:nvPr/>
            </p:nvSpPr>
            <p:spPr bwMode="auto">
              <a:xfrm>
                <a:off x="3692525" y="9707563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41" name="Freeform 92"/>
              <p:cNvSpPr>
                <a:spLocks/>
              </p:cNvSpPr>
              <p:nvPr/>
            </p:nvSpPr>
            <p:spPr bwMode="auto">
              <a:xfrm>
                <a:off x="3692525" y="9707563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42" name="Freeform 93"/>
              <p:cNvSpPr>
                <a:spLocks/>
              </p:cNvSpPr>
              <p:nvPr/>
            </p:nvSpPr>
            <p:spPr bwMode="auto">
              <a:xfrm>
                <a:off x="4711700" y="9598025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43" name="Freeform 94"/>
              <p:cNvSpPr>
                <a:spLocks/>
              </p:cNvSpPr>
              <p:nvPr/>
            </p:nvSpPr>
            <p:spPr bwMode="auto">
              <a:xfrm>
                <a:off x="4711700" y="9598025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16 w 32"/>
                  <a:gd name="T5" fmla="*/ 0 h 32"/>
                  <a:gd name="T6" fmla="*/ 32 w 32"/>
                  <a:gd name="T7" fmla="*/ 32 h 32"/>
                  <a:gd name="T8" fmla="*/ 32 w 32"/>
                  <a:gd name="T9" fmla="*/ 32 h 32"/>
                  <a:gd name="T10" fmla="*/ 0 w 32"/>
                  <a:gd name="T11" fmla="*/ 32 h 32"/>
                  <a:gd name="T12" fmla="*/ 0 w 32"/>
                  <a:gd name="T13" fmla="*/ 32 h 32"/>
                  <a:gd name="T14" fmla="*/ 16 w 32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16" y="0"/>
                    </a:lnTo>
                    <a:lnTo>
                      <a:pt x="16" y="0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4" name="Freeform 95"/>
              <p:cNvSpPr>
                <a:spLocks/>
              </p:cNvSpPr>
              <p:nvPr/>
            </p:nvSpPr>
            <p:spPr bwMode="auto">
              <a:xfrm>
                <a:off x="5730875" y="9493250"/>
                <a:ext cx="52388" cy="52388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0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5" name="Freeform 96"/>
              <p:cNvSpPr>
                <a:spLocks/>
              </p:cNvSpPr>
              <p:nvPr/>
            </p:nvSpPr>
            <p:spPr bwMode="auto">
              <a:xfrm>
                <a:off x="5730875" y="9493250"/>
                <a:ext cx="52388" cy="52388"/>
              </a:xfrm>
              <a:custGeom>
                <a:avLst/>
                <a:gdLst>
                  <a:gd name="T0" fmla="*/ 16 w 33"/>
                  <a:gd name="T1" fmla="*/ 1 h 33"/>
                  <a:gd name="T2" fmla="*/ 16 w 33"/>
                  <a:gd name="T3" fmla="*/ 0 h 33"/>
                  <a:gd name="T4" fmla="*/ 16 w 33"/>
                  <a:gd name="T5" fmla="*/ 1 h 33"/>
                  <a:gd name="T6" fmla="*/ 32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0 w 33"/>
                  <a:gd name="T13" fmla="*/ 33 h 33"/>
                  <a:gd name="T14" fmla="*/ 16 w 33"/>
                  <a:gd name="T1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6" y="1"/>
                    </a:moveTo>
                    <a:lnTo>
                      <a:pt x="16" y="0"/>
                    </a:lnTo>
                    <a:lnTo>
                      <a:pt x="16" y="1"/>
                    </a:lnTo>
                    <a:lnTo>
                      <a:pt x="32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16" y="1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7" name="Freeform 97"/>
              <p:cNvSpPr>
                <a:spLocks/>
              </p:cNvSpPr>
              <p:nvPr/>
            </p:nvSpPr>
            <p:spPr bwMode="auto">
              <a:xfrm>
                <a:off x="6750050" y="9439275"/>
                <a:ext cx="52388" cy="50800"/>
              </a:xfrm>
              <a:custGeom>
                <a:avLst/>
                <a:gdLst>
                  <a:gd name="T0" fmla="*/ 17 w 33"/>
                  <a:gd name="T1" fmla="*/ 0 h 32"/>
                  <a:gd name="T2" fmla="*/ 17 w 33"/>
                  <a:gd name="T3" fmla="*/ 0 h 32"/>
                  <a:gd name="T4" fmla="*/ 17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7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8" name="Freeform 98"/>
              <p:cNvSpPr>
                <a:spLocks/>
              </p:cNvSpPr>
              <p:nvPr/>
            </p:nvSpPr>
            <p:spPr bwMode="auto">
              <a:xfrm>
                <a:off x="6750050" y="9439275"/>
                <a:ext cx="52388" cy="50800"/>
              </a:xfrm>
              <a:custGeom>
                <a:avLst/>
                <a:gdLst>
                  <a:gd name="T0" fmla="*/ 17 w 33"/>
                  <a:gd name="T1" fmla="*/ 0 h 32"/>
                  <a:gd name="T2" fmla="*/ 17 w 33"/>
                  <a:gd name="T3" fmla="*/ 0 h 32"/>
                  <a:gd name="T4" fmla="*/ 17 w 33"/>
                  <a:gd name="T5" fmla="*/ 0 h 32"/>
                  <a:gd name="T6" fmla="*/ 32 w 33"/>
                  <a:gd name="T7" fmla="*/ 32 h 32"/>
                  <a:gd name="T8" fmla="*/ 33 w 33"/>
                  <a:gd name="T9" fmla="*/ 32 h 32"/>
                  <a:gd name="T10" fmla="*/ 0 w 33"/>
                  <a:gd name="T11" fmla="*/ 32 h 32"/>
                  <a:gd name="T12" fmla="*/ 1 w 33"/>
                  <a:gd name="T13" fmla="*/ 32 h 32"/>
                  <a:gd name="T14" fmla="*/ 17 w 33"/>
                  <a:gd name="T1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2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2" y="32"/>
                    </a:lnTo>
                    <a:lnTo>
                      <a:pt x="33" y="32"/>
                    </a:lnTo>
                    <a:lnTo>
                      <a:pt x="0" y="32"/>
                    </a:lnTo>
                    <a:lnTo>
                      <a:pt x="1" y="32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9" name="Freeform 99"/>
              <p:cNvSpPr>
                <a:spLocks/>
              </p:cNvSpPr>
              <p:nvPr/>
            </p:nvSpPr>
            <p:spPr bwMode="auto">
              <a:xfrm>
                <a:off x="7769225" y="9398000"/>
                <a:ext cx="52388" cy="52388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3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0" name="Freeform 100"/>
              <p:cNvSpPr>
                <a:spLocks/>
              </p:cNvSpPr>
              <p:nvPr/>
            </p:nvSpPr>
            <p:spPr bwMode="auto">
              <a:xfrm>
                <a:off x="7769225" y="9398000"/>
                <a:ext cx="52388" cy="52388"/>
              </a:xfrm>
              <a:custGeom>
                <a:avLst/>
                <a:gdLst>
                  <a:gd name="T0" fmla="*/ 17 w 33"/>
                  <a:gd name="T1" fmla="*/ 0 h 33"/>
                  <a:gd name="T2" fmla="*/ 17 w 33"/>
                  <a:gd name="T3" fmla="*/ 0 h 33"/>
                  <a:gd name="T4" fmla="*/ 17 w 33"/>
                  <a:gd name="T5" fmla="*/ 0 h 33"/>
                  <a:gd name="T6" fmla="*/ 33 w 33"/>
                  <a:gd name="T7" fmla="*/ 33 h 33"/>
                  <a:gd name="T8" fmla="*/ 33 w 33"/>
                  <a:gd name="T9" fmla="*/ 33 h 33"/>
                  <a:gd name="T10" fmla="*/ 0 w 33"/>
                  <a:gd name="T11" fmla="*/ 33 h 33"/>
                  <a:gd name="T12" fmla="*/ 1 w 33"/>
                  <a:gd name="T13" fmla="*/ 33 h 33"/>
                  <a:gd name="T14" fmla="*/ 17 w 33"/>
                  <a:gd name="T1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33">
                    <a:moveTo>
                      <a:pt x="17" y="0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17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77933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1" name="Rectangle 101"/>
              <p:cNvSpPr>
                <a:spLocks noChangeArrowheads="1"/>
              </p:cNvSpPr>
              <p:nvPr/>
            </p:nvSpPr>
            <p:spPr bwMode="auto">
              <a:xfrm>
                <a:off x="442912" y="12288838"/>
                <a:ext cx="158750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102"/>
              <p:cNvSpPr>
                <a:spLocks noChangeArrowheads="1"/>
              </p:cNvSpPr>
              <p:nvPr/>
            </p:nvSpPr>
            <p:spPr bwMode="auto">
              <a:xfrm>
                <a:off x="365125" y="11684000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103"/>
              <p:cNvSpPr>
                <a:spLocks noChangeArrowheads="1"/>
              </p:cNvSpPr>
              <p:nvPr/>
            </p:nvSpPr>
            <p:spPr bwMode="auto">
              <a:xfrm>
                <a:off x="365125" y="11079163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104"/>
              <p:cNvSpPr>
                <a:spLocks noChangeArrowheads="1"/>
              </p:cNvSpPr>
              <p:nvPr/>
            </p:nvSpPr>
            <p:spPr bwMode="auto">
              <a:xfrm>
                <a:off x="365125" y="10475913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105"/>
              <p:cNvSpPr>
                <a:spLocks noChangeArrowheads="1"/>
              </p:cNvSpPr>
              <p:nvPr/>
            </p:nvSpPr>
            <p:spPr bwMode="auto">
              <a:xfrm>
                <a:off x="365125" y="9871075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106"/>
              <p:cNvSpPr>
                <a:spLocks noChangeArrowheads="1"/>
              </p:cNvSpPr>
              <p:nvPr/>
            </p:nvSpPr>
            <p:spPr bwMode="auto">
              <a:xfrm>
                <a:off x="365125" y="9266238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107"/>
              <p:cNvSpPr>
                <a:spLocks noChangeArrowheads="1"/>
              </p:cNvSpPr>
              <p:nvPr/>
            </p:nvSpPr>
            <p:spPr bwMode="auto">
              <a:xfrm>
                <a:off x="365125" y="8661400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108"/>
              <p:cNvSpPr>
                <a:spLocks noChangeArrowheads="1"/>
              </p:cNvSpPr>
              <p:nvPr/>
            </p:nvSpPr>
            <p:spPr bwMode="auto">
              <a:xfrm>
                <a:off x="365125" y="8056563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70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109"/>
              <p:cNvSpPr>
                <a:spLocks noChangeArrowheads="1"/>
              </p:cNvSpPr>
              <p:nvPr/>
            </p:nvSpPr>
            <p:spPr bwMode="auto">
              <a:xfrm>
                <a:off x="365125" y="7451725"/>
                <a:ext cx="238125" cy="227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111"/>
              <p:cNvSpPr>
                <a:spLocks noChangeArrowheads="1"/>
              </p:cNvSpPr>
              <p:nvPr/>
            </p:nvSpPr>
            <p:spPr bwMode="auto">
              <a:xfrm>
                <a:off x="1635125" y="12503150"/>
                <a:ext cx="185738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112"/>
              <p:cNvSpPr>
                <a:spLocks noChangeArrowheads="1"/>
              </p:cNvSpPr>
              <p:nvPr/>
            </p:nvSpPr>
            <p:spPr bwMode="auto">
              <a:xfrm>
                <a:off x="2654300" y="12503150"/>
                <a:ext cx="187325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113"/>
              <p:cNvSpPr>
                <a:spLocks noChangeArrowheads="1"/>
              </p:cNvSpPr>
              <p:nvPr/>
            </p:nvSpPr>
            <p:spPr bwMode="auto">
              <a:xfrm>
                <a:off x="3675062" y="12503150"/>
                <a:ext cx="185738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114"/>
              <p:cNvSpPr>
                <a:spLocks noChangeArrowheads="1"/>
              </p:cNvSpPr>
              <p:nvPr/>
            </p:nvSpPr>
            <p:spPr bwMode="auto">
              <a:xfrm>
                <a:off x="4694238" y="12503150"/>
                <a:ext cx="185738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115"/>
              <p:cNvSpPr>
                <a:spLocks noChangeArrowheads="1"/>
              </p:cNvSpPr>
              <p:nvPr/>
            </p:nvSpPr>
            <p:spPr bwMode="auto">
              <a:xfrm>
                <a:off x="5713413" y="12503150"/>
                <a:ext cx="185738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116"/>
              <p:cNvSpPr>
                <a:spLocks noChangeArrowheads="1"/>
              </p:cNvSpPr>
              <p:nvPr/>
            </p:nvSpPr>
            <p:spPr bwMode="auto">
              <a:xfrm>
                <a:off x="6688138" y="12503150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117"/>
              <p:cNvSpPr>
                <a:spLocks noChangeArrowheads="1"/>
              </p:cNvSpPr>
              <p:nvPr/>
            </p:nvSpPr>
            <p:spPr bwMode="auto">
              <a:xfrm>
                <a:off x="7707313" y="12503150"/>
                <a:ext cx="277813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118"/>
              <p:cNvSpPr>
                <a:spLocks noChangeArrowheads="1"/>
              </p:cNvSpPr>
              <p:nvPr/>
            </p:nvSpPr>
            <p:spPr bwMode="auto">
              <a:xfrm>
                <a:off x="8728075" y="12503150"/>
                <a:ext cx="276225" cy="266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14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2" name="Freeform 122"/>
              <p:cNvSpPr>
                <a:spLocks/>
              </p:cNvSpPr>
              <p:nvPr/>
            </p:nvSpPr>
            <p:spPr bwMode="auto">
              <a:xfrm>
                <a:off x="6313488" y="11258550"/>
                <a:ext cx="271463" cy="26988"/>
              </a:xfrm>
              <a:custGeom>
                <a:avLst/>
                <a:gdLst>
                  <a:gd name="T0" fmla="*/ 36 w 712"/>
                  <a:gd name="T1" fmla="*/ 0 h 72"/>
                  <a:gd name="T2" fmla="*/ 676 w 712"/>
                  <a:gd name="T3" fmla="*/ 0 h 72"/>
                  <a:gd name="T4" fmla="*/ 712 w 712"/>
                  <a:gd name="T5" fmla="*/ 36 h 72"/>
                  <a:gd name="T6" fmla="*/ 676 w 712"/>
                  <a:gd name="T7" fmla="*/ 72 h 72"/>
                  <a:gd name="T8" fmla="*/ 36 w 712"/>
                  <a:gd name="T9" fmla="*/ 72 h 72"/>
                  <a:gd name="T10" fmla="*/ 0 w 712"/>
                  <a:gd name="T11" fmla="*/ 36 h 72"/>
                  <a:gd name="T12" fmla="*/ 36 w 712"/>
                  <a:gd name="T1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2" h="72">
                    <a:moveTo>
                      <a:pt x="36" y="0"/>
                    </a:moveTo>
                    <a:lnTo>
                      <a:pt x="676" y="0"/>
                    </a:lnTo>
                    <a:cubicBezTo>
                      <a:pt x="696" y="0"/>
                      <a:pt x="712" y="17"/>
                      <a:pt x="712" y="36"/>
                    </a:cubicBezTo>
                    <a:cubicBezTo>
                      <a:pt x="712" y="56"/>
                      <a:pt x="696" y="72"/>
                      <a:pt x="676" y="72"/>
                    </a:cubicBezTo>
                    <a:lnTo>
                      <a:pt x="36" y="72"/>
                    </a:lnTo>
                    <a:cubicBezTo>
                      <a:pt x="17" y="72"/>
                      <a:pt x="0" y="56"/>
                      <a:pt x="0" y="36"/>
                    </a:cubicBezTo>
                    <a:cubicBezTo>
                      <a:pt x="0" y="17"/>
                      <a:pt x="17" y="0"/>
                      <a:pt x="36" y="0"/>
                    </a:cubicBezTo>
                    <a:close/>
                  </a:path>
                </a:pathLst>
              </a:custGeom>
              <a:solidFill>
                <a:srgbClr val="7030A0"/>
              </a:solidFill>
              <a:ln w="1588" cap="flat">
                <a:solidFill>
                  <a:srgbClr val="7030A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3" name="Rectangle 123"/>
              <p:cNvSpPr>
                <a:spLocks noChangeArrowheads="1"/>
              </p:cNvSpPr>
              <p:nvPr/>
            </p:nvSpPr>
            <p:spPr bwMode="auto">
              <a:xfrm>
                <a:off x="6423025" y="11245850"/>
                <a:ext cx="50800" cy="50800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4" name="Freeform 124"/>
              <p:cNvSpPr>
                <a:spLocks noEditPoints="1"/>
              </p:cNvSpPr>
              <p:nvPr/>
            </p:nvSpPr>
            <p:spPr bwMode="auto">
              <a:xfrm>
                <a:off x="6418263" y="11242675"/>
                <a:ext cx="60325" cy="58738"/>
              </a:xfrm>
              <a:custGeom>
                <a:avLst/>
                <a:gdLst>
                  <a:gd name="T0" fmla="*/ 0 w 160"/>
                  <a:gd name="T1" fmla="*/ 12 h 156"/>
                  <a:gd name="T2" fmla="*/ 12 w 160"/>
                  <a:gd name="T3" fmla="*/ 0 h 156"/>
                  <a:gd name="T4" fmla="*/ 148 w 160"/>
                  <a:gd name="T5" fmla="*/ 0 h 156"/>
                  <a:gd name="T6" fmla="*/ 160 w 160"/>
                  <a:gd name="T7" fmla="*/ 12 h 156"/>
                  <a:gd name="T8" fmla="*/ 160 w 160"/>
                  <a:gd name="T9" fmla="*/ 144 h 156"/>
                  <a:gd name="T10" fmla="*/ 148 w 160"/>
                  <a:gd name="T11" fmla="*/ 156 h 156"/>
                  <a:gd name="T12" fmla="*/ 12 w 160"/>
                  <a:gd name="T13" fmla="*/ 156 h 156"/>
                  <a:gd name="T14" fmla="*/ 0 w 160"/>
                  <a:gd name="T15" fmla="*/ 144 h 156"/>
                  <a:gd name="T16" fmla="*/ 0 w 160"/>
                  <a:gd name="T17" fmla="*/ 12 h 156"/>
                  <a:gd name="T18" fmla="*/ 24 w 160"/>
                  <a:gd name="T19" fmla="*/ 144 h 156"/>
                  <a:gd name="T20" fmla="*/ 12 w 160"/>
                  <a:gd name="T21" fmla="*/ 132 h 156"/>
                  <a:gd name="T22" fmla="*/ 148 w 160"/>
                  <a:gd name="T23" fmla="*/ 132 h 156"/>
                  <a:gd name="T24" fmla="*/ 136 w 160"/>
                  <a:gd name="T25" fmla="*/ 144 h 156"/>
                  <a:gd name="T26" fmla="*/ 136 w 160"/>
                  <a:gd name="T27" fmla="*/ 12 h 156"/>
                  <a:gd name="T28" fmla="*/ 148 w 160"/>
                  <a:gd name="T29" fmla="*/ 24 h 156"/>
                  <a:gd name="T30" fmla="*/ 12 w 160"/>
                  <a:gd name="T31" fmla="*/ 24 h 156"/>
                  <a:gd name="T32" fmla="*/ 24 w 160"/>
                  <a:gd name="T33" fmla="*/ 12 h 156"/>
                  <a:gd name="T34" fmla="*/ 24 w 160"/>
                  <a:gd name="T35" fmla="*/ 144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0" h="156">
                    <a:moveTo>
                      <a:pt x="0" y="12"/>
                    </a:moveTo>
                    <a:cubicBezTo>
                      <a:pt x="0" y="6"/>
                      <a:pt x="6" y="0"/>
                      <a:pt x="12" y="0"/>
                    </a:cubicBezTo>
                    <a:lnTo>
                      <a:pt x="148" y="0"/>
                    </a:lnTo>
                    <a:cubicBezTo>
                      <a:pt x="155" y="0"/>
                      <a:pt x="160" y="6"/>
                      <a:pt x="160" y="12"/>
                    </a:cubicBezTo>
                    <a:lnTo>
                      <a:pt x="160" y="144"/>
                    </a:lnTo>
                    <a:cubicBezTo>
                      <a:pt x="160" y="151"/>
                      <a:pt x="155" y="156"/>
                      <a:pt x="148" y="156"/>
                    </a:cubicBezTo>
                    <a:lnTo>
                      <a:pt x="12" y="156"/>
                    </a:lnTo>
                    <a:cubicBezTo>
                      <a:pt x="6" y="156"/>
                      <a:pt x="0" y="151"/>
                      <a:pt x="0" y="144"/>
                    </a:cubicBezTo>
                    <a:lnTo>
                      <a:pt x="0" y="12"/>
                    </a:lnTo>
                    <a:close/>
                    <a:moveTo>
                      <a:pt x="24" y="144"/>
                    </a:moveTo>
                    <a:lnTo>
                      <a:pt x="12" y="132"/>
                    </a:lnTo>
                    <a:lnTo>
                      <a:pt x="148" y="132"/>
                    </a:lnTo>
                    <a:lnTo>
                      <a:pt x="136" y="144"/>
                    </a:lnTo>
                    <a:lnTo>
                      <a:pt x="136" y="12"/>
                    </a:lnTo>
                    <a:lnTo>
                      <a:pt x="148" y="24"/>
                    </a:lnTo>
                    <a:lnTo>
                      <a:pt x="12" y="24"/>
                    </a:lnTo>
                    <a:lnTo>
                      <a:pt x="24" y="12"/>
                    </a:lnTo>
                    <a:lnTo>
                      <a:pt x="24" y="144"/>
                    </a:lnTo>
                    <a:close/>
                  </a:path>
                </a:pathLst>
              </a:custGeom>
              <a:solidFill>
                <a:srgbClr val="7030A0"/>
              </a:solidFill>
              <a:ln w="1588" cap="flat">
                <a:solidFill>
                  <a:srgbClr val="7030A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5" name="Rectangle 125"/>
              <p:cNvSpPr>
                <a:spLocks noChangeArrowheads="1"/>
              </p:cNvSpPr>
              <p:nvPr/>
            </p:nvSpPr>
            <p:spPr bwMode="auto">
              <a:xfrm>
                <a:off x="6597650" y="11179175"/>
                <a:ext cx="1668354" cy="184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Cluster S1 (N=322-288)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8" name="Freeform 126"/>
              <p:cNvSpPr>
                <a:spLocks/>
              </p:cNvSpPr>
              <p:nvPr/>
            </p:nvSpPr>
            <p:spPr bwMode="auto">
              <a:xfrm>
                <a:off x="6313488" y="11503025"/>
                <a:ext cx="271463" cy="26988"/>
              </a:xfrm>
              <a:custGeom>
                <a:avLst/>
                <a:gdLst>
                  <a:gd name="T0" fmla="*/ 36 w 712"/>
                  <a:gd name="T1" fmla="*/ 0 h 72"/>
                  <a:gd name="T2" fmla="*/ 676 w 712"/>
                  <a:gd name="T3" fmla="*/ 0 h 72"/>
                  <a:gd name="T4" fmla="*/ 712 w 712"/>
                  <a:gd name="T5" fmla="*/ 36 h 72"/>
                  <a:gd name="T6" fmla="*/ 676 w 712"/>
                  <a:gd name="T7" fmla="*/ 72 h 72"/>
                  <a:gd name="T8" fmla="*/ 36 w 712"/>
                  <a:gd name="T9" fmla="*/ 72 h 72"/>
                  <a:gd name="T10" fmla="*/ 0 w 712"/>
                  <a:gd name="T11" fmla="*/ 36 h 72"/>
                  <a:gd name="T12" fmla="*/ 36 w 712"/>
                  <a:gd name="T1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2" h="72">
                    <a:moveTo>
                      <a:pt x="36" y="0"/>
                    </a:moveTo>
                    <a:lnTo>
                      <a:pt x="676" y="0"/>
                    </a:lnTo>
                    <a:cubicBezTo>
                      <a:pt x="696" y="0"/>
                      <a:pt x="712" y="17"/>
                      <a:pt x="712" y="36"/>
                    </a:cubicBezTo>
                    <a:cubicBezTo>
                      <a:pt x="712" y="56"/>
                      <a:pt x="696" y="72"/>
                      <a:pt x="676" y="72"/>
                    </a:cubicBezTo>
                    <a:lnTo>
                      <a:pt x="36" y="72"/>
                    </a:lnTo>
                    <a:cubicBezTo>
                      <a:pt x="17" y="72"/>
                      <a:pt x="0" y="56"/>
                      <a:pt x="0" y="36"/>
                    </a:cubicBezTo>
                    <a:cubicBezTo>
                      <a:pt x="0" y="17"/>
                      <a:pt x="17" y="0"/>
                      <a:pt x="36" y="0"/>
                    </a:cubicBezTo>
                    <a:close/>
                  </a:path>
                </a:pathLst>
              </a:custGeom>
              <a:solidFill>
                <a:srgbClr val="BE4B48"/>
              </a:solidFill>
              <a:ln w="1588" cap="flat">
                <a:solidFill>
                  <a:srgbClr val="BE4B48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Rectangle 127"/>
              <p:cNvSpPr>
                <a:spLocks noChangeArrowheads="1"/>
              </p:cNvSpPr>
              <p:nvPr/>
            </p:nvSpPr>
            <p:spPr bwMode="auto">
              <a:xfrm>
                <a:off x="6423025" y="11491913"/>
                <a:ext cx="50800" cy="50800"/>
              </a:xfrm>
              <a:prstGeom prst="rect">
                <a:avLst/>
              </a:prstGeom>
              <a:solidFill>
                <a:srgbClr val="C050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Freeform 128"/>
              <p:cNvSpPr>
                <a:spLocks noEditPoints="1"/>
              </p:cNvSpPr>
              <p:nvPr/>
            </p:nvSpPr>
            <p:spPr bwMode="auto">
              <a:xfrm>
                <a:off x="6418263" y="11487150"/>
                <a:ext cx="60325" cy="60325"/>
              </a:xfrm>
              <a:custGeom>
                <a:avLst/>
                <a:gdLst>
                  <a:gd name="T0" fmla="*/ 0 w 160"/>
                  <a:gd name="T1" fmla="*/ 12 h 156"/>
                  <a:gd name="T2" fmla="*/ 12 w 160"/>
                  <a:gd name="T3" fmla="*/ 0 h 156"/>
                  <a:gd name="T4" fmla="*/ 148 w 160"/>
                  <a:gd name="T5" fmla="*/ 0 h 156"/>
                  <a:gd name="T6" fmla="*/ 160 w 160"/>
                  <a:gd name="T7" fmla="*/ 12 h 156"/>
                  <a:gd name="T8" fmla="*/ 160 w 160"/>
                  <a:gd name="T9" fmla="*/ 144 h 156"/>
                  <a:gd name="T10" fmla="*/ 148 w 160"/>
                  <a:gd name="T11" fmla="*/ 156 h 156"/>
                  <a:gd name="T12" fmla="*/ 12 w 160"/>
                  <a:gd name="T13" fmla="*/ 156 h 156"/>
                  <a:gd name="T14" fmla="*/ 0 w 160"/>
                  <a:gd name="T15" fmla="*/ 144 h 156"/>
                  <a:gd name="T16" fmla="*/ 0 w 160"/>
                  <a:gd name="T17" fmla="*/ 12 h 156"/>
                  <a:gd name="T18" fmla="*/ 24 w 160"/>
                  <a:gd name="T19" fmla="*/ 144 h 156"/>
                  <a:gd name="T20" fmla="*/ 12 w 160"/>
                  <a:gd name="T21" fmla="*/ 132 h 156"/>
                  <a:gd name="T22" fmla="*/ 148 w 160"/>
                  <a:gd name="T23" fmla="*/ 132 h 156"/>
                  <a:gd name="T24" fmla="*/ 136 w 160"/>
                  <a:gd name="T25" fmla="*/ 144 h 156"/>
                  <a:gd name="T26" fmla="*/ 136 w 160"/>
                  <a:gd name="T27" fmla="*/ 12 h 156"/>
                  <a:gd name="T28" fmla="*/ 148 w 160"/>
                  <a:gd name="T29" fmla="*/ 24 h 156"/>
                  <a:gd name="T30" fmla="*/ 12 w 160"/>
                  <a:gd name="T31" fmla="*/ 24 h 156"/>
                  <a:gd name="T32" fmla="*/ 24 w 160"/>
                  <a:gd name="T33" fmla="*/ 12 h 156"/>
                  <a:gd name="T34" fmla="*/ 24 w 160"/>
                  <a:gd name="T35" fmla="*/ 144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60" h="156">
                    <a:moveTo>
                      <a:pt x="0" y="12"/>
                    </a:moveTo>
                    <a:cubicBezTo>
                      <a:pt x="0" y="6"/>
                      <a:pt x="6" y="0"/>
                      <a:pt x="12" y="0"/>
                    </a:cubicBezTo>
                    <a:lnTo>
                      <a:pt x="148" y="0"/>
                    </a:lnTo>
                    <a:cubicBezTo>
                      <a:pt x="155" y="0"/>
                      <a:pt x="160" y="6"/>
                      <a:pt x="160" y="12"/>
                    </a:cubicBezTo>
                    <a:lnTo>
                      <a:pt x="160" y="144"/>
                    </a:lnTo>
                    <a:cubicBezTo>
                      <a:pt x="160" y="151"/>
                      <a:pt x="155" y="156"/>
                      <a:pt x="148" y="156"/>
                    </a:cubicBezTo>
                    <a:lnTo>
                      <a:pt x="12" y="156"/>
                    </a:lnTo>
                    <a:cubicBezTo>
                      <a:pt x="6" y="156"/>
                      <a:pt x="0" y="151"/>
                      <a:pt x="0" y="144"/>
                    </a:cubicBezTo>
                    <a:lnTo>
                      <a:pt x="0" y="12"/>
                    </a:lnTo>
                    <a:close/>
                    <a:moveTo>
                      <a:pt x="24" y="144"/>
                    </a:moveTo>
                    <a:lnTo>
                      <a:pt x="12" y="132"/>
                    </a:lnTo>
                    <a:lnTo>
                      <a:pt x="148" y="132"/>
                    </a:lnTo>
                    <a:lnTo>
                      <a:pt x="136" y="144"/>
                    </a:lnTo>
                    <a:lnTo>
                      <a:pt x="136" y="12"/>
                    </a:lnTo>
                    <a:lnTo>
                      <a:pt x="148" y="24"/>
                    </a:lnTo>
                    <a:lnTo>
                      <a:pt x="12" y="24"/>
                    </a:lnTo>
                    <a:lnTo>
                      <a:pt x="24" y="12"/>
                    </a:lnTo>
                    <a:lnTo>
                      <a:pt x="24" y="144"/>
                    </a:lnTo>
                    <a:close/>
                  </a:path>
                </a:pathLst>
              </a:custGeom>
              <a:solidFill>
                <a:srgbClr val="BE4B48"/>
              </a:solidFill>
              <a:ln w="1588" cap="flat">
                <a:solidFill>
                  <a:srgbClr val="BE4B48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Rectangle 129"/>
              <p:cNvSpPr>
                <a:spLocks noChangeArrowheads="1"/>
              </p:cNvSpPr>
              <p:nvPr/>
            </p:nvSpPr>
            <p:spPr bwMode="auto">
              <a:xfrm>
                <a:off x="6597650" y="11425238"/>
                <a:ext cx="1668354" cy="184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Cluster S2 (N=678-625)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2" name="Freeform 130"/>
              <p:cNvSpPr>
                <a:spLocks/>
              </p:cNvSpPr>
              <p:nvPr/>
            </p:nvSpPr>
            <p:spPr bwMode="auto">
              <a:xfrm>
                <a:off x="6313488" y="11747500"/>
                <a:ext cx="271463" cy="28575"/>
              </a:xfrm>
              <a:custGeom>
                <a:avLst/>
                <a:gdLst>
                  <a:gd name="T0" fmla="*/ 36 w 712"/>
                  <a:gd name="T1" fmla="*/ 0 h 72"/>
                  <a:gd name="T2" fmla="*/ 676 w 712"/>
                  <a:gd name="T3" fmla="*/ 0 h 72"/>
                  <a:gd name="T4" fmla="*/ 712 w 712"/>
                  <a:gd name="T5" fmla="*/ 36 h 72"/>
                  <a:gd name="T6" fmla="*/ 676 w 712"/>
                  <a:gd name="T7" fmla="*/ 72 h 72"/>
                  <a:gd name="T8" fmla="*/ 36 w 712"/>
                  <a:gd name="T9" fmla="*/ 72 h 72"/>
                  <a:gd name="T10" fmla="*/ 0 w 712"/>
                  <a:gd name="T11" fmla="*/ 36 h 72"/>
                  <a:gd name="T12" fmla="*/ 36 w 712"/>
                  <a:gd name="T1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2" h="72">
                    <a:moveTo>
                      <a:pt x="36" y="0"/>
                    </a:moveTo>
                    <a:lnTo>
                      <a:pt x="676" y="0"/>
                    </a:lnTo>
                    <a:cubicBezTo>
                      <a:pt x="696" y="0"/>
                      <a:pt x="712" y="17"/>
                      <a:pt x="712" y="36"/>
                    </a:cubicBezTo>
                    <a:cubicBezTo>
                      <a:pt x="712" y="56"/>
                      <a:pt x="696" y="72"/>
                      <a:pt x="676" y="72"/>
                    </a:cubicBezTo>
                    <a:lnTo>
                      <a:pt x="36" y="72"/>
                    </a:lnTo>
                    <a:cubicBezTo>
                      <a:pt x="17" y="72"/>
                      <a:pt x="0" y="56"/>
                      <a:pt x="0" y="36"/>
                    </a:cubicBezTo>
                    <a:cubicBezTo>
                      <a:pt x="0" y="17"/>
                      <a:pt x="17" y="0"/>
                      <a:pt x="36" y="0"/>
                    </a:cubicBezTo>
                    <a:close/>
                  </a:path>
                </a:pathLst>
              </a:custGeom>
              <a:solidFill>
                <a:srgbClr val="0070C0"/>
              </a:solidFill>
              <a:ln w="1588" cap="flat">
                <a:solidFill>
                  <a:srgbClr val="0070C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Oval 131"/>
              <p:cNvSpPr>
                <a:spLocks noChangeArrowheads="1"/>
              </p:cNvSpPr>
              <p:nvPr/>
            </p:nvSpPr>
            <p:spPr bwMode="auto">
              <a:xfrm>
                <a:off x="6423025" y="11737975"/>
                <a:ext cx="52388" cy="49213"/>
              </a:xfrm>
              <a:prstGeom prst="ellipse">
                <a:avLst/>
              </a:prstGeom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Freeform 132"/>
              <p:cNvSpPr>
                <a:spLocks noEditPoints="1"/>
              </p:cNvSpPr>
              <p:nvPr/>
            </p:nvSpPr>
            <p:spPr bwMode="auto">
              <a:xfrm>
                <a:off x="6418263" y="11733213"/>
                <a:ext cx="60325" cy="58738"/>
              </a:xfrm>
              <a:custGeom>
                <a:avLst/>
                <a:gdLst>
                  <a:gd name="T0" fmla="*/ 159 w 160"/>
                  <a:gd name="T1" fmla="*/ 93 h 156"/>
                  <a:gd name="T2" fmla="*/ 154 w 160"/>
                  <a:gd name="T3" fmla="*/ 110 h 156"/>
                  <a:gd name="T4" fmla="*/ 138 w 160"/>
                  <a:gd name="T5" fmla="*/ 133 h 156"/>
                  <a:gd name="T6" fmla="*/ 124 w 160"/>
                  <a:gd name="T7" fmla="*/ 144 h 156"/>
                  <a:gd name="T8" fmla="*/ 98 w 160"/>
                  <a:gd name="T9" fmla="*/ 155 h 156"/>
                  <a:gd name="T10" fmla="*/ 79 w 160"/>
                  <a:gd name="T11" fmla="*/ 156 h 156"/>
                  <a:gd name="T12" fmla="*/ 50 w 160"/>
                  <a:gd name="T13" fmla="*/ 151 h 156"/>
                  <a:gd name="T14" fmla="*/ 35 w 160"/>
                  <a:gd name="T15" fmla="*/ 143 h 156"/>
                  <a:gd name="T16" fmla="*/ 15 w 160"/>
                  <a:gd name="T17" fmla="*/ 123 h 156"/>
                  <a:gd name="T18" fmla="*/ 6 w 160"/>
                  <a:gd name="T19" fmla="*/ 108 h 156"/>
                  <a:gd name="T20" fmla="*/ 1 w 160"/>
                  <a:gd name="T21" fmla="*/ 80 h 156"/>
                  <a:gd name="T22" fmla="*/ 2 w 160"/>
                  <a:gd name="T23" fmla="*/ 62 h 156"/>
                  <a:gd name="T24" fmla="*/ 14 w 160"/>
                  <a:gd name="T25" fmla="*/ 36 h 156"/>
                  <a:gd name="T26" fmla="*/ 25 w 160"/>
                  <a:gd name="T27" fmla="*/ 23 h 156"/>
                  <a:gd name="T28" fmla="*/ 48 w 160"/>
                  <a:gd name="T29" fmla="*/ 7 h 156"/>
                  <a:gd name="T30" fmla="*/ 66 w 160"/>
                  <a:gd name="T31" fmla="*/ 2 h 156"/>
                  <a:gd name="T32" fmla="*/ 95 w 160"/>
                  <a:gd name="T33" fmla="*/ 2 h 156"/>
                  <a:gd name="T34" fmla="*/ 113 w 160"/>
                  <a:gd name="T35" fmla="*/ 7 h 156"/>
                  <a:gd name="T36" fmla="*/ 136 w 160"/>
                  <a:gd name="T37" fmla="*/ 23 h 156"/>
                  <a:gd name="T38" fmla="*/ 147 w 160"/>
                  <a:gd name="T39" fmla="*/ 36 h 156"/>
                  <a:gd name="T40" fmla="*/ 159 w 160"/>
                  <a:gd name="T41" fmla="*/ 61 h 156"/>
                  <a:gd name="T42" fmla="*/ 135 w 160"/>
                  <a:gd name="T43" fmla="*/ 66 h 156"/>
                  <a:gd name="T44" fmla="*/ 133 w 160"/>
                  <a:gd name="T45" fmla="*/ 59 h 156"/>
                  <a:gd name="T46" fmla="*/ 120 w 160"/>
                  <a:gd name="T47" fmla="*/ 40 h 156"/>
                  <a:gd name="T48" fmla="*/ 113 w 160"/>
                  <a:gd name="T49" fmla="*/ 34 h 156"/>
                  <a:gd name="T50" fmla="*/ 91 w 160"/>
                  <a:gd name="T51" fmla="*/ 25 h 156"/>
                  <a:gd name="T52" fmla="*/ 82 w 160"/>
                  <a:gd name="T53" fmla="*/ 24 h 156"/>
                  <a:gd name="T54" fmla="*/ 58 w 160"/>
                  <a:gd name="T55" fmla="*/ 29 h 156"/>
                  <a:gd name="T56" fmla="*/ 50 w 160"/>
                  <a:gd name="T57" fmla="*/ 33 h 156"/>
                  <a:gd name="T58" fmla="*/ 33 w 160"/>
                  <a:gd name="T59" fmla="*/ 49 h 156"/>
                  <a:gd name="T60" fmla="*/ 29 w 160"/>
                  <a:gd name="T61" fmla="*/ 56 h 156"/>
                  <a:gd name="T62" fmla="*/ 24 w 160"/>
                  <a:gd name="T63" fmla="*/ 80 h 156"/>
                  <a:gd name="T64" fmla="*/ 25 w 160"/>
                  <a:gd name="T65" fmla="*/ 88 h 156"/>
                  <a:gd name="T66" fmla="*/ 35 w 160"/>
                  <a:gd name="T67" fmla="*/ 109 h 156"/>
                  <a:gd name="T68" fmla="*/ 40 w 160"/>
                  <a:gd name="T69" fmla="*/ 116 h 156"/>
                  <a:gd name="T70" fmla="*/ 60 w 160"/>
                  <a:gd name="T71" fmla="*/ 129 h 156"/>
                  <a:gd name="T72" fmla="*/ 68 w 160"/>
                  <a:gd name="T73" fmla="*/ 131 h 156"/>
                  <a:gd name="T74" fmla="*/ 93 w 160"/>
                  <a:gd name="T75" fmla="*/ 131 h 156"/>
                  <a:gd name="T76" fmla="*/ 101 w 160"/>
                  <a:gd name="T77" fmla="*/ 129 h 156"/>
                  <a:gd name="T78" fmla="*/ 121 w 160"/>
                  <a:gd name="T79" fmla="*/ 116 h 156"/>
                  <a:gd name="T80" fmla="*/ 126 w 160"/>
                  <a:gd name="T81" fmla="*/ 110 h 156"/>
                  <a:gd name="T82" fmla="*/ 136 w 160"/>
                  <a:gd name="T83" fmla="*/ 88 h 156"/>
                  <a:gd name="T84" fmla="*/ 137 w 160"/>
                  <a:gd name="T85" fmla="*/ 8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60" h="156">
                    <a:moveTo>
                      <a:pt x="160" y="77"/>
                    </a:moveTo>
                    <a:cubicBezTo>
                      <a:pt x="160" y="78"/>
                      <a:pt x="160" y="79"/>
                      <a:pt x="160" y="80"/>
                    </a:cubicBezTo>
                    <a:lnTo>
                      <a:pt x="159" y="93"/>
                    </a:lnTo>
                    <a:cubicBezTo>
                      <a:pt x="159" y="94"/>
                      <a:pt x="159" y="95"/>
                      <a:pt x="159" y="95"/>
                    </a:cubicBezTo>
                    <a:lnTo>
                      <a:pt x="155" y="108"/>
                    </a:lnTo>
                    <a:cubicBezTo>
                      <a:pt x="154" y="109"/>
                      <a:pt x="154" y="109"/>
                      <a:pt x="154" y="110"/>
                    </a:cubicBezTo>
                    <a:lnTo>
                      <a:pt x="147" y="121"/>
                    </a:lnTo>
                    <a:cubicBezTo>
                      <a:pt x="147" y="122"/>
                      <a:pt x="147" y="123"/>
                      <a:pt x="146" y="123"/>
                    </a:cubicBezTo>
                    <a:lnTo>
                      <a:pt x="138" y="133"/>
                    </a:lnTo>
                    <a:cubicBezTo>
                      <a:pt x="137" y="134"/>
                      <a:pt x="137" y="134"/>
                      <a:pt x="136" y="135"/>
                    </a:cubicBezTo>
                    <a:lnTo>
                      <a:pt x="126" y="143"/>
                    </a:lnTo>
                    <a:cubicBezTo>
                      <a:pt x="125" y="143"/>
                      <a:pt x="125" y="144"/>
                      <a:pt x="124" y="144"/>
                    </a:cubicBezTo>
                    <a:lnTo>
                      <a:pt x="113" y="150"/>
                    </a:lnTo>
                    <a:cubicBezTo>
                      <a:pt x="112" y="150"/>
                      <a:pt x="111" y="150"/>
                      <a:pt x="111" y="151"/>
                    </a:cubicBezTo>
                    <a:lnTo>
                      <a:pt x="98" y="155"/>
                    </a:lnTo>
                    <a:cubicBezTo>
                      <a:pt x="97" y="155"/>
                      <a:pt x="96" y="155"/>
                      <a:pt x="95" y="155"/>
                    </a:cubicBezTo>
                    <a:lnTo>
                      <a:pt x="82" y="156"/>
                    </a:lnTo>
                    <a:cubicBezTo>
                      <a:pt x="81" y="156"/>
                      <a:pt x="80" y="156"/>
                      <a:pt x="79" y="156"/>
                    </a:cubicBezTo>
                    <a:lnTo>
                      <a:pt x="66" y="155"/>
                    </a:lnTo>
                    <a:cubicBezTo>
                      <a:pt x="65" y="155"/>
                      <a:pt x="64" y="155"/>
                      <a:pt x="63" y="155"/>
                    </a:cubicBezTo>
                    <a:lnTo>
                      <a:pt x="50" y="151"/>
                    </a:lnTo>
                    <a:cubicBezTo>
                      <a:pt x="50" y="150"/>
                      <a:pt x="49" y="150"/>
                      <a:pt x="48" y="150"/>
                    </a:cubicBezTo>
                    <a:lnTo>
                      <a:pt x="37" y="144"/>
                    </a:lnTo>
                    <a:cubicBezTo>
                      <a:pt x="36" y="143"/>
                      <a:pt x="36" y="143"/>
                      <a:pt x="35" y="143"/>
                    </a:cubicBezTo>
                    <a:lnTo>
                      <a:pt x="25" y="135"/>
                    </a:lnTo>
                    <a:cubicBezTo>
                      <a:pt x="24" y="134"/>
                      <a:pt x="24" y="134"/>
                      <a:pt x="23" y="133"/>
                    </a:cubicBezTo>
                    <a:lnTo>
                      <a:pt x="15" y="123"/>
                    </a:lnTo>
                    <a:cubicBezTo>
                      <a:pt x="15" y="123"/>
                      <a:pt x="14" y="122"/>
                      <a:pt x="14" y="121"/>
                    </a:cubicBezTo>
                    <a:lnTo>
                      <a:pt x="7" y="110"/>
                    </a:lnTo>
                    <a:cubicBezTo>
                      <a:pt x="7" y="109"/>
                      <a:pt x="6" y="109"/>
                      <a:pt x="6" y="108"/>
                    </a:cubicBezTo>
                    <a:lnTo>
                      <a:pt x="2" y="95"/>
                    </a:lnTo>
                    <a:cubicBezTo>
                      <a:pt x="2" y="94"/>
                      <a:pt x="2" y="94"/>
                      <a:pt x="2" y="93"/>
                    </a:cubicBezTo>
                    <a:lnTo>
                      <a:pt x="1" y="80"/>
                    </a:lnTo>
                    <a:cubicBezTo>
                      <a:pt x="0" y="79"/>
                      <a:pt x="0" y="78"/>
                      <a:pt x="1" y="77"/>
                    </a:cubicBezTo>
                    <a:lnTo>
                      <a:pt x="2" y="64"/>
                    </a:lnTo>
                    <a:cubicBezTo>
                      <a:pt x="2" y="63"/>
                      <a:pt x="2" y="62"/>
                      <a:pt x="2" y="62"/>
                    </a:cubicBezTo>
                    <a:lnTo>
                      <a:pt x="6" y="49"/>
                    </a:lnTo>
                    <a:cubicBezTo>
                      <a:pt x="7" y="49"/>
                      <a:pt x="7" y="48"/>
                      <a:pt x="7" y="47"/>
                    </a:cubicBezTo>
                    <a:lnTo>
                      <a:pt x="14" y="36"/>
                    </a:lnTo>
                    <a:cubicBezTo>
                      <a:pt x="14" y="35"/>
                      <a:pt x="15" y="35"/>
                      <a:pt x="15" y="34"/>
                    </a:cubicBezTo>
                    <a:lnTo>
                      <a:pt x="23" y="24"/>
                    </a:lnTo>
                    <a:cubicBezTo>
                      <a:pt x="24" y="24"/>
                      <a:pt x="24" y="23"/>
                      <a:pt x="25" y="23"/>
                    </a:cubicBezTo>
                    <a:lnTo>
                      <a:pt x="35" y="14"/>
                    </a:lnTo>
                    <a:cubicBezTo>
                      <a:pt x="35" y="14"/>
                      <a:pt x="36" y="13"/>
                      <a:pt x="37" y="13"/>
                    </a:cubicBezTo>
                    <a:lnTo>
                      <a:pt x="48" y="7"/>
                    </a:lnTo>
                    <a:cubicBezTo>
                      <a:pt x="49" y="7"/>
                      <a:pt x="50" y="6"/>
                      <a:pt x="50" y="6"/>
                    </a:cubicBezTo>
                    <a:lnTo>
                      <a:pt x="63" y="2"/>
                    </a:lnTo>
                    <a:cubicBezTo>
                      <a:pt x="64" y="2"/>
                      <a:pt x="65" y="2"/>
                      <a:pt x="66" y="2"/>
                    </a:cubicBezTo>
                    <a:lnTo>
                      <a:pt x="79" y="1"/>
                    </a:lnTo>
                    <a:cubicBezTo>
                      <a:pt x="80" y="0"/>
                      <a:pt x="81" y="0"/>
                      <a:pt x="82" y="1"/>
                    </a:cubicBezTo>
                    <a:lnTo>
                      <a:pt x="95" y="2"/>
                    </a:lnTo>
                    <a:cubicBezTo>
                      <a:pt x="96" y="2"/>
                      <a:pt x="97" y="2"/>
                      <a:pt x="98" y="2"/>
                    </a:cubicBezTo>
                    <a:lnTo>
                      <a:pt x="111" y="6"/>
                    </a:lnTo>
                    <a:cubicBezTo>
                      <a:pt x="111" y="6"/>
                      <a:pt x="112" y="7"/>
                      <a:pt x="113" y="7"/>
                    </a:cubicBezTo>
                    <a:lnTo>
                      <a:pt x="124" y="13"/>
                    </a:lnTo>
                    <a:cubicBezTo>
                      <a:pt x="125" y="13"/>
                      <a:pt x="125" y="14"/>
                      <a:pt x="126" y="14"/>
                    </a:cubicBezTo>
                    <a:lnTo>
                      <a:pt x="136" y="23"/>
                    </a:lnTo>
                    <a:cubicBezTo>
                      <a:pt x="137" y="23"/>
                      <a:pt x="137" y="24"/>
                      <a:pt x="138" y="24"/>
                    </a:cubicBezTo>
                    <a:lnTo>
                      <a:pt x="146" y="34"/>
                    </a:lnTo>
                    <a:cubicBezTo>
                      <a:pt x="147" y="35"/>
                      <a:pt x="147" y="35"/>
                      <a:pt x="147" y="36"/>
                    </a:cubicBezTo>
                    <a:lnTo>
                      <a:pt x="154" y="47"/>
                    </a:lnTo>
                    <a:cubicBezTo>
                      <a:pt x="154" y="48"/>
                      <a:pt x="154" y="49"/>
                      <a:pt x="155" y="49"/>
                    </a:cubicBezTo>
                    <a:lnTo>
                      <a:pt x="159" y="61"/>
                    </a:lnTo>
                    <a:cubicBezTo>
                      <a:pt x="159" y="62"/>
                      <a:pt x="159" y="63"/>
                      <a:pt x="159" y="64"/>
                    </a:cubicBezTo>
                    <a:lnTo>
                      <a:pt x="160" y="77"/>
                    </a:lnTo>
                    <a:close/>
                    <a:moveTo>
                      <a:pt x="135" y="66"/>
                    </a:moveTo>
                    <a:lnTo>
                      <a:pt x="136" y="69"/>
                    </a:lnTo>
                    <a:lnTo>
                      <a:pt x="132" y="57"/>
                    </a:lnTo>
                    <a:lnTo>
                      <a:pt x="133" y="59"/>
                    </a:lnTo>
                    <a:lnTo>
                      <a:pt x="126" y="48"/>
                    </a:lnTo>
                    <a:lnTo>
                      <a:pt x="128" y="49"/>
                    </a:lnTo>
                    <a:lnTo>
                      <a:pt x="120" y="40"/>
                    </a:lnTo>
                    <a:lnTo>
                      <a:pt x="121" y="41"/>
                    </a:lnTo>
                    <a:lnTo>
                      <a:pt x="111" y="33"/>
                    </a:lnTo>
                    <a:lnTo>
                      <a:pt x="113" y="34"/>
                    </a:lnTo>
                    <a:lnTo>
                      <a:pt x="101" y="28"/>
                    </a:lnTo>
                    <a:lnTo>
                      <a:pt x="103" y="29"/>
                    </a:lnTo>
                    <a:lnTo>
                      <a:pt x="91" y="25"/>
                    </a:lnTo>
                    <a:lnTo>
                      <a:pt x="93" y="26"/>
                    </a:lnTo>
                    <a:lnTo>
                      <a:pt x="79" y="24"/>
                    </a:lnTo>
                    <a:lnTo>
                      <a:pt x="82" y="24"/>
                    </a:lnTo>
                    <a:lnTo>
                      <a:pt x="68" y="26"/>
                    </a:lnTo>
                    <a:lnTo>
                      <a:pt x="70" y="25"/>
                    </a:lnTo>
                    <a:lnTo>
                      <a:pt x="58" y="29"/>
                    </a:lnTo>
                    <a:lnTo>
                      <a:pt x="60" y="28"/>
                    </a:lnTo>
                    <a:lnTo>
                      <a:pt x="48" y="34"/>
                    </a:lnTo>
                    <a:lnTo>
                      <a:pt x="50" y="33"/>
                    </a:lnTo>
                    <a:lnTo>
                      <a:pt x="40" y="41"/>
                    </a:lnTo>
                    <a:lnTo>
                      <a:pt x="42" y="40"/>
                    </a:lnTo>
                    <a:lnTo>
                      <a:pt x="33" y="49"/>
                    </a:lnTo>
                    <a:lnTo>
                      <a:pt x="35" y="48"/>
                    </a:lnTo>
                    <a:lnTo>
                      <a:pt x="28" y="59"/>
                    </a:lnTo>
                    <a:lnTo>
                      <a:pt x="29" y="56"/>
                    </a:lnTo>
                    <a:lnTo>
                      <a:pt x="25" y="69"/>
                    </a:lnTo>
                    <a:lnTo>
                      <a:pt x="26" y="67"/>
                    </a:lnTo>
                    <a:lnTo>
                      <a:pt x="24" y="80"/>
                    </a:lnTo>
                    <a:lnTo>
                      <a:pt x="24" y="77"/>
                    </a:lnTo>
                    <a:lnTo>
                      <a:pt x="26" y="90"/>
                    </a:lnTo>
                    <a:lnTo>
                      <a:pt x="25" y="88"/>
                    </a:lnTo>
                    <a:lnTo>
                      <a:pt x="29" y="101"/>
                    </a:lnTo>
                    <a:lnTo>
                      <a:pt x="28" y="98"/>
                    </a:lnTo>
                    <a:lnTo>
                      <a:pt x="35" y="109"/>
                    </a:lnTo>
                    <a:lnTo>
                      <a:pt x="33" y="108"/>
                    </a:lnTo>
                    <a:lnTo>
                      <a:pt x="42" y="117"/>
                    </a:lnTo>
                    <a:lnTo>
                      <a:pt x="40" y="116"/>
                    </a:lnTo>
                    <a:lnTo>
                      <a:pt x="50" y="124"/>
                    </a:lnTo>
                    <a:lnTo>
                      <a:pt x="48" y="123"/>
                    </a:lnTo>
                    <a:lnTo>
                      <a:pt x="60" y="129"/>
                    </a:lnTo>
                    <a:lnTo>
                      <a:pt x="58" y="128"/>
                    </a:lnTo>
                    <a:lnTo>
                      <a:pt x="70" y="132"/>
                    </a:lnTo>
                    <a:lnTo>
                      <a:pt x="68" y="131"/>
                    </a:lnTo>
                    <a:lnTo>
                      <a:pt x="82" y="133"/>
                    </a:lnTo>
                    <a:lnTo>
                      <a:pt x="79" y="133"/>
                    </a:lnTo>
                    <a:lnTo>
                      <a:pt x="93" y="131"/>
                    </a:lnTo>
                    <a:lnTo>
                      <a:pt x="91" y="132"/>
                    </a:lnTo>
                    <a:lnTo>
                      <a:pt x="103" y="128"/>
                    </a:lnTo>
                    <a:lnTo>
                      <a:pt x="101" y="129"/>
                    </a:lnTo>
                    <a:lnTo>
                      <a:pt x="113" y="123"/>
                    </a:lnTo>
                    <a:lnTo>
                      <a:pt x="111" y="124"/>
                    </a:lnTo>
                    <a:lnTo>
                      <a:pt x="121" y="116"/>
                    </a:lnTo>
                    <a:lnTo>
                      <a:pt x="120" y="117"/>
                    </a:lnTo>
                    <a:lnTo>
                      <a:pt x="128" y="108"/>
                    </a:lnTo>
                    <a:lnTo>
                      <a:pt x="126" y="110"/>
                    </a:lnTo>
                    <a:lnTo>
                      <a:pt x="133" y="98"/>
                    </a:lnTo>
                    <a:lnTo>
                      <a:pt x="132" y="101"/>
                    </a:lnTo>
                    <a:lnTo>
                      <a:pt x="136" y="88"/>
                    </a:lnTo>
                    <a:lnTo>
                      <a:pt x="135" y="91"/>
                    </a:lnTo>
                    <a:lnTo>
                      <a:pt x="137" y="77"/>
                    </a:lnTo>
                    <a:lnTo>
                      <a:pt x="137" y="80"/>
                    </a:lnTo>
                    <a:lnTo>
                      <a:pt x="135" y="66"/>
                    </a:lnTo>
                    <a:close/>
                  </a:path>
                </a:pathLst>
              </a:custGeom>
              <a:solidFill>
                <a:srgbClr val="0070C0"/>
              </a:solidFill>
              <a:ln w="1588" cap="flat">
                <a:solidFill>
                  <a:srgbClr val="0070C0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Rectangle 133"/>
              <p:cNvSpPr>
                <a:spLocks noChangeArrowheads="1"/>
              </p:cNvSpPr>
              <p:nvPr/>
            </p:nvSpPr>
            <p:spPr bwMode="auto">
              <a:xfrm>
                <a:off x="6597650" y="11671300"/>
                <a:ext cx="1668354" cy="184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Cluster S3 (N=609-570)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Freeform 134"/>
              <p:cNvSpPr>
                <a:spLocks/>
              </p:cNvSpPr>
              <p:nvPr/>
            </p:nvSpPr>
            <p:spPr bwMode="auto">
              <a:xfrm>
                <a:off x="6313488" y="11993563"/>
                <a:ext cx="271463" cy="26988"/>
              </a:xfrm>
              <a:custGeom>
                <a:avLst/>
                <a:gdLst>
                  <a:gd name="T0" fmla="*/ 36 w 712"/>
                  <a:gd name="T1" fmla="*/ 0 h 72"/>
                  <a:gd name="T2" fmla="*/ 676 w 712"/>
                  <a:gd name="T3" fmla="*/ 0 h 72"/>
                  <a:gd name="T4" fmla="*/ 712 w 712"/>
                  <a:gd name="T5" fmla="*/ 36 h 72"/>
                  <a:gd name="T6" fmla="*/ 676 w 712"/>
                  <a:gd name="T7" fmla="*/ 72 h 72"/>
                  <a:gd name="T8" fmla="*/ 36 w 712"/>
                  <a:gd name="T9" fmla="*/ 72 h 72"/>
                  <a:gd name="T10" fmla="*/ 0 w 712"/>
                  <a:gd name="T11" fmla="*/ 36 h 72"/>
                  <a:gd name="T12" fmla="*/ 36 w 712"/>
                  <a:gd name="T13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2" h="72">
                    <a:moveTo>
                      <a:pt x="36" y="0"/>
                    </a:moveTo>
                    <a:lnTo>
                      <a:pt x="676" y="0"/>
                    </a:lnTo>
                    <a:cubicBezTo>
                      <a:pt x="696" y="0"/>
                      <a:pt x="712" y="17"/>
                      <a:pt x="712" y="36"/>
                    </a:cubicBezTo>
                    <a:cubicBezTo>
                      <a:pt x="712" y="56"/>
                      <a:pt x="696" y="72"/>
                      <a:pt x="676" y="72"/>
                    </a:cubicBezTo>
                    <a:lnTo>
                      <a:pt x="36" y="72"/>
                    </a:lnTo>
                    <a:cubicBezTo>
                      <a:pt x="17" y="72"/>
                      <a:pt x="0" y="56"/>
                      <a:pt x="0" y="36"/>
                    </a:cubicBezTo>
                    <a:cubicBezTo>
                      <a:pt x="0" y="17"/>
                      <a:pt x="17" y="0"/>
                      <a:pt x="36" y="0"/>
                    </a:cubicBezTo>
                    <a:close/>
                  </a:path>
                </a:pathLst>
              </a:custGeom>
              <a:solidFill>
                <a:srgbClr val="77933C"/>
              </a:solidFill>
              <a:ln w="1588" cap="flat">
                <a:solidFill>
                  <a:srgbClr val="77933C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Freeform 135"/>
              <p:cNvSpPr>
                <a:spLocks/>
              </p:cNvSpPr>
              <p:nvPr/>
            </p:nvSpPr>
            <p:spPr bwMode="auto">
              <a:xfrm>
                <a:off x="6423025" y="11982450"/>
                <a:ext cx="50800" cy="50800"/>
              </a:xfrm>
              <a:custGeom>
                <a:avLst/>
                <a:gdLst>
                  <a:gd name="T0" fmla="*/ 16 w 32"/>
                  <a:gd name="T1" fmla="*/ 0 h 32"/>
                  <a:gd name="T2" fmla="*/ 32 w 32"/>
                  <a:gd name="T3" fmla="*/ 32 h 32"/>
                  <a:gd name="T4" fmla="*/ 0 w 32"/>
                  <a:gd name="T5" fmla="*/ 32 h 32"/>
                  <a:gd name="T6" fmla="*/ 16 w 32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lnTo>
                      <a:pt x="32" y="32"/>
                    </a:lnTo>
                    <a:lnTo>
                      <a:pt x="0" y="32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7793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Freeform 136"/>
              <p:cNvSpPr>
                <a:spLocks noEditPoints="1"/>
              </p:cNvSpPr>
              <p:nvPr/>
            </p:nvSpPr>
            <p:spPr bwMode="auto">
              <a:xfrm>
                <a:off x="6418263" y="11977688"/>
                <a:ext cx="60325" cy="58738"/>
              </a:xfrm>
              <a:custGeom>
                <a:avLst/>
                <a:gdLst>
                  <a:gd name="T0" fmla="*/ 69 w 159"/>
                  <a:gd name="T1" fmla="*/ 7 h 157"/>
                  <a:gd name="T2" fmla="*/ 79 w 159"/>
                  <a:gd name="T3" fmla="*/ 0 h 157"/>
                  <a:gd name="T4" fmla="*/ 90 w 159"/>
                  <a:gd name="T5" fmla="*/ 7 h 157"/>
                  <a:gd name="T6" fmla="*/ 157 w 159"/>
                  <a:gd name="T7" fmla="*/ 140 h 157"/>
                  <a:gd name="T8" fmla="*/ 156 w 159"/>
                  <a:gd name="T9" fmla="*/ 152 h 157"/>
                  <a:gd name="T10" fmla="*/ 146 w 159"/>
                  <a:gd name="T11" fmla="*/ 157 h 157"/>
                  <a:gd name="T12" fmla="*/ 13 w 159"/>
                  <a:gd name="T13" fmla="*/ 157 h 157"/>
                  <a:gd name="T14" fmla="*/ 3 w 159"/>
                  <a:gd name="T15" fmla="*/ 152 h 157"/>
                  <a:gd name="T16" fmla="*/ 2 w 159"/>
                  <a:gd name="T17" fmla="*/ 140 h 157"/>
                  <a:gd name="T18" fmla="*/ 69 w 159"/>
                  <a:gd name="T19" fmla="*/ 7 h 157"/>
                  <a:gd name="T20" fmla="*/ 23 w 159"/>
                  <a:gd name="T21" fmla="*/ 151 h 157"/>
                  <a:gd name="T22" fmla="*/ 13 w 159"/>
                  <a:gd name="T23" fmla="*/ 133 h 157"/>
                  <a:gd name="T24" fmla="*/ 146 w 159"/>
                  <a:gd name="T25" fmla="*/ 133 h 157"/>
                  <a:gd name="T26" fmla="*/ 135 w 159"/>
                  <a:gd name="T27" fmla="*/ 151 h 157"/>
                  <a:gd name="T28" fmla="*/ 69 w 159"/>
                  <a:gd name="T29" fmla="*/ 18 h 157"/>
                  <a:gd name="T30" fmla="*/ 90 w 159"/>
                  <a:gd name="T31" fmla="*/ 18 h 157"/>
                  <a:gd name="T32" fmla="*/ 23 w 159"/>
                  <a:gd name="T33" fmla="*/ 151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9" h="157">
                    <a:moveTo>
                      <a:pt x="69" y="7"/>
                    </a:moveTo>
                    <a:cubicBezTo>
                      <a:pt x="71" y="3"/>
                      <a:pt x="75" y="0"/>
                      <a:pt x="79" y="0"/>
                    </a:cubicBezTo>
                    <a:cubicBezTo>
                      <a:pt x="84" y="0"/>
                      <a:pt x="88" y="3"/>
                      <a:pt x="90" y="7"/>
                    </a:cubicBezTo>
                    <a:lnTo>
                      <a:pt x="157" y="140"/>
                    </a:lnTo>
                    <a:cubicBezTo>
                      <a:pt x="159" y="144"/>
                      <a:pt x="158" y="148"/>
                      <a:pt x="156" y="152"/>
                    </a:cubicBezTo>
                    <a:cubicBezTo>
                      <a:pt x="154" y="155"/>
                      <a:pt x="150" y="157"/>
                      <a:pt x="146" y="157"/>
                    </a:cubicBezTo>
                    <a:lnTo>
                      <a:pt x="13" y="157"/>
                    </a:lnTo>
                    <a:cubicBezTo>
                      <a:pt x="9" y="157"/>
                      <a:pt x="5" y="155"/>
                      <a:pt x="3" y="152"/>
                    </a:cubicBezTo>
                    <a:cubicBezTo>
                      <a:pt x="0" y="148"/>
                      <a:pt x="0" y="144"/>
                      <a:pt x="2" y="140"/>
                    </a:cubicBezTo>
                    <a:lnTo>
                      <a:pt x="69" y="7"/>
                    </a:lnTo>
                    <a:close/>
                    <a:moveTo>
                      <a:pt x="23" y="151"/>
                    </a:moveTo>
                    <a:lnTo>
                      <a:pt x="13" y="133"/>
                    </a:lnTo>
                    <a:lnTo>
                      <a:pt x="146" y="133"/>
                    </a:lnTo>
                    <a:lnTo>
                      <a:pt x="135" y="151"/>
                    </a:lnTo>
                    <a:lnTo>
                      <a:pt x="69" y="18"/>
                    </a:lnTo>
                    <a:lnTo>
                      <a:pt x="90" y="18"/>
                    </a:lnTo>
                    <a:lnTo>
                      <a:pt x="23" y="151"/>
                    </a:lnTo>
                    <a:close/>
                  </a:path>
                </a:pathLst>
              </a:custGeom>
              <a:solidFill>
                <a:srgbClr val="77933C"/>
              </a:solidFill>
              <a:ln w="1588" cap="flat">
                <a:solidFill>
                  <a:srgbClr val="77933C"/>
                </a:solidFill>
                <a:prstDash val="solid"/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Rectangle 137"/>
              <p:cNvSpPr>
                <a:spLocks noChangeArrowheads="1"/>
              </p:cNvSpPr>
              <p:nvPr/>
            </p:nvSpPr>
            <p:spPr bwMode="auto">
              <a:xfrm>
                <a:off x="6597650" y="11915775"/>
                <a:ext cx="1668354" cy="184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Cluster S4 </a:t>
                </a:r>
                <a:r>
                  <a:rPr kumimoji="0" lang="en-US" altLang="en-US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(N=184-180</a:t>
                </a:r>
                <a:r>
                  <a:rPr kumimoji="0" lang="en-US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)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734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1588" cap="flat">
          <a:solidFill>
            <a:srgbClr val="868686"/>
          </a:solidFill>
          <a:prstDash val="solid"/>
          <a:bevel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301</Words>
  <Application>Microsoft Macintosh PowerPoint</Application>
  <PresentationFormat>On-screen Show (4:3)</PresentationFormat>
  <Paragraphs>111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Riley, Michael [TRILOGY]</dc:creator>
  <cp:lastModifiedBy>Sya</cp:lastModifiedBy>
  <cp:revision>169</cp:revision>
  <dcterms:created xsi:type="dcterms:W3CDTF">2014-02-13T15:18:26Z</dcterms:created>
  <dcterms:modified xsi:type="dcterms:W3CDTF">2015-10-21T17:39:30Z</dcterms:modified>
</cp:coreProperties>
</file>