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125" d="100"/>
          <a:sy n="125" d="100"/>
        </p:scale>
        <p:origin x="12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msats\Projects%20Lab\pertussis%20paper\EPI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msats\Projects%20Lab\pertussis%20paper\EPI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84951881014873"/>
          <c:y val="6.0185185185185182E-2"/>
          <c:w val="0.78831583552055995"/>
          <c:h val="0.68673775153105865"/>
        </c:manualLayout>
      </c:layout>
      <c:lineChart>
        <c:grouping val="standard"/>
        <c:varyColors val="0"/>
        <c:ser>
          <c:idx val="1"/>
          <c:order val="0"/>
          <c:tx>
            <c:strRef>
              <c:f>'DTP3 vaccine coverage'!$B$1</c:f>
              <c:strCache>
                <c:ptCount val="1"/>
                <c:pt idx="0">
                  <c:v>coverage (%)</c:v>
                </c:pt>
              </c:strCache>
            </c:strRef>
          </c:tx>
          <c:cat>
            <c:numRef>
              <c:f>'DTP3 vaccine coverage'!$A$2:$A$28</c:f>
              <c:numCache>
                <c:formatCode>General</c:formatCode>
                <c:ptCount val="27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</c:numCache>
            </c:numRef>
          </c:cat>
          <c:val>
            <c:numRef>
              <c:f>'DTP3 vaccine coverage'!$B$2:$B$28</c:f>
              <c:numCache>
                <c:formatCode>General</c:formatCode>
                <c:ptCount val="27"/>
                <c:pt idx="0">
                  <c:v>11.5</c:v>
                </c:pt>
                <c:pt idx="1">
                  <c:v>33</c:v>
                </c:pt>
                <c:pt idx="2">
                  <c:v>29.5</c:v>
                </c:pt>
                <c:pt idx="3">
                  <c:v>55</c:v>
                </c:pt>
                <c:pt idx="4">
                  <c:v>61</c:v>
                </c:pt>
                <c:pt idx="5">
                  <c:v>62.5</c:v>
                </c:pt>
                <c:pt idx="6">
                  <c:v>72.5</c:v>
                </c:pt>
                <c:pt idx="7">
                  <c:v>81</c:v>
                </c:pt>
                <c:pt idx="8">
                  <c:v>80</c:v>
                </c:pt>
                <c:pt idx="9">
                  <c:v>79</c:v>
                </c:pt>
                <c:pt idx="10">
                  <c:v>73</c:v>
                </c:pt>
                <c:pt idx="11">
                  <c:v>66</c:v>
                </c:pt>
                <c:pt idx="12">
                  <c:v>55</c:v>
                </c:pt>
                <c:pt idx="13">
                  <c:v>76</c:v>
                </c:pt>
                <c:pt idx="14">
                  <c:v>73</c:v>
                </c:pt>
                <c:pt idx="15">
                  <c:v>80</c:v>
                </c:pt>
                <c:pt idx="16">
                  <c:v>81</c:v>
                </c:pt>
                <c:pt idx="17">
                  <c:v>73</c:v>
                </c:pt>
                <c:pt idx="18">
                  <c:v>75</c:v>
                </c:pt>
                <c:pt idx="19">
                  <c:v>70</c:v>
                </c:pt>
                <c:pt idx="20">
                  <c:v>72</c:v>
                </c:pt>
                <c:pt idx="21">
                  <c:v>70</c:v>
                </c:pt>
                <c:pt idx="22">
                  <c:v>72</c:v>
                </c:pt>
                <c:pt idx="23">
                  <c:v>80</c:v>
                </c:pt>
                <c:pt idx="24">
                  <c:v>84</c:v>
                </c:pt>
                <c:pt idx="25">
                  <c:v>68</c:v>
                </c:pt>
                <c:pt idx="26">
                  <c:v>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186794984"/>
        <c:axId val="186859936"/>
      </c:lineChart>
      <c:catAx>
        <c:axId val="186794984"/>
        <c:scaling>
          <c:orientation val="minMax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86859936"/>
        <c:crosses val="autoZero"/>
        <c:auto val="1"/>
        <c:lblAlgn val="ctr"/>
        <c:lblOffset val="100"/>
        <c:tickLblSkip val="5"/>
        <c:noMultiLvlLbl val="0"/>
      </c:catAx>
      <c:valAx>
        <c:axId val="1868599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
Vaccine coverage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18679498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'pertussis outbreaks pakistan'!$B$1</c:f>
              <c:strCache>
                <c:ptCount val="1"/>
                <c:pt idx="0">
                  <c:v>Number of reported cases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'pertussis outbreaks pakistan'!$A$2:$A$18</c:f>
              <c:numCache>
                <c:formatCode>General</c:formatCode>
                <c:ptCount val="1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</c:numCache>
            </c:numRef>
          </c:cat>
          <c:val>
            <c:numRef>
              <c:f>'pertussis outbreaks pakistan'!$B$2:$B$18</c:f>
              <c:numCache>
                <c:formatCode>General</c:formatCode>
                <c:ptCount val="17"/>
                <c:pt idx="0">
                  <c:v>475</c:v>
                </c:pt>
                <c:pt idx="1">
                  <c:v>400</c:v>
                </c:pt>
                <c:pt idx="2">
                  <c:v>180</c:v>
                </c:pt>
                <c:pt idx="3">
                  <c:v>200</c:v>
                </c:pt>
                <c:pt idx="4">
                  <c:v>250</c:v>
                </c:pt>
                <c:pt idx="5">
                  <c:v>105</c:v>
                </c:pt>
                <c:pt idx="6">
                  <c:v>110</c:v>
                </c:pt>
                <c:pt idx="7">
                  <c:v>170</c:v>
                </c:pt>
                <c:pt idx="8">
                  <c:v>106</c:v>
                </c:pt>
                <c:pt idx="9">
                  <c:v>230</c:v>
                </c:pt>
                <c:pt idx="10">
                  <c:v>175</c:v>
                </c:pt>
                <c:pt idx="11">
                  <c:v>85</c:v>
                </c:pt>
                <c:pt idx="12">
                  <c:v>125</c:v>
                </c:pt>
                <c:pt idx="13">
                  <c:v>300</c:v>
                </c:pt>
                <c:pt idx="14">
                  <c:v>270</c:v>
                </c:pt>
                <c:pt idx="15">
                  <c:v>175</c:v>
                </c:pt>
                <c:pt idx="16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860720"/>
        <c:axId val="186861112"/>
      </c:barChart>
      <c:catAx>
        <c:axId val="186860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86861112"/>
        <c:crosses val="autoZero"/>
        <c:auto val="1"/>
        <c:lblAlgn val="ctr"/>
        <c:lblOffset val="100"/>
        <c:noMultiLvlLbl val="0"/>
      </c:catAx>
      <c:valAx>
        <c:axId val="1868611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reported cases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186860720"/>
        <c:crosses val="autoZero"/>
        <c:crossBetween val="between"/>
        <c:majorUnit val="1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4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0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5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8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9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2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4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7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3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9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32A7C-7012-494F-90E6-4D6B91BC4DF8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EE206-3604-47C9-9950-5710EF26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5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680026"/>
              </p:ext>
            </p:extLst>
          </p:nvPr>
        </p:nvGraphicFramePr>
        <p:xfrm>
          <a:off x="1828800" y="1828800"/>
          <a:ext cx="5410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828800" y="1295400"/>
            <a:ext cx="23439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Supplementary Figure S1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5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381000"/>
            <a:ext cx="23439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Supplementary Figure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S2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comsats\Projects Lab\pertussis paper\new maps\f sundus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8" r="3114" b="3420"/>
          <a:stretch/>
        </p:blipFill>
        <p:spPr bwMode="auto">
          <a:xfrm>
            <a:off x="533971" y="669650"/>
            <a:ext cx="7771829" cy="618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76800" y="2133600"/>
            <a:ext cx="1131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j-lt"/>
                <a:cs typeface="Arial" pitchFamily="34" charset="0"/>
              </a:rPr>
              <a:t>BATTAGRAM</a:t>
            </a:r>
            <a:endParaRPr lang="en-US" sz="1400" b="1" dirty="0">
              <a:latin typeface="+mj-lt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03726" y="5493552"/>
            <a:ext cx="1341970" cy="7109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Cases reported</a:t>
            </a:r>
          </a:p>
          <a:p>
            <a:r>
              <a:rPr lang="en-US" sz="1200" b="1" dirty="0" smtClean="0">
                <a:latin typeface="+mj-lt"/>
              </a:rPr>
              <a:t>Vaccination status</a:t>
            </a:r>
          </a:p>
          <a:p>
            <a:r>
              <a:rPr lang="en-US" sz="1200" b="1" dirty="0" smtClean="0">
                <a:latin typeface="+mj-lt"/>
              </a:rPr>
              <a:t>Districts</a:t>
            </a:r>
            <a:endParaRPr lang="en-US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783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256876"/>
              </p:ext>
            </p:extLst>
          </p:nvPr>
        </p:nvGraphicFramePr>
        <p:xfrm>
          <a:off x="2133600" y="1831777"/>
          <a:ext cx="4724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2151889" y="1219200"/>
            <a:ext cx="23439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Supplementary Figure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S3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9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4089" y="454223"/>
            <a:ext cx="23439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Supplementary Figure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S4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comsats\Projects Lab\pertussis paper\new maps\sundus001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" t="8046" r="14522" b="2633"/>
          <a:stretch/>
        </p:blipFill>
        <p:spPr bwMode="auto">
          <a:xfrm>
            <a:off x="803754" y="852369"/>
            <a:ext cx="7578246" cy="600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54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24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MyCompanyName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MyUserName</dc:creator>
  <cp:lastModifiedBy>User</cp:lastModifiedBy>
  <cp:revision>26</cp:revision>
  <cp:lastPrinted>2014-07-22T08:01:26Z</cp:lastPrinted>
  <dcterms:created xsi:type="dcterms:W3CDTF">2013-04-16T15:21:03Z</dcterms:created>
  <dcterms:modified xsi:type="dcterms:W3CDTF">2014-12-18T09:00:30Z</dcterms:modified>
</cp:coreProperties>
</file>