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3" r:id="rId2"/>
  </p:sldIdLst>
  <p:sldSz cx="15544800" cy="9144000"/>
  <p:notesSz cx="6858000" cy="9144000"/>
  <p:defaultTextStyle>
    <a:defPPr>
      <a:defRPr lang="en-US"/>
    </a:defPPr>
    <a:lvl1pPr marL="0" algn="l" defTabSz="163860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9302" algn="l" defTabSz="163860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8605" algn="l" defTabSz="163860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57907" algn="l" defTabSz="163860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77210" algn="l" defTabSz="163860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96512" algn="l" defTabSz="163860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915814" algn="l" defTabSz="163860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35117" algn="l" defTabSz="163860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54419" algn="l" defTabSz="163860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64" y="1008"/>
      </p:cViewPr>
      <p:guideLst>
        <p:guide orient="horz" pos="2880"/>
        <p:guide pos="4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2840573"/>
            <a:ext cx="13213080" cy="19600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181600"/>
            <a:ext cx="1088136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9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8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57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77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96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915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35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54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44800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275170"/>
            <a:ext cx="3497580" cy="585046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275170"/>
            <a:ext cx="10233660" cy="585046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44800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5875868"/>
            <a:ext cx="13213080" cy="1816100"/>
          </a:xfrm>
        </p:spPr>
        <p:txBody>
          <a:bodyPr anchor="t"/>
          <a:lstStyle>
            <a:lvl1pPr algn="l">
              <a:defRPr sz="7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3875619"/>
            <a:ext cx="13213080" cy="2000249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930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860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5790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772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9651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91581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3511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5441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" y="1600205"/>
            <a:ext cx="6865620" cy="4525433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0" y="1600205"/>
            <a:ext cx="6865620" cy="4525433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44800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66185"/>
            <a:ext cx="1399032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046819"/>
            <a:ext cx="6868319" cy="853017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9302" indent="0">
              <a:buNone/>
              <a:defRPr sz="3600" b="1"/>
            </a:lvl2pPr>
            <a:lvl3pPr marL="1638605" indent="0">
              <a:buNone/>
              <a:defRPr sz="3200" b="1"/>
            </a:lvl3pPr>
            <a:lvl4pPr marL="2457907" indent="0">
              <a:buNone/>
              <a:defRPr sz="2900" b="1"/>
            </a:lvl4pPr>
            <a:lvl5pPr marL="3277210" indent="0">
              <a:buNone/>
              <a:defRPr sz="2900" b="1"/>
            </a:lvl5pPr>
            <a:lvl6pPr marL="4096512" indent="0">
              <a:buNone/>
              <a:defRPr sz="2900" b="1"/>
            </a:lvl6pPr>
            <a:lvl7pPr marL="4915814" indent="0">
              <a:buNone/>
              <a:defRPr sz="2900" b="1"/>
            </a:lvl7pPr>
            <a:lvl8pPr marL="5735117" indent="0">
              <a:buNone/>
              <a:defRPr sz="2900" b="1"/>
            </a:lvl8pPr>
            <a:lvl9pPr marL="6554419" indent="0">
              <a:buNone/>
              <a:defRPr sz="2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899833"/>
            <a:ext cx="6868319" cy="5268384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56" y="2046819"/>
            <a:ext cx="6871018" cy="853017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9302" indent="0">
              <a:buNone/>
              <a:defRPr sz="3600" b="1"/>
            </a:lvl2pPr>
            <a:lvl3pPr marL="1638605" indent="0">
              <a:buNone/>
              <a:defRPr sz="3200" b="1"/>
            </a:lvl3pPr>
            <a:lvl4pPr marL="2457907" indent="0">
              <a:buNone/>
              <a:defRPr sz="2900" b="1"/>
            </a:lvl4pPr>
            <a:lvl5pPr marL="3277210" indent="0">
              <a:buNone/>
              <a:defRPr sz="2900" b="1"/>
            </a:lvl5pPr>
            <a:lvl6pPr marL="4096512" indent="0">
              <a:buNone/>
              <a:defRPr sz="2900" b="1"/>
            </a:lvl6pPr>
            <a:lvl7pPr marL="4915814" indent="0">
              <a:buNone/>
              <a:defRPr sz="2900" b="1"/>
            </a:lvl7pPr>
            <a:lvl8pPr marL="5735117" indent="0">
              <a:buNone/>
              <a:defRPr sz="2900" b="1"/>
            </a:lvl8pPr>
            <a:lvl9pPr marL="6554419" indent="0">
              <a:buNone/>
              <a:defRPr sz="2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56" y="2899833"/>
            <a:ext cx="6871018" cy="5268384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54" y="364067"/>
            <a:ext cx="5114132" cy="154940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364075"/>
            <a:ext cx="8689975" cy="7804151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54" y="1913473"/>
            <a:ext cx="5114132" cy="6254750"/>
          </a:xfrm>
        </p:spPr>
        <p:txBody>
          <a:bodyPr/>
          <a:lstStyle>
            <a:lvl1pPr marL="0" indent="0">
              <a:buNone/>
              <a:defRPr sz="2500"/>
            </a:lvl1pPr>
            <a:lvl2pPr marL="819302" indent="0">
              <a:buNone/>
              <a:defRPr sz="2200"/>
            </a:lvl2pPr>
            <a:lvl3pPr marL="1638605" indent="0">
              <a:buNone/>
              <a:defRPr sz="1800"/>
            </a:lvl3pPr>
            <a:lvl4pPr marL="2457907" indent="0">
              <a:buNone/>
              <a:defRPr sz="1600"/>
            </a:lvl4pPr>
            <a:lvl5pPr marL="3277210" indent="0">
              <a:buNone/>
              <a:defRPr sz="1600"/>
            </a:lvl5pPr>
            <a:lvl6pPr marL="4096512" indent="0">
              <a:buNone/>
              <a:defRPr sz="1600"/>
            </a:lvl6pPr>
            <a:lvl7pPr marL="4915814" indent="0">
              <a:buNone/>
              <a:defRPr sz="1600"/>
            </a:lvl7pPr>
            <a:lvl8pPr marL="5735117" indent="0">
              <a:buNone/>
              <a:defRPr sz="1600"/>
            </a:lvl8pPr>
            <a:lvl9pPr marL="6554419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89" y="6400802"/>
            <a:ext cx="9326880" cy="755652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89" y="817033"/>
            <a:ext cx="9326880" cy="5486400"/>
          </a:xfrm>
        </p:spPr>
        <p:txBody>
          <a:bodyPr/>
          <a:lstStyle>
            <a:lvl1pPr marL="0" indent="0">
              <a:buNone/>
              <a:defRPr sz="5700"/>
            </a:lvl1pPr>
            <a:lvl2pPr marL="819302" indent="0">
              <a:buNone/>
              <a:defRPr sz="5000"/>
            </a:lvl2pPr>
            <a:lvl3pPr marL="1638605" indent="0">
              <a:buNone/>
              <a:defRPr sz="4300"/>
            </a:lvl3pPr>
            <a:lvl4pPr marL="2457907" indent="0">
              <a:buNone/>
              <a:defRPr sz="3600"/>
            </a:lvl4pPr>
            <a:lvl5pPr marL="3277210" indent="0">
              <a:buNone/>
              <a:defRPr sz="3600"/>
            </a:lvl5pPr>
            <a:lvl6pPr marL="4096512" indent="0">
              <a:buNone/>
              <a:defRPr sz="3600"/>
            </a:lvl6pPr>
            <a:lvl7pPr marL="4915814" indent="0">
              <a:buNone/>
              <a:defRPr sz="3600"/>
            </a:lvl7pPr>
            <a:lvl8pPr marL="5735117" indent="0">
              <a:buNone/>
              <a:defRPr sz="3600"/>
            </a:lvl8pPr>
            <a:lvl9pPr marL="6554419" indent="0">
              <a:buNone/>
              <a:defRPr sz="3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89" y="7156456"/>
            <a:ext cx="9326880" cy="1073150"/>
          </a:xfrm>
        </p:spPr>
        <p:txBody>
          <a:bodyPr/>
          <a:lstStyle>
            <a:lvl1pPr marL="0" indent="0">
              <a:buNone/>
              <a:defRPr sz="2500"/>
            </a:lvl1pPr>
            <a:lvl2pPr marL="819302" indent="0">
              <a:buNone/>
              <a:defRPr sz="2200"/>
            </a:lvl2pPr>
            <a:lvl3pPr marL="1638605" indent="0">
              <a:buNone/>
              <a:defRPr sz="1800"/>
            </a:lvl3pPr>
            <a:lvl4pPr marL="2457907" indent="0">
              <a:buNone/>
              <a:defRPr sz="1600"/>
            </a:lvl4pPr>
            <a:lvl5pPr marL="3277210" indent="0">
              <a:buNone/>
              <a:defRPr sz="1600"/>
            </a:lvl5pPr>
            <a:lvl6pPr marL="4096512" indent="0">
              <a:buNone/>
              <a:defRPr sz="1600"/>
            </a:lvl6pPr>
            <a:lvl7pPr marL="4915814" indent="0">
              <a:buNone/>
              <a:defRPr sz="1600"/>
            </a:lvl7pPr>
            <a:lvl8pPr marL="5735117" indent="0">
              <a:buNone/>
              <a:defRPr sz="1600"/>
            </a:lvl8pPr>
            <a:lvl9pPr marL="6554419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366185"/>
            <a:ext cx="13990320" cy="1524000"/>
          </a:xfrm>
          <a:prstGeom prst="rect">
            <a:avLst/>
          </a:prstGeom>
        </p:spPr>
        <p:txBody>
          <a:bodyPr vert="horz" lIns="163860" tIns="81930" rIns="163860" bIns="8193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133603"/>
            <a:ext cx="13990320" cy="6034617"/>
          </a:xfrm>
          <a:prstGeom prst="rect">
            <a:avLst/>
          </a:prstGeom>
        </p:spPr>
        <p:txBody>
          <a:bodyPr vert="horz" lIns="163860" tIns="81930" rIns="163860" bIns="8193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8475136"/>
            <a:ext cx="3627120" cy="486834"/>
          </a:xfrm>
          <a:prstGeom prst="rect">
            <a:avLst/>
          </a:prstGeom>
        </p:spPr>
        <p:txBody>
          <a:bodyPr vert="horz" lIns="163860" tIns="81930" rIns="163860" bIns="81930" rtlCol="0" anchor="ctr"/>
          <a:lstStyle>
            <a:lvl1pPr algn="l">
              <a:defRPr sz="2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D40D4-114F-4096-9BB7-A9BF252557CE}" type="datetimeFigureOut">
              <a:rPr lang="en-US" smtClean="0"/>
              <a:pPr/>
              <a:t>8/9/2017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8475136"/>
            <a:ext cx="4922520" cy="486834"/>
          </a:xfrm>
          <a:prstGeom prst="rect">
            <a:avLst/>
          </a:prstGeom>
        </p:spPr>
        <p:txBody>
          <a:bodyPr vert="horz" lIns="163860" tIns="81930" rIns="163860" bIns="81930" rtlCol="0" anchor="ctr"/>
          <a:lstStyle>
            <a:lvl1pPr algn="ctr">
              <a:defRPr sz="2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8475136"/>
            <a:ext cx="3627120" cy="486834"/>
          </a:xfrm>
          <a:prstGeom prst="rect">
            <a:avLst/>
          </a:prstGeom>
        </p:spPr>
        <p:txBody>
          <a:bodyPr vert="horz" lIns="163860" tIns="81930" rIns="163860" bIns="81930" rtlCol="0" anchor="ctr"/>
          <a:lstStyle>
            <a:lvl1pPr algn="r">
              <a:defRPr sz="2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50474-862F-489C-8B75-B2C20BF21221}" type="slidenum">
              <a:rPr lang="en-PH" smtClean="0"/>
              <a:pPr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1638605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4477" indent="-614477" algn="l" defTabSz="1638605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31366" indent="-512064" algn="l" defTabSz="1638605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8256" indent="-409651" algn="l" defTabSz="163860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67558" indent="-409651" algn="l" defTabSz="1638605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86861" indent="-409651" algn="l" defTabSz="1638605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06163" indent="-409651" algn="l" defTabSz="163860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25466" indent="-409651" algn="l" defTabSz="163860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44768" indent="-409651" algn="l" defTabSz="163860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64070" indent="-409651" algn="l" defTabSz="163860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8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9302" algn="l" defTabSz="1638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8605" algn="l" defTabSz="1638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57907" algn="l" defTabSz="1638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77210" algn="l" defTabSz="1638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96512" algn="l" defTabSz="1638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915814" algn="l" defTabSz="1638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35117" algn="l" defTabSz="1638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54419" algn="l" defTabSz="1638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7162800"/>
            <a:ext cx="1508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/>
              <a:t>Supplementary Fig. S1. Correlation between seed longevity and </a:t>
            </a:r>
            <a:r>
              <a:rPr lang="en-US" sz="1600" dirty="0" err="1" smtClean="0"/>
              <a:t>tocols</a:t>
            </a:r>
            <a:r>
              <a:rPr lang="en-US" sz="1600" dirty="0" smtClean="0"/>
              <a:t> contents. Square boxes indicates two unique varieties; FR13A (</a:t>
            </a:r>
            <a:r>
              <a:rPr lang="en-US" sz="1600" dirty="0" err="1" smtClean="0"/>
              <a:t>aus</a:t>
            </a:r>
            <a:r>
              <a:rPr lang="en-US" sz="1600" dirty="0" smtClean="0"/>
              <a:t>) </a:t>
            </a:r>
            <a:r>
              <a:rPr lang="en-US" sz="1600" dirty="0" err="1" smtClean="0"/>
              <a:t>Moroberekan</a:t>
            </a:r>
            <a:r>
              <a:rPr lang="en-US" sz="1600" dirty="0" smtClean="0"/>
              <a:t> (tropical japonica). FR13A: high longevity with high α-</a:t>
            </a:r>
            <a:r>
              <a:rPr lang="en-US" sz="1600" dirty="0" err="1" smtClean="0"/>
              <a:t>tocopherol</a:t>
            </a:r>
            <a:r>
              <a:rPr lang="en-US" sz="1600" dirty="0" smtClean="0"/>
              <a:t> content; </a:t>
            </a:r>
            <a:r>
              <a:rPr lang="en-US" sz="1600" dirty="0" err="1" smtClean="0"/>
              <a:t>Moroberekan</a:t>
            </a:r>
            <a:r>
              <a:rPr lang="en-US" sz="1600" dirty="0" smtClean="0"/>
              <a:t>: high longevity with the lowest ɣ-</a:t>
            </a:r>
            <a:r>
              <a:rPr lang="en-US" sz="1600" dirty="0" err="1" smtClean="0"/>
              <a:t>tocotrienol</a:t>
            </a:r>
            <a:r>
              <a:rPr lang="en-US" sz="1600" dirty="0" smtClean="0"/>
              <a:t> content.</a:t>
            </a:r>
            <a:endParaRPr lang="en-US" sz="16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0" y="333375"/>
            <a:ext cx="15182850" cy="6448425"/>
            <a:chOff x="0" y="304800"/>
            <a:chExt cx="15182850" cy="6448425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381000"/>
              <a:ext cx="15182850" cy="6372225"/>
              <a:chOff x="152400" y="790575"/>
              <a:chExt cx="15182850" cy="6372225"/>
            </a:xfrm>
          </p:grpSpPr>
          <p:pic>
            <p:nvPicPr>
              <p:cNvPr id="5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52400" y="876300"/>
                <a:ext cx="7496175" cy="6286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620000" y="790575"/>
                <a:ext cx="7715250" cy="6334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" name="Rectangle 7"/>
            <p:cNvSpPr/>
            <p:nvPr/>
          </p:nvSpPr>
          <p:spPr>
            <a:xfrm>
              <a:off x="381000" y="304800"/>
              <a:ext cx="1295400" cy="3048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6723" tIns="58362" rIns="116723" bIns="58362" rtlCol="0" anchor="ctr"/>
            <a:lstStyle/>
            <a:p>
              <a:pPr algn="ctr"/>
              <a:r>
                <a:rPr lang="en-US" sz="1400" b="1" smtClean="0"/>
                <a:t>Tocopherols</a:t>
              </a:r>
              <a:endParaRPr lang="en-US" sz="1400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001000" y="304800"/>
              <a:ext cx="1295400" cy="3048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6723" tIns="58362" rIns="116723" bIns="58362" rtlCol="0" anchor="ctr"/>
            <a:lstStyle/>
            <a:p>
              <a:pPr algn="ctr"/>
              <a:r>
                <a:rPr lang="en-US" sz="1400" b="1" smtClean="0"/>
                <a:t>Tocotrienols</a:t>
              </a:r>
              <a:endParaRPr lang="en-US" sz="1400" b="1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2039112" y="832104"/>
              <a:ext cx="82296" cy="137160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8485632" y="4581144"/>
              <a:ext cx="82296" cy="137160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50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JSLee</dc:creator>
  <cp:lastModifiedBy>FRH</cp:lastModifiedBy>
  <cp:revision>11</cp:revision>
  <dcterms:created xsi:type="dcterms:W3CDTF">2017-04-07T07:06:36Z</dcterms:created>
  <dcterms:modified xsi:type="dcterms:W3CDTF">2017-08-09T03:21:54Z</dcterms:modified>
</cp:coreProperties>
</file>