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0" r:id="rId5"/>
    <p:sldId id="263" r:id="rId6"/>
    <p:sldId id="265" r:id="rId7"/>
    <p:sldId id="266" r:id="rId8"/>
    <p:sldId id="274" r:id="rId9"/>
    <p:sldId id="268" r:id="rId10"/>
    <p:sldId id="269" r:id="rId11"/>
    <p:sldId id="270" r:id="rId12"/>
    <p:sldId id="271" r:id="rId13"/>
    <p:sldId id="272" r:id="rId14"/>
    <p:sldId id="273" r:id="rId15"/>
    <p:sldId id="267" r:id="rId16"/>
    <p:sldId id="275" r:id="rId17"/>
    <p:sldId id="27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348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09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36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64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42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59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093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60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66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81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3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B1D91-7391-41F3-867E-B70B2137AF11}" type="datetimeFigureOut">
              <a:rPr lang="en-GB" smtClean="0"/>
              <a:t>14/05/2019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6CC82-4E97-45DB-A475-E693916AB1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33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emf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3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slide" Target="slide6.xml"/><Relationship Id="rId17" Type="http://schemas.openxmlformats.org/officeDocument/2006/relationships/slide" Target="slide17.xml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slide" Target="slide4.xml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2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slide" Target="slide7.xml"/><Relationship Id="rId17" Type="http://schemas.openxmlformats.org/officeDocument/2006/relationships/slide" Target="slide17.xml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slide" Target="slide5.xml"/><Relationship Id="rId5" Type="http://schemas.openxmlformats.org/officeDocument/2006/relationships/image" Target="../media/image4.png"/><Relationship Id="rId15" Type="http://schemas.openxmlformats.org/officeDocument/2006/relationships/image" Target="../media/image11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slide" Target="slide2.xml"/><Relationship Id="rId3" Type="http://schemas.openxmlformats.org/officeDocument/2006/relationships/image" Target="../media/image10.emf"/><Relationship Id="rId7" Type="http://schemas.openxmlformats.org/officeDocument/2006/relationships/image" Target="../media/image5.png"/><Relationship Id="rId12" Type="http://schemas.openxmlformats.org/officeDocument/2006/relationships/slide" Target="slide6.xml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slide" Target="slide3.xml"/><Relationship Id="rId3" Type="http://schemas.openxmlformats.org/officeDocument/2006/relationships/image" Target="../media/image10.emf"/><Relationship Id="rId7" Type="http://schemas.openxmlformats.org/officeDocument/2006/relationships/image" Target="../media/image5.png"/><Relationship Id="rId12" Type="http://schemas.openxmlformats.org/officeDocument/2006/relationships/slide" Target="slide6.xml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slide" Target="slide9.xml"/><Relationship Id="rId18" Type="http://schemas.openxmlformats.org/officeDocument/2006/relationships/slide" Target="slide14.xml"/><Relationship Id="rId3" Type="http://schemas.openxmlformats.org/officeDocument/2006/relationships/image" Target="../media/image10.emf"/><Relationship Id="rId21" Type="http://schemas.openxmlformats.org/officeDocument/2006/relationships/image" Target="../media/image11.png"/><Relationship Id="rId7" Type="http://schemas.openxmlformats.org/officeDocument/2006/relationships/image" Target="../media/image5.png"/><Relationship Id="rId12" Type="http://schemas.openxmlformats.org/officeDocument/2006/relationships/slide" Target="slide8.xml"/><Relationship Id="rId17" Type="http://schemas.openxmlformats.org/officeDocument/2006/relationships/slide" Target="slide13.xml"/><Relationship Id="rId25" Type="http://schemas.openxmlformats.org/officeDocument/2006/relationships/slide" Target="slide7.xml"/><Relationship Id="rId2" Type="http://schemas.openxmlformats.org/officeDocument/2006/relationships/image" Target="../media/image1.png"/><Relationship Id="rId16" Type="http://schemas.openxmlformats.org/officeDocument/2006/relationships/slide" Target="slide12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slide" Target="slide2.xml"/><Relationship Id="rId5" Type="http://schemas.openxmlformats.org/officeDocument/2006/relationships/image" Target="../media/image3.png"/><Relationship Id="rId15" Type="http://schemas.openxmlformats.org/officeDocument/2006/relationships/slide" Target="slide11.xml"/><Relationship Id="rId23" Type="http://schemas.openxmlformats.org/officeDocument/2006/relationships/slide" Target="slide4.xml"/><Relationship Id="rId10" Type="http://schemas.openxmlformats.org/officeDocument/2006/relationships/image" Target="../media/image8.png"/><Relationship Id="rId19" Type="http://schemas.openxmlformats.org/officeDocument/2006/relationships/slide" Target="slide15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slide" Target="slide10.xml"/><Relationship Id="rId2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slide" Target="slide9.xml"/><Relationship Id="rId18" Type="http://schemas.openxmlformats.org/officeDocument/2006/relationships/slide" Target="slide14.xml"/><Relationship Id="rId3" Type="http://schemas.openxmlformats.org/officeDocument/2006/relationships/image" Target="../media/image10.emf"/><Relationship Id="rId21" Type="http://schemas.openxmlformats.org/officeDocument/2006/relationships/image" Target="../media/image11.png"/><Relationship Id="rId7" Type="http://schemas.openxmlformats.org/officeDocument/2006/relationships/image" Target="../media/image5.png"/><Relationship Id="rId12" Type="http://schemas.openxmlformats.org/officeDocument/2006/relationships/slide" Target="slide8.xml"/><Relationship Id="rId17" Type="http://schemas.openxmlformats.org/officeDocument/2006/relationships/slide" Target="slide13.xml"/><Relationship Id="rId25" Type="http://schemas.openxmlformats.org/officeDocument/2006/relationships/slide" Target="slide6.xml"/><Relationship Id="rId2" Type="http://schemas.openxmlformats.org/officeDocument/2006/relationships/image" Target="../media/image1.png"/><Relationship Id="rId16" Type="http://schemas.openxmlformats.org/officeDocument/2006/relationships/slide" Target="slide12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slide" Target="slide3.xml"/><Relationship Id="rId5" Type="http://schemas.openxmlformats.org/officeDocument/2006/relationships/image" Target="../media/image3.png"/><Relationship Id="rId15" Type="http://schemas.openxmlformats.org/officeDocument/2006/relationships/slide" Target="slide11.xml"/><Relationship Id="rId23" Type="http://schemas.openxmlformats.org/officeDocument/2006/relationships/slide" Target="slide5.xml"/><Relationship Id="rId10" Type="http://schemas.openxmlformats.org/officeDocument/2006/relationships/image" Target="../media/image8.png"/><Relationship Id="rId19" Type="http://schemas.openxmlformats.org/officeDocument/2006/relationships/slide" Target="slide15.xm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slide" Target="slide10.xml"/><Relationship Id="rId22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emf"/><Relationship Id="rId5" Type="http://schemas.openxmlformats.org/officeDocument/2006/relationships/image" Target="../media/image5.png"/><Relationship Id="rId10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167991"/>
          </a:xfrm>
        </p:spPr>
        <p:txBody>
          <a:bodyPr>
            <a:noAutofit/>
          </a:bodyPr>
          <a:lstStyle/>
          <a:p>
            <a:r>
              <a:rPr lang="en-GB" dirty="0" smtClean="0"/>
              <a:t>Morbidity summary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44880" y="3021875"/>
            <a:ext cx="7254240" cy="1854925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Source: “InputFile.xlsm”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Age at procedure: 0 – 2 years old</a:t>
            </a:r>
          </a:p>
        </p:txBody>
      </p:sp>
      <p:sp>
        <p:nvSpPr>
          <p:cNvPr id="43" name="Action Button: Custom 42">
            <a:hlinkClick r:id="rId2" action="ppaction://hlinksldjump" highlightClick="1"/>
          </p:cNvPr>
          <p:cNvSpPr/>
          <p:nvPr/>
        </p:nvSpPr>
        <p:spPr>
          <a:xfrm>
            <a:off x="3899333" y="5971901"/>
            <a:ext cx="1352174" cy="576944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Start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849" y="6410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5098" y="387271"/>
            <a:ext cx="230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 smtClean="0"/>
              <a:t>Supplementary File S2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164717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SSI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21156" y="2444576"/>
            <a:ext cx="327210" cy="48449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224640" y="1952401"/>
            <a:ext cx="1284882" cy="122116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2348089" y="3497152"/>
            <a:ext cx="2161432" cy="172237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583701" y="243741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3224640" y="39890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4332802" y="25481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392702" y="4178608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126695" y="4275716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2971257" y="525443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7804" y="281456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6" name="Action Button: Custom 25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7" name="Picture 26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740202" y="1425714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6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ECLS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1291607" y="4732916"/>
            <a:ext cx="2939300" cy="1206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1750423" y="2357777"/>
            <a:ext cx="2503998" cy="2092303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040791" y="43953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2788706" y="3364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1654534" y="5185425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210987" y="109257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389003" y="2761414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2971257" y="525443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7804" y="281456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5" name="Action Button: Custom 24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6" name="Picture 25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Rectangle 30"/>
          <p:cNvSpPr/>
          <p:nvPr/>
        </p:nvSpPr>
        <p:spPr>
          <a:xfrm>
            <a:off x="3788272" y="149909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NEC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 flipH="1" flipV="1">
            <a:off x="1008433" y="3522284"/>
            <a:ext cx="2258739" cy="189873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904321" y="46909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1929077" y="40266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1654534" y="5185425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210987" y="109257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389003" y="2761414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175234" y="4123303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 flipH="1" flipV="1">
            <a:off x="1291607" y="4744977"/>
            <a:ext cx="1878313" cy="79367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1654535" y="2499445"/>
            <a:ext cx="1711890" cy="279643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93372" y="34612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6" name="Action Button: Custom 25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8" name="Picture 27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3788272" y="149909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0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Unplanned reoperation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2429691" y="2357777"/>
            <a:ext cx="1454332" cy="293809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2526797" y="3643410"/>
            <a:ext cx="1982724" cy="173314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795768" y="37287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3366425" y="409803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336440" y="4206565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210987" y="109257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117465" y="4186642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2971257" y="525443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7804" y="281456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5" name="Action Button: Custom 24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6" name="Picture 25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740202" y="1425714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1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Renal problems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 flipH="1" flipV="1">
            <a:off x="753279" y="3709188"/>
            <a:ext cx="21784" cy="55259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629342" y="44021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1654534" y="5185425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2210987" y="109257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389003" y="2761414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1008433" y="2596881"/>
            <a:ext cx="362927" cy="167883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 flipV="1">
            <a:off x="1258849" y="4846563"/>
            <a:ext cx="1920563" cy="61262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94938" y="38008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70065" y="32910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cxnSp>
        <p:nvCxnSpPr>
          <p:cNvPr id="32" name="Straight Connector 31"/>
          <p:cNvCxnSpPr/>
          <p:nvPr/>
        </p:nvCxnSpPr>
        <p:spPr>
          <a:xfrm flipH="1" flipV="1">
            <a:off x="1258849" y="4662775"/>
            <a:ext cx="2916386" cy="17753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189897" y="2321464"/>
            <a:ext cx="2650583" cy="218941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405182" y="30012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2491885" y="49517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8" name="Action Button: Custom 27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9" name="Picture 28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1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PPE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881573" y="2452113"/>
            <a:ext cx="305841" cy="47696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36916" y="3715131"/>
            <a:ext cx="26400" cy="560585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56548" y="3481123"/>
            <a:ext cx="2414549" cy="181475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77378" y="37901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2023318" y="39954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63316" y="24388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8" name="Rectangle 67"/>
          <p:cNvSpPr/>
          <p:nvPr/>
        </p:nvSpPr>
        <p:spPr>
          <a:xfrm>
            <a:off x="4389002" y="281456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126695" y="4275716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1475284" y="5185425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2289613" y="104459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6" name="Action Button: Custom 25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7" name="Picture 26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3788272" y="149909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66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MAE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881573" y="2452113"/>
            <a:ext cx="305841" cy="47696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034493" y="2603863"/>
            <a:ext cx="352855" cy="168391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641241" y="2523471"/>
            <a:ext cx="1729856" cy="277240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116861" y="37227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2405253" y="3532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63316" y="24388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68" name="Rectangle 67"/>
          <p:cNvSpPr/>
          <p:nvPr/>
        </p:nvSpPr>
        <p:spPr>
          <a:xfrm>
            <a:off x="4389002" y="281456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1475284" y="5185425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2289613" y="104459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2996246" y="31332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825186" y="2438855"/>
            <a:ext cx="2443297" cy="203008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7" name="Action Button: Custom 26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8" name="Picture 27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3788272" y="149909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22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/>
          </p:cNvPicPr>
          <p:nvPr/>
        </p:nvPicPr>
        <p:blipFill rotWithShape="1">
          <a:blip r:embed="rId2"/>
          <a:srcRect l="22625" t="1089" r="6657" b="2732"/>
          <a:stretch/>
        </p:blipFill>
        <p:spPr>
          <a:xfrm>
            <a:off x="456959" y="2100243"/>
            <a:ext cx="914400" cy="914400"/>
          </a:xfrm>
          <a:prstGeom prst="rect">
            <a:avLst/>
          </a:prstGeom>
        </p:spPr>
      </p:pic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438" y="462772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Temporal summary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4"/>
          <a:srcRect l="7465" r="12794"/>
          <a:stretch/>
        </p:blipFill>
        <p:spPr>
          <a:xfrm>
            <a:off x="456959" y="955206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5"/>
          <a:srcRect l="14952" t="6295" r="14762" b="4524"/>
          <a:stretch/>
        </p:blipFill>
        <p:spPr>
          <a:xfrm>
            <a:off x="4837106" y="3394350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6"/>
          <a:srcRect l="12319" t="13484" r="13484" b="12319"/>
          <a:stretch/>
        </p:blipFill>
        <p:spPr>
          <a:xfrm>
            <a:off x="456959" y="3467199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7"/>
          <a:srcRect l="13688" t="11769" r="15904" b="10658"/>
          <a:stretch/>
        </p:blipFill>
        <p:spPr>
          <a:xfrm>
            <a:off x="4837106" y="2170779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8"/>
          <a:srcRect l="22852" t="7827" r="18964" b="4965"/>
          <a:stretch/>
        </p:blipFill>
        <p:spPr>
          <a:xfrm>
            <a:off x="615926" y="4695764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9"/>
          <a:srcRect l="9519" t="7063" r="17903" b="6949"/>
          <a:stretch/>
        </p:blipFill>
        <p:spPr>
          <a:xfrm>
            <a:off x="4829244" y="1032193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10"/>
          <a:srcRect l="24240" t="9448" r="8677" b="8336"/>
          <a:stretch/>
        </p:blipFill>
        <p:spPr>
          <a:xfrm>
            <a:off x="456959" y="5850090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583849" y="560952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sp>
        <p:nvSpPr>
          <p:cNvPr id="39" name="Action Button: Custom 38">
            <a:hlinkClick r:id="" action="ppaction://hlinkshowjump?jump=lastslideviewed" highlightClick="1"/>
          </p:cNvPr>
          <p:cNvSpPr/>
          <p:nvPr/>
        </p:nvSpPr>
        <p:spPr>
          <a:xfrm>
            <a:off x="6864620" y="72901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4592" y="2039818"/>
            <a:ext cx="1736872" cy="1045361"/>
          </a:xfrm>
          <a:prstGeom prst="rect">
            <a:avLst/>
          </a:prstGeom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4004568" y="5933493"/>
            <a:ext cx="5122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Each point in the graph shows how many times each morbidity occurred in the last 50 consecutive procedures, throughout the period </a:t>
            </a:r>
            <a:r>
              <a:rPr lang="en-GB" sz="1600" dirty="0"/>
              <a:t>01/10/2015 to </a:t>
            </a:r>
            <a:r>
              <a:rPr lang="en-GB" sz="1600" dirty="0" smtClean="0"/>
              <a:t>04/06/2016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43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/>
          </p:cNvPicPr>
          <p:nvPr/>
        </p:nvPicPr>
        <p:blipFill rotWithShape="1">
          <a:blip r:embed="rId2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Procedures with morbidities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3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4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5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6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7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8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9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09337" y="2911447"/>
            <a:ext cx="1374179" cy="13716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325286" y="3648055"/>
            <a:ext cx="93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315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26347" y="19400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595903" y="2294254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24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121087" y="318660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7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951008" y="450208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4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137628" y="49409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6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895345" y="4834210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10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102161" y="4271250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18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019929" y="318660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6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579045" y="22942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6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83082" y="134888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61 procedures with morbidities</a:t>
            </a:r>
            <a:endParaRPr lang="en-GB" dirty="0"/>
          </a:p>
        </p:txBody>
      </p:sp>
      <p:sp>
        <p:nvSpPr>
          <p:cNvPr id="36" name="Action Button: Custom 35">
            <a:hlinkClick r:id="rId11" action="ppaction://hlinksldjump" highlightClick="1"/>
          </p:cNvPr>
          <p:cNvSpPr/>
          <p:nvPr/>
        </p:nvSpPr>
        <p:spPr>
          <a:xfrm>
            <a:off x="8330253" y="2216739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Action Button: Custom 37">
            <a:hlinkClick r:id="rId12" action="ppaction://hlinksldjump" highlightClick="1"/>
          </p:cNvPr>
          <p:cNvSpPr/>
          <p:nvPr/>
        </p:nvSpPr>
        <p:spPr>
          <a:xfrm>
            <a:off x="8330252" y="2937782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83082" y="2050760"/>
            <a:ext cx="2143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41 procedures with single morbidity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83082" y="275591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ction Button: Custom 43">
            <a:hlinkClick r:id="rId13" action="ppaction://hlinksldjump" highlightClick="1"/>
          </p:cNvPr>
          <p:cNvSpPr/>
          <p:nvPr/>
        </p:nvSpPr>
        <p:spPr>
          <a:xfrm>
            <a:off x="8330251" y="1495696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sym typeface="Wingdings" panose="05000000000000000000" pitchFamily="2" charset="2"/>
              </a:rPr>
              <a:t>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323381" y="3980810"/>
            <a:ext cx="93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</a:t>
            </a:r>
            <a:endParaRPr lang="en-GB" sz="1200" dirty="0"/>
          </a:p>
        </p:txBody>
      </p:sp>
      <p:pic>
        <p:nvPicPr>
          <p:cNvPr id="47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76084" y="6292927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13019" y="5393996"/>
            <a:ext cx="914400" cy="91270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09281" y="5393996"/>
            <a:ext cx="914400" cy="914400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7097606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254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905897" y="6250755"/>
            <a:ext cx="130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 with none of shown morbidities</a:t>
            </a:r>
            <a:endParaRPr lang="en-GB" sz="1200" dirty="0"/>
          </a:p>
        </p:txBody>
      </p:sp>
      <p:sp>
        <p:nvSpPr>
          <p:cNvPr id="60" name="TextBox 59"/>
          <p:cNvSpPr txBox="1"/>
          <p:nvPr/>
        </p:nvSpPr>
        <p:spPr>
          <a:xfrm>
            <a:off x="8192883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190978" y="6251754"/>
            <a:ext cx="93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Deaths among all procedures</a:t>
            </a:r>
            <a:endParaRPr lang="en-GB" sz="1200" dirty="0"/>
          </a:p>
        </p:txBody>
      </p:sp>
      <p:sp>
        <p:nvSpPr>
          <p:cNvPr id="42" name="Action Button: Custom 41">
            <a:hlinkClick r:id="rId17" action="ppaction://hlinksldjump" highlightClick="1"/>
          </p:cNvPr>
          <p:cNvSpPr/>
          <p:nvPr/>
        </p:nvSpPr>
        <p:spPr>
          <a:xfrm>
            <a:off x="6976639" y="4077103"/>
            <a:ext cx="1527902" cy="663734"/>
          </a:xfrm>
          <a:prstGeom prst="actionButtonBlank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Temporal summary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/>
          <p:cNvPicPr>
            <a:picLocks/>
          </p:cNvPicPr>
          <p:nvPr/>
        </p:nvPicPr>
        <p:blipFill rotWithShape="1">
          <a:blip r:embed="rId2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Procedures with morbidities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3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4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5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6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7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8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9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09337" y="2911447"/>
            <a:ext cx="1374179" cy="13716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516541" y="1940063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1%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563843" y="2294254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8%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011281" y="3186605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2%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794547" y="4502083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1%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027822" y="4940946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2%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863285" y="4834210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3%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070101" y="4271250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6%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910123" y="3186605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2%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469239" y="2294254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2%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83082" y="134888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61 procedures with morbidities</a:t>
            </a:r>
            <a:endParaRPr lang="en-GB" dirty="0"/>
          </a:p>
        </p:txBody>
      </p:sp>
      <p:sp>
        <p:nvSpPr>
          <p:cNvPr id="36" name="Action Button: Custom 35">
            <a:hlinkClick r:id="rId11" action="ppaction://hlinksldjump" highlightClick="1"/>
          </p:cNvPr>
          <p:cNvSpPr/>
          <p:nvPr/>
        </p:nvSpPr>
        <p:spPr>
          <a:xfrm>
            <a:off x="8330253" y="2216739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Action Button: Custom 37">
            <a:hlinkClick r:id="rId12" action="ppaction://hlinksldjump" highlightClick="1"/>
          </p:cNvPr>
          <p:cNvSpPr/>
          <p:nvPr/>
        </p:nvSpPr>
        <p:spPr>
          <a:xfrm>
            <a:off x="8330252" y="2937782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83082" y="2050760"/>
            <a:ext cx="2143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41 procedures with single morbidity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83082" y="275591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ction Button: Custom 43">
            <a:hlinkClick r:id="rId13" action="ppaction://hlinksldjump" highlightClick="1"/>
          </p:cNvPr>
          <p:cNvSpPr/>
          <p:nvPr/>
        </p:nvSpPr>
        <p:spPr>
          <a:xfrm>
            <a:off x="8330251" y="1495696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#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325286" y="3648055"/>
            <a:ext cx="93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315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323381" y="3980810"/>
            <a:ext cx="93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</a:t>
            </a:r>
            <a:endParaRPr lang="en-GB" sz="1200" dirty="0"/>
          </a:p>
        </p:txBody>
      </p:sp>
      <p:pic>
        <p:nvPicPr>
          <p:cNvPr id="49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76084" y="6292927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13019" y="5393996"/>
            <a:ext cx="914400" cy="91270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09281" y="5393996"/>
            <a:ext cx="914400" cy="914400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7097606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81%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05897" y="6250755"/>
            <a:ext cx="130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 with none of shown morbidities</a:t>
            </a:r>
            <a:endParaRPr lang="en-GB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8192883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3%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190978" y="6251754"/>
            <a:ext cx="93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Deaths among all procedures</a:t>
            </a:r>
            <a:endParaRPr lang="en-GB" sz="1200" dirty="0"/>
          </a:p>
        </p:txBody>
      </p:sp>
      <p:sp>
        <p:nvSpPr>
          <p:cNvPr id="45" name="Action Button: Custom 44">
            <a:hlinkClick r:id="rId17" action="ppaction://hlinksldjump" highlightClick="1"/>
          </p:cNvPr>
          <p:cNvSpPr/>
          <p:nvPr/>
        </p:nvSpPr>
        <p:spPr>
          <a:xfrm>
            <a:off x="6976639" y="4077103"/>
            <a:ext cx="1527902" cy="663734"/>
          </a:xfrm>
          <a:prstGeom prst="actionButtonBlank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Temporal summary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4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/>
          <p:cNvPicPr>
            <a:picLocks/>
          </p:cNvPicPr>
          <p:nvPr/>
        </p:nvPicPr>
        <p:blipFill rotWithShape="1">
          <a:blip r:embed="rId2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Procedures with single morbidity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4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5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6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7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8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9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10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09337" y="2911447"/>
            <a:ext cx="1374179" cy="13716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626347" y="19400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595903" y="2294254"/>
            <a:ext cx="495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17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121087" y="318660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3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951008" y="450208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3137628" y="494094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973091" y="48342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6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179907" y="42712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8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019929" y="318660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3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579045" y="22942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83082" y="134888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61 procedures with morbidities</a:t>
            </a:r>
            <a:endParaRPr lang="en-GB" dirty="0"/>
          </a:p>
        </p:txBody>
      </p:sp>
      <p:sp>
        <p:nvSpPr>
          <p:cNvPr id="38" name="Action Button: Custom 37">
            <a:hlinkClick r:id="rId12" action="ppaction://hlinksldjump" highlightClick="1"/>
          </p:cNvPr>
          <p:cNvSpPr/>
          <p:nvPr/>
        </p:nvSpPr>
        <p:spPr>
          <a:xfrm>
            <a:off x="8330252" y="2937782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Action Button: Custom 38">
            <a:hlinkClick r:id="rId13" action="ppaction://hlinksldjump" highlightClick="1"/>
          </p:cNvPr>
          <p:cNvSpPr/>
          <p:nvPr/>
        </p:nvSpPr>
        <p:spPr>
          <a:xfrm>
            <a:off x="8330251" y="1495696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83082" y="2050760"/>
            <a:ext cx="2143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41 procedures with single morbidity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83082" y="275591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ction Button: Custom 41">
            <a:hlinkClick r:id="rId14" action="ppaction://hlinksldjump" highlightClick="1"/>
          </p:cNvPr>
          <p:cNvSpPr/>
          <p:nvPr/>
        </p:nvSpPr>
        <p:spPr>
          <a:xfrm>
            <a:off x="8330253" y="2216739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sym typeface="Wingdings" panose="05000000000000000000" pitchFamily="2" charset="2"/>
              </a:rPr>
              <a:t>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325286" y="3648055"/>
            <a:ext cx="93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315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23381" y="3980810"/>
            <a:ext cx="93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</a:t>
            </a:r>
            <a:endParaRPr lang="en-GB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76084" y="6292927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13019" y="5393996"/>
            <a:ext cx="914400" cy="91270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09281" y="5393996"/>
            <a:ext cx="914400" cy="914400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7097606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254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05897" y="6250755"/>
            <a:ext cx="130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 with none of shown morbidities</a:t>
            </a:r>
            <a:endParaRPr lang="en-GB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8192883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190978" y="6251754"/>
            <a:ext cx="93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Deaths among all procedures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8198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/>
          </p:cNvPicPr>
          <p:nvPr/>
        </p:nvPicPr>
        <p:blipFill rotWithShape="1">
          <a:blip r:embed="rId2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Procedures with single morbidity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4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5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6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7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8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9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10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09337" y="2911447"/>
            <a:ext cx="1374179" cy="13716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439597" y="1940063"/>
            <a:ext cx="713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&lt;1%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563843" y="2294254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5%</a:t>
            </a:r>
            <a:endParaRPr lang="en-GB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011281" y="3186605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1%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3661617" y="4502083"/>
            <a:ext cx="713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smtClean="0"/>
              <a:t>&lt;1%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950878" y="4940946"/>
            <a:ext cx="713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&lt;1%</a:t>
            </a:r>
            <a:endParaRPr lang="en-GB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863285" y="4834210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2%</a:t>
            </a:r>
            <a:endParaRPr lang="en-GB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070101" y="4271250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2%</a:t>
            </a:r>
            <a:endParaRPr lang="en-GB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947447" y="3186605"/>
            <a:ext cx="559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1%</a:t>
            </a:r>
            <a:endParaRPr lang="en-GB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1410957" y="2294254"/>
            <a:ext cx="713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&lt;1%</a:t>
            </a:r>
            <a:endParaRPr lang="en-GB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6183082" y="134888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61 procedures with morbidities</a:t>
            </a:r>
            <a:endParaRPr lang="en-GB" dirty="0"/>
          </a:p>
        </p:txBody>
      </p:sp>
      <p:sp>
        <p:nvSpPr>
          <p:cNvPr id="38" name="Action Button: Custom 37">
            <a:hlinkClick r:id="rId12" action="ppaction://hlinksldjump" highlightClick="1"/>
          </p:cNvPr>
          <p:cNvSpPr/>
          <p:nvPr/>
        </p:nvSpPr>
        <p:spPr>
          <a:xfrm>
            <a:off x="8330252" y="2937782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Action Button: Custom 38">
            <a:hlinkClick r:id="rId13" action="ppaction://hlinksldjump" highlightClick="1"/>
          </p:cNvPr>
          <p:cNvSpPr/>
          <p:nvPr/>
        </p:nvSpPr>
        <p:spPr>
          <a:xfrm>
            <a:off x="8330251" y="1495696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83082" y="2050760"/>
            <a:ext cx="2143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41 procedures with single morbidity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83082" y="275591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ction Button: Custom 41">
            <a:hlinkClick r:id="rId14" action="ppaction://hlinksldjump" highlightClick="1"/>
          </p:cNvPr>
          <p:cNvSpPr/>
          <p:nvPr/>
        </p:nvSpPr>
        <p:spPr>
          <a:xfrm>
            <a:off x="8330253" y="2216739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#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325286" y="3648055"/>
            <a:ext cx="93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315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23381" y="3980810"/>
            <a:ext cx="93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</a:t>
            </a:r>
            <a:endParaRPr lang="en-GB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76084" y="6292927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13019" y="5393996"/>
            <a:ext cx="914400" cy="9127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109281" y="5393996"/>
            <a:ext cx="914400" cy="914400"/>
          </a:xfrm>
          <a:prstGeom prst="rect">
            <a:avLst/>
          </a:prstGeom>
        </p:spPr>
      </p:pic>
      <p:sp>
        <p:nvSpPr>
          <p:cNvPr id="57" name="TextBox 56"/>
          <p:cNvSpPr txBox="1"/>
          <p:nvPr/>
        </p:nvSpPr>
        <p:spPr>
          <a:xfrm>
            <a:off x="7097606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81%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905897" y="6250755"/>
            <a:ext cx="130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 with none of shown morbidities</a:t>
            </a:r>
            <a:endParaRPr lang="en-GB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8192883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3%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190978" y="6251754"/>
            <a:ext cx="93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Deaths among all procedures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9668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/>
          <p:cNvPicPr>
            <a:picLocks/>
          </p:cNvPicPr>
          <p:nvPr/>
        </p:nvPicPr>
        <p:blipFill rotWithShape="1">
          <a:blip r:embed="rId2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Patterns of morbidities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4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5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6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7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8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9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10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09337" y="2911447"/>
            <a:ext cx="1374179" cy="13716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ction Button: Custom 37">
            <a:hlinkClick r:id="rId12" action="ppaction://hlinksldjump" highlightClick="1"/>
          </p:cNvPr>
          <p:cNvSpPr/>
          <p:nvPr/>
        </p:nvSpPr>
        <p:spPr>
          <a:xfrm>
            <a:off x="2543795" y="2089213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Action Button: Custom 43">
            <a:hlinkClick r:id="rId13" action="ppaction://hlinksldjump" highlightClick="1"/>
          </p:cNvPr>
          <p:cNvSpPr/>
          <p:nvPr/>
        </p:nvSpPr>
        <p:spPr>
          <a:xfrm>
            <a:off x="3529965" y="2462331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Action Button: Custom 44">
            <a:hlinkClick r:id="rId14" action="ppaction://hlinksldjump" highlightClick="1"/>
          </p:cNvPr>
          <p:cNvSpPr/>
          <p:nvPr/>
        </p:nvSpPr>
        <p:spPr>
          <a:xfrm>
            <a:off x="3883631" y="3291827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Action Button: Custom 45">
            <a:hlinkClick r:id="rId15" action="ppaction://hlinksldjump" highlightClick="1"/>
          </p:cNvPr>
          <p:cNvSpPr/>
          <p:nvPr/>
        </p:nvSpPr>
        <p:spPr>
          <a:xfrm>
            <a:off x="3693264" y="4307220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Action Button: Custom 46">
            <a:hlinkClick r:id="rId16" action="ppaction://hlinksldjump" highlightClick="1"/>
          </p:cNvPr>
          <p:cNvSpPr/>
          <p:nvPr/>
        </p:nvSpPr>
        <p:spPr>
          <a:xfrm>
            <a:off x="3071604" y="4902452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Action Button: Custom 47">
            <a:hlinkClick r:id="rId17" action="ppaction://hlinksldjump" highlightClick="1"/>
          </p:cNvPr>
          <p:cNvSpPr/>
          <p:nvPr/>
        </p:nvSpPr>
        <p:spPr>
          <a:xfrm>
            <a:off x="1919203" y="4863848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Action Button: Custom 48">
            <a:hlinkClick r:id="rId18" action="ppaction://hlinksldjump" highlightClick="1"/>
          </p:cNvPr>
          <p:cNvSpPr/>
          <p:nvPr/>
        </p:nvSpPr>
        <p:spPr>
          <a:xfrm>
            <a:off x="1242830" y="4214613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Action Button: Custom 49">
            <a:hlinkClick r:id="rId19" action="ppaction://hlinksldjump" highlightClick="1"/>
          </p:cNvPr>
          <p:cNvSpPr/>
          <p:nvPr/>
        </p:nvSpPr>
        <p:spPr>
          <a:xfrm>
            <a:off x="1206396" y="3246413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Action Button: Custom 50">
            <a:hlinkClick r:id="rId20" action="ppaction://hlinksldjump" highlightClick="1"/>
          </p:cNvPr>
          <p:cNvSpPr/>
          <p:nvPr/>
        </p:nvSpPr>
        <p:spPr>
          <a:xfrm>
            <a:off x="1650286" y="2443996"/>
            <a:ext cx="532353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5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548" y="6414542"/>
            <a:ext cx="5314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Click on morbidity number to visualise co-morbidities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2325286" y="3648055"/>
            <a:ext cx="93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315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323381" y="3980810"/>
            <a:ext cx="93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</a:t>
            </a:r>
            <a:endParaRPr lang="en-GB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5583849" y="560952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213019" y="5393996"/>
            <a:ext cx="914400" cy="91270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109281" y="5393996"/>
            <a:ext cx="914400" cy="914400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7097606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254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05897" y="6250755"/>
            <a:ext cx="130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 with none of shown morbidities</a:t>
            </a:r>
            <a:endParaRPr lang="en-GB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8192883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190978" y="6251754"/>
            <a:ext cx="93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Deaths among all procedures</a:t>
            </a:r>
            <a:endParaRPr lang="en-GB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6183082" y="134888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61 procedures with morbidities</a:t>
            </a:r>
            <a:endParaRPr lang="en-GB" dirty="0"/>
          </a:p>
        </p:txBody>
      </p:sp>
      <p:sp>
        <p:nvSpPr>
          <p:cNvPr id="43" name="Action Button: Custom 42">
            <a:hlinkClick r:id="rId23" action="ppaction://hlinksldjump" highlightClick="1"/>
          </p:cNvPr>
          <p:cNvSpPr/>
          <p:nvPr/>
        </p:nvSpPr>
        <p:spPr>
          <a:xfrm>
            <a:off x="8330253" y="2216739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2" name="Action Button: Custom 51">
            <a:hlinkClick r:id="rId24" action="ppaction://hlinksldjump" highlightClick="1"/>
          </p:cNvPr>
          <p:cNvSpPr/>
          <p:nvPr/>
        </p:nvSpPr>
        <p:spPr>
          <a:xfrm>
            <a:off x="8330251" y="1495696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183082" y="2050760"/>
            <a:ext cx="2143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41 procedures with single morbidity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183082" y="275591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66" name="Action Button: Custom 65">
            <a:hlinkClick r:id="rId25" action="ppaction://hlinksldjump" highlightClick="1"/>
          </p:cNvPr>
          <p:cNvSpPr/>
          <p:nvPr/>
        </p:nvSpPr>
        <p:spPr>
          <a:xfrm>
            <a:off x="8330252" y="2937782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sym typeface="Wingdings" panose="05000000000000000000" pitchFamily="2" charset="2"/>
              </a:rPr>
              <a:t>%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4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/>
          </p:cNvPicPr>
          <p:nvPr/>
        </p:nvPicPr>
        <p:blipFill rotWithShape="1">
          <a:blip r:embed="rId2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4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Patterns of morbidities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4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5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6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7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8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9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10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09337" y="2911447"/>
            <a:ext cx="1374179" cy="13716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ction Button: Custom 37">
            <a:hlinkClick r:id="rId12" action="ppaction://hlinksldjump" highlightClick="1"/>
          </p:cNvPr>
          <p:cNvSpPr/>
          <p:nvPr/>
        </p:nvSpPr>
        <p:spPr>
          <a:xfrm>
            <a:off x="2515801" y="2089213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&lt;1%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4" name="Action Button: Custom 43">
            <a:hlinkClick r:id="rId13" action="ppaction://hlinksldjump" highlightClick="1"/>
          </p:cNvPr>
          <p:cNvSpPr/>
          <p:nvPr/>
        </p:nvSpPr>
        <p:spPr>
          <a:xfrm>
            <a:off x="3529964" y="2462331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2%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5" name="Action Button: Custom 44">
            <a:hlinkClick r:id="rId14" action="ppaction://hlinksldjump" highlightClick="1"/>
          </p:cNvPr>
          <p:cNvSpPr/>
          <p:nvPr/>
        </p:nvSpPr>
        <p:spPr>
          <a:xfrm>
            <a:off x="3883630" y="3291827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" name="Action Button: Custom 45">
            <a:hlinkClick r:id="rId15" action="ppaction://hlinksldjump" highlightClick="1"/>
          </p:cNvPr>
          <p:cNvSpPr/>
          <p:nvPr/>
        </p:nvSpPr>
        <p:spPr>
          <a:xfrm>
            <a:off x="3649718" y="4307220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Action Button: Custom 46">
            <a:hlinkClick r:id="rId16" action="ppaction://hlinksldjump" highlightClick="1"/>
          </p:cNvPr>
          <p:cNvSpPr/>
          <p:nvPr/>
        </p:nvSpPr>
        <p:spPr>
          <a:xfrm>
            <a:off x="3036767" y="4902452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2%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8" name="Action Button: Custom 47">
            <a:hlinkClick r:id="rId17" action="ppaction://hlinksldjump" highlightClick="1"/>
          </p:cNvPr>
          <p:cNvSpPr/>
          <p:nvPr/>
        </p:nvSpPr>
        <p:spPr>
          <a:xfrm>
            <a:off x="1875657" y="4863848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9" name="Action Button: Custom 48">
            <a:hlinkClick r:id="rId18" action="ppaction://hlinksldjump" highlightClick="1"/>
          </p:cNvPr>
          <p:cNvSpPr/>
          <p:nvPr/>
        </p:nvSpPr>
        <p:spPr>
          <a:xfrm>
            <a:off x="1199284" y="4214613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3%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0" name="Action Button: Custom 49">
            <a:hlinkClick r:id="rId19" action="ppaction://hlinksldjump" highlightClick="1"/>
          </p:cNvPr>
          <p:cNvSpPr/>
          <p:nvPr/>
        </p:nvSpPr>
        <p:spPr>
          <a:xfrm>
            <a:off x="1162850" y="3246413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1%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1" name="Action Button: Custom 50">
            <a:hlinkClick r:id="rId20" action="ppaction://hlinksldjump" highlightClick="1"/>
          </p:cNvPr>
          <p:cNvSpPr/>
          <p:nvPr/>
        </p:nvSpPr>
        <p:spPr>
          <a:xfrm>
            <a:off x="1606740" y="2443996"/>
            <a:ext cx="619200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2%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548" y="6414542"/>
            <a:ext cx="5314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Click on morbidity number to visualise co-morbidities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2325286" y="3648055"/>
            <a:ext cx="93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315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323381" y="3980810"/>
            <a:ext cx="93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</a:t>
            </a:r>
            <a:endParaRPr lang="en-GB" sz="1200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213019" y="5393996"/>
            <a:ext cx="914400" cy="91270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109281" y="5393996"/>
            <a:ext cx="914400" cy="914400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7097606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81%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905897" y="6250755"/>
            <a:ext cx="1307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Procedures with none of shown morbidities</a:t>
            </a:r>
            <a:endParaRPr lang="en-GB" sz="1200" dirty="0"/>
          </a:p>
        </p:txBody>
      </p:sp>
      <p:sp>
        <p:nvSpPr>
          <p:cNvPr id="63" name="TextBox 62"/>
          <p:cNvSpPr txBox="1"/>
          <p:nvPr/>
        </p:nvSpPr>
        <p:spPr>
          <a:xfrm>
            <a:off x="8192883" y="5866745"/>
            <a:ext cx="93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3%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190978" y="6251754"/>
            <a:ext cx="93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Deaths among all procedures</a:t>
            </a:r>
            <a:endParaRPr lang="en-GB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6183082" y="134888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61 procedures with morbidities</a:t>
            </a:r>
            <a:endParaRPr lang="en-GB" dirty="0"/>
          </a:p>
        </p:txBody>
      </p:sp>
      <p:sp>
        <p:nvSpPr>
          <p:cNvPr id="55" name="Action Button: Custom 54">
            <a:hlinkClick r:id="rId23" action="ppaction://hlinksldjump" highlightClick="1"/>
          </p:cNvPr>
          <p:cNvSpPr/>
          <p:nvPr/>
        </p:nvSpPr>
        <p:spPr>
          <a:xfrm>
            <a:off x="8330253" y="2216739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Action Button: Custom 55">
            <a:hlinkClick r:id="rId24" action="ppaction://hlinksldjump" highlightClick="1"/>
          </p:cNvPr>
          <p:cNvSpPr/>
          <p:nvPr/>
        </p:nvSpPr>
        <p:spPr>
          <a:xfrm>
            <a:off x="8330251" y="1495696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183082" y="2050760"/>
            <a:ext cx="2143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41 procedures with single morbidity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183082" y="2755919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66" name="Action Button: Custom 65">
            <a:hlinkClick r:id="rId25" action="ppaction://hlinksldjump" highlightClick="1"/>
          </p:cNvPr>
          <p:cNvSpPr/>
          <p:nvPr/>
        </p:nvSpPr>
        <p:spPr>
          <a:xfrm>
            <a:off x="8330252" y="2937782"/>
            <a:ext cx="614289" cy="318317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#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583849" y="560952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76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ANE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ction Button: Custom 41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21482" y="422525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126695" y="4275716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1475284" y="5185425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13141" y="2850248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067485" y="5282440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pic>
        <p:nvPicPr>
          <p:cNvPr id="24" name="Picture 23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Rectangle 66"/>
          <p:cNvSpPr/>
          <p:nvPr/>
        </p:nvSpPr>
        <p:spPr>
          <a:xfrm>
            <a:off x="740202" y="1425714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3788272" y="149909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Connector 58"/>
          <p:cNvCxnSpPr/>
          <p:nvPr/>
        </p:nvCxnSpPr>
        <p:spPr>
          <a:xfrm>
            <a:off x="3161211" y="1969892"/>
            <a:ext cx="1348310" cy="116519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551097" y="24430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01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1010194"/>
          </a:xfrm>
        </p:spPr>
        <p:txBody>
          <a:bodyPr>
            <a:noAutofit/>
          </a:bodyPr>
          <a:lstStyle/>
          <a:p>
            <a:r>
              <a:rPr lang="en-GB" dirty="0" smtClean="0"/>
              <a:t>Feeding problems</a:t>
            </a:r>
            <a:endParaRPr lang="en-GB" dirty="0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/>
          <a:srcRect l="7465" r="12794"/>
          <a:stretch/>
        </p:blipFill>
        <p:spPr>
          <a:xfrm>
            <a:off x="2352772" y="1108315"/>
            <a:ext cx="914400" cy="91440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 rotWithShape="1">
          <a:blip r:embed="rId3"/>
          <a:srcRect l="14952" t="6295" r="14762" b="4524"/>
          <a:stretch/>
        </p:blipFill>
        <p:spPr>
          <a:xfrm>
            <a:off x="233660" y="2929073"/>
            <a:ext cx="914400" cy="914400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 rotWithShape="1">
          <a:blip r:embed="rId4"/>
          <a:srcRect l="12319" t="13484" r="13484" b="12319"/>
          <a:stretch/>
        </p:blipFill>
        <p:spPr>
          <a:xfrm>
            <a:off x="4509521" y="2902946"/>
            <a:ext cx="914400" cy="914400"/>
          </a:xfrm>
          <a:prstGeom prst="rect">
            <a:avLst/>
          </a:prstGeom>
        </p:spPr>
      </p:pic>
      <p:pic>
        <p:nvPicPr>
          <p:cNvPr id="9" name="Picture 8"/>
          <p:cNvPicPr>
            <a:picLocks/>
          </p:cNvPicPr>
          <p:nvPr/>
        </p:nvPicPr>
        <p:blipFill rotWithShape="1">
          <a:blip r:embed="rId5"/>
          <a:srcRect l="13688" t="11769" r="15904" b="10658"/>
          <a:stretch/>
        </p:blipFill>
        <p:spPr>
          <a:xfrm>
            <a:off x="456959" y="4287777"/>
            <a:ext cx="914400" cy="914400"/>
          </a:xfrm>
          <a:prstGeom prst="rect">
            <a:avLst/>
          </a:prstGeom>
        </p:spPr>
      </p:pic>
      <p:pic>
        <p:nvPicPr>
          <p:cNvPr id="10" name="Picture 9"/>
          <p:cNvPicPr>
            <a:picLocks/>
          </p:cNvPicPr>
          <p:nvPr/>
        </p:nvPicPr>
        <p:blipFill rotWithShape="1">
          <a:blip r:embed="rId6"/>
          <a:srcRect l="22852" t="7827" r="18964" b="4965"/>
          <a:stretch/>
        </p:blipFill>
        <p:spPr>
          <a:xfrm>
            <a:off x="4291166" y="4275716"/>
            <a:ext cx="914400" cy="914400"/>
          </a:xfrm>
          <a:prstGeom prst="rect">
            <a:avLst/>
          </a:prstGeom>
        </p:spPr>
      </p:pic>
      <p:pic>
        <p:nvPicPr>
          <p:cNvPr id="11" name="Picture 10"/>
          <p:cNvPicPr>
            <a:picLocks/>
          </p:cNvPicPr>
          <p:nvPr/>
        </p:nvPicPr>
        <p:blipFill rotWithShape="1">
          <a:blip r:embed="rId7"/>
          <a:srcRect l="9519" t="7063" r="17903" b="6949"/>
          <a:stretch/>
        </p:blipFill>
        <p:spPr>
          <a:xfrm>
            <a:off x="1612397" y="5254431"/>
            <a:ext cx="914400" cy="914400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 rotWithShape="1">
          <a:blip r:embed="rId8"/>
          <a:srcRect l="24240" t="9448" r="8677" b="8336"/>
          <a:stretch/>
        </p:blipFill>
        <p:spPr>
          <a:xfrm>
            <a:off x="3099407" y="5295875"/>
            <a:ext cx="914400" cy="914400"/>
          </a:xfrm>
          <a:prstGeom prst="rect">
            <a:avLst/>
          </a:prstGeom>
        </p:spPr>
      </p:pic>
      <p:sp>
        <p:nvSpPr>
          <p:cNvPr id="37" name="Action Button: Home 36">
            <a:hlinkClick r:id="" action="ppaction://hlinkshowjump?jump=firstslide" highlightClick="1"/>
          </p:cNvPr>
          <p:cNvSpPr/>
          <p:nvPr/>
        </p:nvSpPr>
        <p:spPr>
          <a:xfrm>
            <a:off x="8610421" y="12423"/>
            <a:ext cx="516998" cy="496109"/>
          </a:xfrm>
          <a:prstGeom prst="actionButtonHom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21156" y="2444576"/>
            <a:ext cx="327210" cy="48449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227911" y="2299965"/>
            <a:ext cx="2603860" cy="216753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2348089" y="2446044"/>
            <a:ext cx="1596570" cy="277348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2197246" y="31278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5" name="TextBox 64"/>
          <p:cNvSpPr txBox="1"/>
          <p:nvPr/>
        </p:nvSpPr>
        <p:spPr>
          <a:xfrm>
            <a:off x="2948564" y="34971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4332802" y="25481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67" name="Rectangle 66"/>
          <p:cNvSpPr/>
          <p:nvPr/>
        </p:nvSpPr>
        <p:spPr>
          <a:xfrm>
            <a:off x="2220045" y="1028716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126695" y="4275716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2971257" y="5254431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47804" y="2814569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183082" y="117095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dirty="0" smtClean="0"/>
              <a:t>20 procedures with multiple morbidities </a:t>
            </a:r>
            <a:endParaRPr lang="en-GB" dirty="0"/>
          </a:p>
        </p:txBody>
      </p:sp>
      <p:sp>
        <p:nvSpPr>
          <p:cNvPr id="26" name="Action Button: Custom 25">
            <a:hlinkClick r:id="rId9" action="ppaction://hlinksldjump" highlightClick="1"/>
          </p:cNvPr>
          <p:cNvSpPr/>
          <p:nvPr/>
        </p:nvSpPr>
        <p:spPr>
          <a:xfrm>
            <a:off x="7211115" y="5850090"/>
            <a:ext cx="1066886" cy="488051"/>
          </a:xfrm>
          <a:prstGeom prst="actionButtonBlank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sym typeface="Wingdings" panose="05000000000000000000" pitchFamily="2" charset="2"/>
              </a:rPr>
              <a:t>Back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27" name="Picture 26"/>
          <p:cNvPicPr>
            <a:picLocks/>
          </p:cNvPicPr>
          <p:nvPr/>
        </p:nvPicPr>
        <p:blipFill rotWithShape="1">
          <a:blip r:embed="rId10"/>
          <a:srcRect l="22625" t="1089" r="6657" b="2732"/>
          <a:stretch/>
        </p:blipFill>
        <p:spPr>
          <a:xfrm>
            <a:off x="3931314" y="1597081"/>
            <a:ext cx="914400" cy="914400"/>
          </a:xfrm>
          <a:prstGeom prst="rect">
            <a:avLst/>
          </a:prstGeom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22" y="1605536"/>
            <a:ext cx="914400" cy="905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740202" y="1425714"/>
            <a:ext cx="1155438" cy="113529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0" y="6396335"/>
            <a:ext cx="3560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u="sng" dirty="0" smtClean="0">
                <a:solidFill>
                  <a:srgbClr val="FF0000"/>
                </a:solidFill>
              </a:rPr>
              <a:t>Not based on actual data</a:t>
            </a:r>
            <a:endParaRPr lang="en-GB" sz="24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490</TotalTime>
  <Words>541</Words>
  <Application>Microsoft Office PowerPoint</Application>
  <PresentationFormat>On-screen Show (4:3)</PresentationFormat>
  <Paragraphs>214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Morbidity summary</vt:lpstr>
      <vt:lpstr>Procedures with morbidities</vt:lpstr>
      <vt:lpstr>Procedures with morbidities</vt:lpstr>
      <vt:lpstr>Procedures with single morbidity</vt:lpstr>
      <vt:lpstr>Procedures with single morbidity</vt:lpstr>
      <vt:lpstr>Patterns of morbidities</vt:lpstr>
      <vt:lpstr>Patterns of morbidities</vt:lpstr>
      <vt:lpstr>ANE</vt:lpstr>
      <vt:lpstr>Feeding problems</vt:lpstr>
      <vt:lpstr>SSI</vt:lpstr>
      <vt:lpstr>ECLS</vt:lpstr>
      <vt:lpstr>NEC</vt:lpstr>
      <vt:lpstr>Unplanned reoperation</vt:lpstr>
      <vt:lpstr>Renal problems</vt:lpstr>
      <vt:lpstr>PPE</vt:lpstr>
      <vt:lpstr>MAE</vt:lpstr>
      <vt:lpstr>Temporal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Output structure</dc:title>
  <dc:creator>lgrieco</dc:creator>
  <cp:lastModifiedBy>Grieco, Luca</cp:lastModifiedBy>
  <cp:revision>90</cp:revision>
  <dcterms:created xsi:type="dcterms:W3CDTF">2017-01-06T15:42:16Z</dcterms:created>
  <dcterms:modified xsi:type="dcterms:W3CDTF">2019-05-14T16:54:49Z</dcterms:modified>
</cp:coreProperties>
</file>