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</p:sldMasterIdLst>
  <p:notesMasterIdLst>
    <p:notesMasterId r:id="rId18"/>
  </p:notesMasterIdLst>
  <p:sldIdLst>
    <p:sldId id="637" r:id="rId4"/>
    <p:sldId id="273" r:id="rId5"/>
    <p:sldId id="897" r:id="rId6"/>
    <p:sldId id="274" r:id="rId7"/>
    <p:sldId id="852" r:id="rId8"/>
    <p:sldId id="302" r:id="rId9"/>
    <p:sldId id="361" r:id="rId10"/>
    <p:sldId id="898" r:id="rId11"/>
    <p:sldId id="899" r:id="rId12"/>
    <p:sldId id="272" r:id="rId13"/>
    <p:sldId id="900" r:id="rId14"/>
    <p:sldId id="901" r:id="rId15"/>
    <p:sldId id="902" r:id="rId16"/>
    <p:sldId id="9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1B1A0-39E0-4A11-A57A-83B21767D5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1CCA0773-B64F-4F38-97E8-24A025E6D35B}">
      <dgm:prSet phldrT="[Text]"/>
      <dgm:spPr>
        <a:solidFill>
          <a:schemeClr val="bg1"/>
        </a:solidFill>
      </dgm:spPr>
      <dgm:t>
        <a:bodyPr/>
        <a:lstStyle/>
        <a:p>
          <a:r>
            <a:rPr lang="en-CA" dirty="0"/>
            <a:t>SAR Tech</a:t>
          </a:r>
        </a:p>
        <a:p>
          <a:r>
            <a:rPr lang="en-CA" dirty="0"/>
            <a:t>(random allocation)</a:t>
          </a:r>
        </a:p>
      </dgm:t>
    </dgm:pt>
    <dgm:pt modelId="{C1C5BED9-D32B-43D2-81BF-9691521E8EDE}" type="parTrans" cxnId="{91324ACF-6FD6-4654-8178-5BF3AD2A0C08}">
      <dgm:prSet/>
      <dgm:spPr/>
      <dgm:t>
        <a:bodyPr/>
        <a:lstStyle/>
        <a:p>
          <a:endParaRPr lang="en-CA"/>
        </a:p>
      </dgm:t>
    </dgm:pt>
    <dgm:pt modelId="{11640AA5-D7EA-4F42-8F3F-CC3C9ED9F5B8}" type="sibTrans" cxnId="{91324ACF-6FD6-4654-8178-5BF3AD2A0C08}">
      <dgm:prSet/>
      <dgm:spPr/>
      <dgm:t>
        <a:bodyPr/>
        <a:lstStyle/>
        <a:p>
          <a:endParaRPr lang="en-CA"/>
        </a:p>
      </dgm:t>
    </dgm:pt>
    <dgm:pt modelId="{5D08C06A-7807-4C45-A08F-0C7AEC2DC072}">
      <dgm:prSet phldrT="[Text]"/>
      <dgm:spPr>
        <a:solidFill>
          <a:schemeClr val="bg1"/>
        </a:solidFill>
      </dgm:spPr>
      <dgm:t>
        <a:bodyPr/>
        <a:lstStyle/>
        <a:p>
          <a:r>
            <a:rPr lang="en-CA" dirty="0"/>
            <a:t>unassisted</a:t>
          </a:r>
        </a:p>
      </dgm:t>
    </dgm:pt>
    <dgm:pt modelId="{54B74401-C96B-4352-8355-8040EAF85431}" type="parTrans" cxnId="{1C24B5FC-6D22-4A83-84AC-2E7C1F929D44}">
      <dgm:prSet/>
      <dgm:spPr/>
      <dgm:t>
        <a:bodyPr/>
        <a:lstStyle/>
        <a:p>
          <a:endParaRPr lang="en-CA"/>
        </a:p>
      </dgm:t>
    </dgm:pt>
    <dgm:pt modelId="{D24C29F6-4CAB-4426-9BF2-80915056107B}" type="sibTrans" cxnId="{1C24B5FC-6D22-4A83-84AC-2E7C1F929D44}">
      <dgm:prSet/>
      <dgm:spPr/>
      <dgm:t>
        <a:bodyPr/>
        <a:lstStyle/>
        <a:p>
          <a:endParaRPr lang="en-CA"/>
        </a:p>
      </dgm:t>
    </dgm:pt>
    <dgm:pt modelId="{D3EA91F1-A831-4B3E-92AC-AF8759AC8389}">
      <dgm:prSet phldrT="[Text]"/>
      <dgm:spPr>
        <a:solidFill>
          <a:schemeClr val="bg1"/>
        </a:solidFill>
      </dgm:spPr>
      <dgm:t>
        <a:bodyPr/>
        <a:lstStyle/>
        <a:p>
          <a:r>
            <a:rPr lang="en-CA" dirty="0"/>
            <a:t>Remote-mentored</a:t>
          </a:r>
        </a:p>
      </dgm:t>
    </dgm:pt>
    <dgm:pt modelId="{00AE1271-1178-41EA-B9F3-FCDB4DF3E06F}" type="parTrans" cxnId="{C5EDACDB-BD7F-4F7A-9DA2-2B2D853180E8}">
      <dgm:prSet/>
      <dgm:spPr/>
      <dgm:t>
        <a:bodyPr/>
        <a:lstStyle/>
        <a:p>
          <a:endParaRPr lang="en-CA"/>
        </a:p>
      </dgm:t>
    </dgm:pt>
    <dgm:pt modelId="{A1F8506F-825A-43ED-9805-231AE646A95B}" type="sibTrans" cxnId="{C5EDACDB-BD7F-4F7A-9DA2-2B2D853180E8}">
      <dgm:prSet/>
      <dgm:spPr/>
      <dgm:t>
        <a:bodyPr/>
        <a:lstStyle/>
        <a:p>
          <a:endParaRPr lang="en-CA"/>
        </a:p>
      </dgm:t>
    </dgm:pt>
    <dgm:pt modelId="{2BCE1E5D-CE66-4E16-8DBF-91DC3D1B65BE}">
      <dgm:prSet phldrT="[Text]"/>
      <dgm:spPr>
        <a:solidFill>
          <a:schemeClr val="bg1"/>
        </a:solidFill>
      </dgm:spPr>
      <dgm:t>
        <a:bodyPr/>
        <a:lstStyle/>
        <a:p>
          <a:r>
            <a:rPr lang="en-CA" dirty="0"/>
            <a:t>Video modelled</a:t>
          </a:r>
        </a:p>
      </dgm:t>
    </dgm:pt>
    <dgm:pt modelId="{EDACE4B3-916B-4FE6-94EB-2855B51422F0}" type="parTrans" cxnId="{CF2E2FC4-A256-43BB-B7DF-C0A79E51D3A9}">
      <dgm:prSet/>
      <dgm:spPr/>
      <dgm:t>
        <a:bodyPr/>
        <a:lstStyle/>
        <a:p>
          <a:endParaRPr lang="en-CA"/>
        </a:p>
      </dgm:t>
    </dgm:pt>
    <dgm:pt modelId="{3E41A1C0-F41D-4BDE-AC77-BDD37819F971}" type="sibTrans" cxnId="{CF2E2FC4-A256-43BB-B7DF-C0A79E51D3A9}">
      <dgm:prSet/>
      <dgm:spPr/>
      <dgm:t>
        <a:bodyPr/>
        <a:lstStyle/>
        <a:p>
          <a:endParaRPr lang="en-CA"/>
        </a:p>
      </dgm:t>
    </dgm:pt>
    <dgm:pt modelId="{9B42B7F3-54E7-4F69-898D-428F537A19BB}" type="pres">
      <dgm:prSet presAssocID="{7101B1A0-39E0-4A11-A57A-83B21767D5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826BA0-4332-4BC1-9B4C-C1F7975AE07C}" type="pres">
      <dgm:prSet presAssocID="{1CCA0773-B64F-4F38-97E8-24A025E6D35B}" presName="hierRoot1" presStyleCnt="0">
        <dgm:presLayoutVars>
          <dgm:hierBranch val="init"/>
        </dgm:presLayoutVars>
      </dgm:prSet>
      <dgm:spPr/>
    </dgm:pt>
    <dgm:pt modelId="{818FA29D-FEBF-41F6-8BD2-F231ABEAADC7}" type="pres">
      <dgm:prSet presAssocID="{1CCA0773-B64F-4F38-97E8-24A025E6D35B}" presName="rootComposite1" presStyleCnt="0"/>
      <dgm:spPr/>
    </dgm:pt>
    <dgm:pt modelId="{0C8B775D-5754-420B-958A-D9F3C3A63216}" type="pres">
      <dgm:prSet presAssocID="{1CCA0773-B64F-4F38-97E8-24A025E6D35B}" presName="rootText1" presStyleLbl="node0" presStyleIdx="0" presStyleCnt="1">
        <dgm:presLayoutVars>
          <dgm:chPref val="3"/>
        </dgm:presLayoutVars>
      </dgm:prSet>
      <dgm:spPr/>
    </dgm:pt>
    <dgm:pt modelId="{FA700929-286E-414B-8DDD-85B6A56FD3D1}" type="pres">
      <dgm:prSet presAssocID="{1CCA0773-B64F-4F38-97E8-24A025E6D35B}" presName="rootConnector1" presStyleLbl="node1" presStyleIdx="0" presStyleCnt="0"/>
      <dgm:spPr/>
    </dgm:pt>
    <dgm:pt modelId="{52F506A2-6A80-4F6F-9C9A-0D020D3F24F4}" type="pres">
      <dgm:prSet presAssocID="{1CCA0773-B64F-4F38-97E8-24A025E6D35B}" presName="hierChild2" presStyleCnt="0"/>
      <dgm:spPr/>
    </dgm:pt>
    <dgm:pt modelId="{66D8D56E-48D5-4588-BA6A-1D3F188D0AE0}" type="pres">
      <dgm:prSet presAssocID="{54B74401-C96B-4352-8355-8040EAF85431}" presName="Name37" presStyleLbl="parChTrans1D2" presStyleIdx="0" presStyleCnt="3"/>
      <dgm:spPr/>
    </dgm:pt>
    <dgm:pt modelId="{69A64E67-6C24-4D4E-BF69-0B8CA0763F1C}" type="pres">
      <dgm:prSet presAssocID="{5D08C06A-7807-4C45-A08F-0C7AEC2DC072}" presName="hierRoot2" presStyleCnt="0">
        <dgm:presLayoutVars>
          <dgm:hierBranch val="init"/>
        </dgm:presLayoutVars>
      </dgm:prSet>
      <dgm:spPr/>
    </dgm:pt>
    <dgm:pt modelId="{148E5BED-AF81-44E5-923E-8973F802FE58}" type="pres">
      <dgm:prSet presAssocID="{5D08C06A-7807-4C45-A08F-0C7AEC2DC072}" presName="rootComposite" presStyleCnt="0"/>
      <dgm:spPr/>
    </dgm:pt>
    <dgm:pt modelId="{731FAA83-BB27-45DB-96E8-F1DEA301FE84}" type="pres">
      <dgm:prSet presAssocID="{5D08C06A-7807-4C45-A08F-0C7AEC2DC072}" presName="rootText" presStyleLbl="node2" presStyleIdx="0" presStyleCnt="3" custLinFactY="1111" custLinFactNeighborY="100000">
        <dgm:presLayoutVars>
          <dgm:chPref val="3"/>
        </dgm:presLayoutVars>
      </dgm:prSet>
      <dgm:spPr/>
    </dgm:pt>
    <dgm:pt modelId="{35AB6FD7-1400-4A44-A266-6A011EED8977}" type="pres">
      <dgm:prSet presAssocID="{5D08C06A-7807-4C45-A08F-0C7AEC2DC072}" presName="rootConnector" presStyleLbl="node2" presStyleIdx="0" presStyleCnt="3"/>
      <dgm:spPr/>
    </dgm:pt>
    <dgm:pt modelId="{AD62A538-4EFF-4D44-B0E8-DEE2324A7377}" type="pres">
      <dgm:prSet presAssocID="{5D08C06A-7807-4C45-A08F-0C7AEC2DC072}" presName="hierChild4" presStyleCnt="0"/>
      <dgm:spPr/>
    </dgm:pt>
    <dgm:pt modelId="{914899CF-EA3E-4F29-8A52-EA6BB0751D8E}" type="pres">
      <dgm:prSet presAssocID="{5D08C06A-7807-4C45-A08F-0C7AEC2DC072}" presName="hierChild5" presStyleCnt="0"/>
      <dgm:spPr/>
    </dgm:pt>
    <dgm:pt modelId="{DA4B857D-2A91-4888-9D92-05CB9C2FD7CD}" type="pres">
      <dgm:prSet presAssocID="{00AE1271-1178-41EA-B9F3-FCDB4DF3E06F}" presName="Name37" presStyleLbl="parChTrans1D2" presStyleIdx="1" presStyleCnt="3"/>
      <dgm:spPr/>
    </dgm:pt>
    <dgm:pt modelId="{0F431580-5900-4E59-817D-B88FE3535FCE}" type="pres">
      <dgm:prSet presAssocID="{D3EA91F1-A831-4B3E-92AC-AF8759AC8389}" presName="hierRoot2" presStyleCnt="0">
        <dgm:presLayoutVars>
          <dgm:hierBranch val="init"/>
        </dgm:presLayoutVars>
      </dgm:prSet>
      <dgm:spPr/>
    </dgm:pt>
    <dgm:pt modelId="{BF1E246E-7897-458D-88A4-212723BB1F77}" type="pres">
      <dgm:prSet presAssocID="{D3EA91F1-A831-4B3E-92AC-AF8759AC8389}" presName="rootComposite" presStyleCnt="0"/>
      <dgm:spPr/>
    </dgm:pt>
    <dgm:pt modelId="{F94473AE-8DB7-451B-BA33-D0F2FC3CE865}" type="pres">
      <dgm:prSet presAssocID="{D3EA91F1-A831-4B3E-92AC-AF8759AC8389}" presName="rootText" presStyleLbl="node2" presStyleIdx="1" presStyleCnt="3" custLinFactY="640" custLinFactNeighborY="100000">
        <dgm:presLayoutVars>
          <dgm:chPref val="3"/>
        </dgm:presLayoutVars>
      </dgm:prSet>
      <dgm:spPr/>
    </dgm:pt>
    <dgm:pt modelId="{E3C61629-E9E7-4073-B4DF-41EE16657AA5}" type="pres">
      <dgm:prSet presAssocID="{D3EA91F1-A831-4B3E-92AC-AF8759AC8389}" presName="rootConnector" presStyleLbl="node2" presStyleIdx="1" presStyleCnt="3"/>
      <dgm:spPr/>
    </dgm:pt>
    <dgm:pt modelId="{838A8BBC-BB4B-4197-840D-4C263CCD10F8}" type="pres">
      <dgm:prSet presAssocID="{D3EA91F1-A831-4B3E-92AC-AF8759AC8389}" presName="hierChild4" presStyleCnt="0"/>
      <dgm:spPr/>
    </dgm:pt>
    <dgm:pt modelId="{3E7F1950-194A-4B24-9243-8A934D45B07A}" type="pres">
      <dgm:prSet presAssocID="{D3EA91F1-A831-4B3E-92AC-AF8759AC8389}" presName="hierChild5" presStyleCnt="0"/>
      <dgm:spPr/>
    </dgm:pt>
    <dgm:pt modelId="{C9E4DB87-8358-4998-8A57-513813A5478F}" type="pres">
      <dgm:prSet presAssocID="{EDACE4B3-916B-4FE6-94EB-2855B51422F0}" presName="Name37" presStyleLbl="parChTrans1D2" presStyleIdx="2" presStyleCnt="3"/>
      <dgm:spPr/>
    </dgm:pt>
    <dgm:pt modelId="{81C34851-21C6-4C06-BE93-DECA07B65E9C}" type="pres">
      <dgm:prSet presAssocID="{2BCE1E5D-CE66-4E16-8DBF-91DC3D1B65BE}" presName="hierRoot2" presStyleCnt="0">
        <dgm:presLayoutVars>
          <dgm:hierBranch val="init"/>
        </dgm:presLayoutVars>
      </dgm:prSet>
      <dgm:spPr/>
    </dgm:pt>
    <dgm:pt modelId="{EBFACC35-84F5-42A5-8CBF-39D84EA44196}" type="pres">
      <dgm:prSet presAssocID="{2BCE1E5D-CE66-4E16-8DBF-91DC3D1B65BE}" presName="rootComposite" presStyleCnt="0"/>
      <dgm:spPr/>
    </dgm:pt>
    <dgm:pt modelId="{AB2AC8D5-531A-41FF-9006-EE7D3F82AB0F}" type="pres">
      <dgm:prSet presAssocID="{2BCE1E5D-CE66-4E16-8DBF-91DC3D1B65BE}" presName="rootText" presStyleLbl="node2" presStyleIdx="2" presStyleCnt="3" custLinFactY="1111" custLinFactNeighborY="100000">
        <dgm:presLayoutVars>
          <dgm:chPref val="3"/>
        </dgm:presLayoutVars>
      </dgm:prSet>
      <dgm:spPr/>
    </dgm:pt>
    <dgm:pt modelId="{7AAB9FCA-6156-410D-8821-46D25619C37E}" type="pres">
      <dgm:prSet presAssocID="{2BCE1E5D-CE66-4E16-8DBF-91DC3D1B65BE}" presName="rootConnector" presStyleLbl="node2" presStyleIdx="2" presStyleCnt="3"/>
      <dgm:spPr/>
    </dgm:pt>
    <dgm:pt modelId="{7343BF58-95E1-4B08-B917-CB9C74F87ECE}" type="pres">
      <dgm:prSet presAssocID="{2BCE1E5D-CE66-4E16-8DBF-91DC3D1B65BE}" presName="hierChild4" presStyleCnt="0"/>
      <dgm:spPr/>
    </dgm:pt>
    <dgm:pt modelId="{48B0E52A-9C56-44BF-BF66-47FCEC9E7599}" type="pres">
      <dgm:prSet presAssocID="{2BCE1E5D-CE66-4E16-8DBF-91DC3D1B65BE}" presName="hierChild5" presStyleCnt="0"/>
      <dgm:spPr/>
    </dgm:pt>
    <dgm:pt modelId="{ACFCFF86-0857-4B9C-81DA-5F55D2640934}" type="pres">
      <dgm:prSet presAssocID="{1CCA0773-B64F-4F38-97E8-24A025E6D35B}" presName="hierChild3" presStyleCnt="0"/>
      <dgm:spPr/>
    </dgm:pt>
  </dgm:ptLst>
  <dgm:cxnLst>
    <dgm:cxn modelId="{5EAD3A08-87D3-46B9-8BF8-1D72D89D2846}" type="presOf" srcId="{7101B1A0-39E0-4A11-A57A-83B21767D5AE}" destId="{9B42B7F3-54E7-4F69-898D-428F537A19BB}" srcOrd="0" destOrd="0" presId="urn:microsoft.com/office/officeart/2005/8/layout/orgChart1"/>
    <dgm:cxn modelId="{DC8DC628-225F-465F-9E5C-E6D3D6999E1C}" type="presOf" srcId="{1CCA0773-B64F-4F38-97E8-24A025E6D35B}" destId="{0C8B775D-5754-420B-958A-D9F3C3A63216}" srcOrd="0" destOrd="0" presId="urn:microsoft.com/office/officeart/2005/8/layout/orgChart1"/>
    <dgm:cxn modelId="{8FABEC2D-CDFA-40D8-801F-C2075AC095E1}" type="presOf" srcId="{1CCA0773-B64F-4F38-97E8-24A025E6D35B}" destId="{FA700929-286E-414B-8DDD-85B6A56FD3D1}" srcOrd="1" destOrd="0" presId="urn:microsoft.com/office/officeart/2005/8/layout/orgChart1"/>
    <dgm:cxn modelId="{278E282E-8DEF-41B1-890B-E355FFF2B1DF}" type="presOf" srcId="{5D08C06A-7807-4C45-A08F-0C7AEC2DC072}" destId="{731FAA83-BB27-45DB-96E8-F1DEA301FE84}" srcOrd="0" destOrd="0" presId="urn:microsoft.com/office/officeart/2005/8/layout/orgChart1"/>
    <dgm:cxn modelId="{796A944C-23D2-479C-9D95-5CD70CD579A3}" type="presOf" srcId="{EDACE4B3-916B-4FE6-94EB-2855B51422F0}" destId="{C9E4DB87-8358-4998-8A57-513813A5478F}" srcOrd="0" destOrd="0" presId="urn:microsoft.com/office/officeart/2005/8/layout/orgChart1"/>
    <dgm:cxn modelId="{F8E5F579-91EE-4F68-9BFC-68497816B9CC}" type="presOf" srcId="{54B74401-C96B-4352-8355-8040EAF85431}" destId="{66D8D56E-48D5-4588-BA6A-1D3F188D0AE0}" srcOrd="0" destOrd="0" presId="urn:microsoft.com/office/officeart/2005/8/layout/orgChart1"/>
    <dgm:cxn modelId="{7F9DF55A-7E63-4E9C-87FC-77548BE6470D}" type="presOf" srcId="{00AE1271-1178-41EA-B9F3-FCDB4DF3E06F}" destId="{DA4B857D-2A91-4888-9D92-05CB9C2FD7CD}" srcOrd="0" destOrd="0" presId="urn:microsoft.com/office/officeart/2005/8/layout/orgChart1"/>
    <dgm:cxn modelId="{E4FCF189-B828-408D-BFAA-4C28986957A5}" type="presOf" srcId="{D3EA91F1-A831-4B3E-92AC-AF8759AC8389}" destId="{F94473AE-8DB7-451B-BA33-D0F2FC3CE865}" srcOrd="0" destOrd="0" presId="urn:microsoft.com/office/officeart/2005/8/layout/orgChart1"/>
    <dgm:cxn modelId="{7BA1E1A2-4317-46DA-A169-6234B242D30B}" type="presOf" srcId="{2BCE1E5D-CE66-4E16-8DBF-91DC3D1B65BE}" destId="{AB2AC8D5-531A-41FF-9006-EE7D3F82AB0F}" srcOrd="0" destOrd="0" presId="urn:microsoft.com/office/officeart/2005/8/layout/orgChart1"/>
    <dgm:cxn modelId="{781773BF-8975-4098-99D9-6B8E2783AA47}" type="presOf" srcId="{D3EA91F1-A831-4B3E-92AC-AF8759AC8389}" destId="{E3C61629-E9E7-4073-B4DF-41EE16657AA5}" srcOrd="1" destOrd="0" presId="urn:microsoft.com/office/officeart/2005/8/layout/orgChart1"/>
    <dgm:cxn modelId="{CF2E2FC4-A256-43BB-B7DF-C0A79E51D3A9}" srcId="{1CCA0773-B64F-4F38-97E8-24A025E6D35B}" destId="{2BCE1E5D-CE66-4E16-8DBF-91DC3D1B65BE}" srcOrd="2" destOrd="0" parTransId="{EDACE4B3-916B-4FE6-94EB-2855B51422F0}" sibTransId="{3E41A1C0-F41D-4BDE-AC77-BDD37819F971}"/>
    <dgm:cxn modelId="{91324ACF-6FD6-4654-8178-5BF3AD2A0C08}" srcId="{7101B1A0-39E0-4A11-A57A-83B21767D5AE}" destId="{1CCA0773-B64F-4F38-97E8-24A025E6D35B}" srcOrd="0" destOrd="0" parTransId="{C1C5BED9-D32B-43D2-81BF-9691521E8EDE}" sibTransId="{11640AA5-D7EA-4F42-8F3F-CC3C9ED9F5B8}"/>
    <dgm:cxn modelId="{C5EDACDB-BD7F-4F7A-9DA2-2B2D853180E8}" srcId="{1CCA0773-B64F-4F38-97E8-24A025E6D35B}" destId="{D3EA91F1-A831-4B3E-92AC-AF8759AC8389}" srcOrd="1" destOrd="0" parTransId="{00AE1271-1178-41EA-B9F3-FCDB4DF3E06F}" sibTransId="{A1F8506F-825A-43ED-9805-231AE646A95B}"/>
    <dgm:cxn modelId="{84835FF8-D7AB-4CE9-8DF2-4DD4CB6FF818}" type="presOf" srcId="{5D08C06A-7807-4C45-A08F-0C7AEC2DC072}" destId="{35AB6FD7-1400-4A44-A266-6A011EED8977}" srcOrd="1" destOrd="0" presId="urn:microsoft.com/office/officeart/2005/8/layout/orgChart1"/>
    <dgm:cxn modelId="{1C24B5FC-6D22-4A83-84AC-2E7C1F929D44}" srcId="{1CCA0773-B64F-4F38-97E8-24A025E6D35B}" destId="{5D08C06A-7807-4C45-A08F-0C7AEC2DC072}" srcOrd="0" destOrd="0" parTransId="{54B74401-C96B-4352-8355-8040EAF85431}" sibTransId="{D24C29F6-4CAB-4426-9BF2-80915056107B}"/>
    <dgm:cxn modelId="{4B2CCCFC-6EA6-4430-9A41-538FFFC9899B}" type="presOf" srcId="{2BCE1E5D-CE66-4E16-8DBF-91DC3D1B65BE}" destId="{7AAB9FCA-6156-410D-8821-46D25619C37E}" srcOrd="1" destOrd="0" presId="urn:microsoft.com/office/officeart/2005/8/layout/orgChart1"/>
    <dgm:cxn modelId="{35503D66-39C8-4411-9482-9C2D81AFC0BB}" type="presParOf" srcId="{9B42B7F3-54E7-4F69-898D-428F537A19BB}" destId="{10826BA0-4332-4BC1-9B4C-C1F7975AE07C}" srcOrd="0" destOrd="0" presId="urn:microsoft.com/office/officeart/2005/8/layout/orgChart1"/>
    <dgm:cxn modelId="{D5B8917E-A4E8-4CCE-BBDD-E7408B7DFF8E}" type="presParOf" srcId="{10826BA0-4332-4BC1-9B4C-C1F7975AE07C}" destId="{818FA29D-FEBF-41F6-8BD2-F231ABEAADC7}" srcOrd="0" destOrd="0" presId="urn:microsoft.com/office/officeart/2005/8/layout/orgChart1"/>
    <dgm:cxn modelId="{4A8CCF14-B028-4C49-B174-2F75A5C90999}" type="presParOf" srcId="{818FA29D-FEBF-41F6-8BD2-F231ABEAADC7}" destId="{0C8B775D-5754-420B-958A-D9F3C3A63216}" srcOrd="0" destOrd="0" presId="urn:microsoft.com/office/officeart/2005/8/layout/orgChart1"/>
    <dgm:cxn modelId="{793DBFB5-684D-4550-B4C5-3356706FE142}" type="presParOf" srcId="{818FA29D-FEBF-41F6-8BD2-F231ABEAADC7}" destId="{FA700929-286E-414B-8DDD-85B6A56FD3D1}" srcOrd="1" destOrd="0" presId="urn:microsoft.com/office/officeart/2005/8/layout/orgChart1"/>
    <dgm:cxn modelId="{CD9FBCA1-3779-4EC0-96C4-461A565888B5}" type="presParOf" srcId="{10826BA0-4332-4BC1-9B4C-C1F7975AE07C}" destId="{52F506A2-6A80-4F6F-9C9A-0D020D3F24F4}" srcOrd="1" destOrd="0" presId="urn:microsoft.com/office/officeart/2005/8/layout/orgChart1"/>
    <dgm:cxn modelId="{4A99FC37-FBE4-4BF7-ACE2-8ECF3B9379F2}" type="presParOf" srcId="{52F506A2-6A80-4F6F-9C9A-0D020D3F24F4}" destId="{66D8D56E-48D5-4588-BA6A-1D3F188D0AE0}" srcOrd="0" destOrd="0" presId="urn:microsoft.com/office/officeart/2005/8/layout/orgChart1"/>
    <dgm:cxn modelId="{685CC6B3-CD2D-41E2-8E66-AC306EB396E5}" type="presParOf" srcId="{52F506A2-6A80-4F6F-9C9A-0D020D3F24F4}" destId="{69A64E67-6C24-4D4E-BF69-0B8CA0763F1C}" srcOrd="1" destOrd="0" presId="urn:microsoft.com/office/officeart/2005/8/layout/orgChart1"/>
    <dgm:cxn modelId="{383C171D-1CB9-4982-ACC4-E751719C1396}" type="presParOf" srcId="{69A64E67-6C24-4D4E-BF69-0B8CA0763F1C}" destId="{148E5BED-AF81-44E5-923E-8973F802FE58}" srcOrd="0" destOrd="0" presId="urn:microsoft.com/office/officeart/2005/8/layout/orgChart1"/>
    <dgm:cxn modelId="{A3E7D2AB-BA82-46C1-9C8C-854269C4BD80}" type="presParOf" srcId="{148E5BED-AF81-44E5-923E-8973F802FE58}" destId="{731FAA83-BB27-45DB-96E8-F1DEA301FE84}" srcOrd="0" destOrd="0" presId="urn:microsoft.com/office/officeart/2005/8/layout/orgChart1"/>
    <dgm:cxn modelId="{BE3A9680-2D06-44EE-958A-E0F2FD9BA6A2}" type="presParOf" srcId="{148E5BED-AF81-44E5-923E-8973F802FE58}" destId="{35AB6FD7-1400-4A44-A266-6A011EED8977}" srcOrd="1" destOrd="0" presId="urn:microsoft.com/office/officeart/2005/8/layout/orgChart1"/>
    <dgm:cxn modelId="{5536F7C8-0F46-4973-BF27-0AAD43D6CE3F}" type="presParOf" srcId="{69A64E67-6C24-4D4E-BF69-0B8CA0763F1C}" destId="{AD62A538-4EFF-4D44-B0E8-DEE2324A7377}" srcOrd="1" destOrd="0" presId="urn:microsoft.com/office/officeart/2005/8/layout/orgChart1"/>
    <dgm:cxn modelId="{0126288C-07F1-41BB-8344-18738D06BF51}" type="presParOf" srcId="{69A64E67-6C24-4D4E-BF69-0B8CA0763F1C}" destId="{914899CF-EA3E-4F29-8A52-EA6BB0751D8E}" srcOrd="2" destOrd="0" presId="urn:microsoft.com/office/officeart/2005/8/layout/orgChart1"/>
    <dgm:cxn modelId="{88EE2517-2673-48B5-88B7-281DEB451553}" type="presParOf" srcId="{52F506A2-6A80-4F6F-9C9A-0D020D3F24F4}" destId="{DA4B857D-2A91-4888-9D92-05CB9C2FD7CD}" srcOrd="2" destOrd="0" presId="urn:microsoft.com/office/officeart/2005/8/layout/orgChart1"/>
    <dgm:cxn modelId="{07618E1C-C220-486F-8802-72BCB8B746F4}" type="presParOf" srcId="{52F506A2-6A80-4F6F-9C9A-0D020D3F24F4}" destId="{0F431580-5900-4E59-817D-B88FE3535FCE}" srcOrd="3" destOrd="0" presId="urn:microsoft.com/office/officeart/2005/8/layout/orgChart1"/>
    <dgm:cxn modelId="{A329842A-E475-4666-A1A3-5481B4A18427}" type="presParOf" srcId="{0F431580-5900-4E59-817D-B88FE3535FCE}" destId="{BF1E246E-7897-458D-88A4-212723BB1F77}" srcOrd="0" destOrd="0" presId="urn:microsoft.com/office/officeart/2005/8/layout/orgChart1"/>
    <dgm:cxn modelId="{D3D09C20-C478-49BA-8789-B2C742108FC1}" type="presParOf" srcId="{BF1E246E-7897-458D-88A4-212723BB1F77}" destId="{F94473AE-8DB7-451B-BA33-D0F2FC3CE865}" srcOrd="0" destOrd="0" presId="urn:microsoft.com/office/officeart/2005/8/layout/orgChart1"/>
    <dgm:cxn modelId="{5DCE32E3-031B-4EC8-A609-0203432066E5}" type="presParOf" srcId="{BF1E246E-7897-458D-88A4-212723BB1F77}" destId="{E3C61629-E9E7-4073-B4DF-41EE16657AA5}" srcOrd="1" destOrd="0" presId="urn:microsoft.com/office/officeart/2005/8/layout/orgChart1"/>
    <dgm:cxn modelId="{6C0576F4-2378-47D9-BEA9-FE1B8DED281F}" type="presParOf" srcId="{0F431580-5900-4E59-817D-B88FE3535FCE}" destId="{838A8BBC-BB4B-4197-840D-4C263CCD10F8}" srcOrd="1" destOrd="0" presId="urn:microsoft.com/office/officeart/2005/8/layout/orgChart1"/>
    <dgm:cxn modelId="{FFAC1E06-0123-4B40-9AC4-4800AC0B61A8}" type="presParOf" srcId="{0F431580-5900-4E59-817D-B88FE3535FCE}" destId="{3E7F1950-194A-4B24-9243-8A934D45B07A}" srcOrd="2" destOrd="0" presId="urn:microsoft.com/office/officeart/2005/8/layout/orgChart1"/>
    <dgm:cxn modelId="{6E5251CA-A28D-48F3-9EB7-0138A82D9DEA}" type="presParOf" srcId="{52F506A2-6A80-4F6F-9C9A-0D020D3F24F4}" destId="{C9E4DB87-8358-4998-8A57-513813A5478F}" srcOrd="4" destOrd="0" presId="urn:microsoft.com/office/officeart/2005/8/layout/orgChart1"/>
    <dgm:cxn modelId="{9BC4F009-2656-4A53-8DF6-A4664A0006EE}" type="presParOf" srcId="{52F506A2-6A80-4F6F-9C9A-0D020D3F24F4}" destId="{81C34851-21C6-4C06-BE93-DECA07B65E9C}" srcOrd="5" destOrd="0" presId="urn:microsoft.com/office/officeart/2005/8/layout/orgChart1"/>
    <dgm:cxn modelId="{0F0CF054-00D4-4818-8F48-14E4A684DA04}" type="presParOf" srcId="{81C34851-21C6-4C06-BE93-DECA07B65E9C}" destId="{EBFACC35-84F5-42A5-8CBF-39D84EA44196}" srcOrd="0" destOrd="0" presId="urn:microsoft.com/office/officeart/2005/8/layout/orgChart1"/>
    <dgm:cxn modelId="{2B4409B7-AD8F-4955-BFFB-5E0F1C4D9AC6}" type="presParOf" srcId="{EBFACC35-84F5-42A5-8CBF-39D84EA44196}" destId="{AB2AC8D5-531A-41FF-9006-EE7D3F82AB0F}" srcOrd="0" destOrd="0" presId="urn:microsoft.com/office/officeart/2005/8/layout/orgChart1"/>
    <dgm:cxn modelId="{87EB3EE4-29DE-4BA3-A9B1-86356494DBB8}" type="presParOf" srcId="{EBFACC35-84F5-42A5-8CBF-39D84EA44196}" destId="{7AAB9FCA-6156-410D-8821-46D25619C37E}" srcOrd="1" destOrd="0" presId="urn:microsoft.com/office/officeart/2005/8/layout/orgChart1"/>
    <dgm:cxn modelId="{ED7ABB25-0B58-41B5-8E7E-E3E9EB18A14A}" type="presParOf" srcId="{81C34851-21C6-4C06-BE93-DECA07B65E9C}" destId="{7343BF58-95E1-4B08-B917-CB9C74F87ECE}" srcOrd="1" destOrd="0" presId="urn:microsoft.com/office/officeart/2005/8/layout/orgChart1"/>
    <dgm:cxn modelId="{05DC5BA6-5429-4223-ADC0-2F6146BA0AEE}" type="presParOf" srcId="{81C34851-21C6-4C06-BE93-DECA07B65E9C}" destId="{48B0E52A-9C56-44BF-BF66-47FCEC9E7599}" srcOrd="2" destOrd="0" presId="urn:microsoft.com/office/officeart/2005/8/layout/orgChart1"/>
    <dgm:cxn modelId="{2ABBA636-AA0A-47BA-A51E-518DBC5D118E}" type="presParOf" srcId="{10826BA0-4332-4BC1-9B4C-C1F7975AE07C}" destId="{ACFCFF86-0857-4B9C-81DA-5F55D264093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4DB87-8358-4998-8A57-513813A5478F}">
      <dsp:nvSpPr>
        <dsp:cNvPr id="0" name=""/>
        <dsp:cNvSpPr/>
      </dsp:nvSpPr>
      <dsp:spPr>
        <a:xfrm>
          <a:off x="4064000" y="1947459"/>
          <a:ext cx="2875309" cy="1258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824"/>
              </a:lnTo>
              <a:lnTo>
                <a:pt x="2875309" y="1008824"/>
              </a:lnTo>
              <a:lnTo>
                <a:pt x="2875309" y="1258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B857D-2A91-4888-9D92-05CB9C2FD7CD}">
      <dsp:nvSpPr>
        <dsp:cNvPr id="0" name=""/>
        <dsp:cNvSpPr/>
      </dsp:nvSpPr>
      <dsp:spPr>
        <a:xfrm>
          <a:off x="4018280" y="1947459"/>
          <a:ext cx="91440" cy="12583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8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8D56E-48D5-4588-BA6A-1D3F188D0AE0}">
      <dsp:nvSpPr>
        <dsp:cNvPr id="0" name=""/>
        <dsp:cNvSpPr/>
      </dsp:nvSpPr>
      <dsp:spPr>
        <a:xfrm>
          <a:off x="1188690" y="1947459"/>
          <a:ext cx="2875309" cy="1258335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1008824"/>
              </a:lnTo>
              <a:lnTo>
                <a:pt x="0" y="1008824"/>
              </a:lnTo>
              <a:lnTo>
                <a:pt x="0" y="1258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B775D-5754-420B-958A-D9F3C3A63216}">
      <dsp:nvSpPr>
        <dsp:cNvPr id="0" name=""/>
        <dsp:cNvSpPr/>
      </dsp:nvSpPr>
      <dsp:spPr>
        <a:xfrm>
          <a:off x="2875855" y="759314"/>
          <a:ext cx="2376289" cy="118814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SAR Tech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(random allocation)</a:t>
          </a:r>
        </a:p>
      </dsp:txBody>
      <dsp:txXfrm>
        <a:off x="2875855" y="759314"/>
        <a:ext cx="2376289" cy="1188144"/>
      </dsp:txXfrm>
    </dsp:sp>
    <dsp:sp modelId="{731FAA83-BB27-45DB-96E8-F1DEA301FE84}">
      <dsp:nvSpPr>
        <dsp:cNvPr id="0" name=""/>
        <dsp:cNvSpPr/>
      </dsp:nvSpPr>
      <dsp:spPr>
        <a:xfrm>
          <a:off x="545" y="3205794"/>
          <a:ext cx="2376289" cy="118814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unassisted</a:t>
          </a:r>
        </a:p>
      </dsp:txBody>
      <dsp:txXfrm>
        <a:off x="545" y="3205794"/>
        <a:ext cx="2376289" cy="1188144"/>
      </dsp:txXfrm>
    </dsp:sp>
    <dsp:sp modelId="{F94473AE-8DB7-451B-BA33-D0F2FC3CE865}">
      <dsp:nvSpPr>
        <dsp:cNvPr id="0" name=""/>
        <dsp:cNvSpPr/>
      </dsp:nvSpPr>
      <dsp:spPr>
        <a:xfrm>
          <a:off x="2875855" y="3205794"/>
          <a:ext cx="2376289" cy="118814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Remote-mentored</a:t>
          </a:r>
        </a:p>
      </dsp:txBody>
      <dsp:txXfrm>
        <a:off x="2875855" y="3205794"/>
        <a:ext cx="2376289" cy="1188144"/>
      </dsp:txXfrm>
    </dsp:sp>
    <dsp:sp modelId="{AB2AC8D5-531A-41FF-9006-EE7D3F82AB0F}">
      <dsp:nvSpPr>
        <dsp:cNvPr id="0" name=""/>
        <dsp:cNvSpPr/>
      </dsp:nvSpPr>
      <dsp:spPr>
        <a:xfrm>
          <a:off x="5751165" y="3205794"/>
          <a:ext cx="2376289" cy="118814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Video modelled</a:t>
          </a:r>
        </a:p>
      </dsp:txBody>
      <dsp:txXfrm>
        <a:off x="5751165" y="3205794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893BB-F672-42BE-9CF9-F213B401D668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8E897-9265-408E-AE9F-4C0422542D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39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1100667" cy="68580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CA" sz="1800">
              <a:solidFill>
                <a:srgbClr val="FFFF00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8534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D5D9D2D5-80B2-40C6-8727-3ACA8DEE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AC49-9BFC-4198-B5E7-11B1EF850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2A6B1-7709-47FD-85C5-CF2BD7884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5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457200"/>
            <a:ext cx="2743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8026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E6E-7935-4B33-9CF2-3013BF26F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52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3575A-D5F8-4437-8936-7160BE7F3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88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42B45-F76D-41E6-9D57-C6AC7698F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97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500D5-B87C-4DD9-BEAE-4CC7E88F3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417FC-DBD7-4CAE-AFD4-8D72C050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E6395-61CA-4FB7-A345-9EE760983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17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5A8A4-1CBA-4EA8-AAAB-BE8A3A5F2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9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913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211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6B8A6-9AE5-4591-88DE-F66798F36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3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8309-FE99-4DF2-BE5E-2B36C93D7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B1D93-54DC-4459-8241-8768EC956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E3DC-0DA0-49BD-94D2-0081599F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C1C2B-C472-4F03-9FF7-09E2C53A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54CB0-4428-4B22-98BB-9246A065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452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B561-40B1-42D3-BD84-0D338988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F563-38AD-4A80-B87F-4C8F4F2CD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447D8-5BD3-4702-8F54-27BE8815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C670-DC5C-4ED5-BEC3-8FC6E53C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14F45-1D47-47D9-8521-38217E5F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1465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3318-AFCC-4243-B823-4C005F4A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2724C-271F-4814-82C6-66AB3E2A9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CFB13-46AF-487D-9BE1-E9F866C5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E333D-D007-4A1D-9280-13A9BAC3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0C624-FC1C-43A9-AB73-1AEB6922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329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377C-F9EA-4EE2-82DA-A76A9D56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AFC9C-5150-411B-B700-60284DE27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D6F44-BD3D-43A5-A5C8-F6EF361F5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CBA3-81DE-46E9-9ECA-5F9727B9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21661-01E8-4EA0-A629-93B3A722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178A5-DC77-4B88-AF0F-9278EB80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01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5110-AEF3-4473-A3B8-BB78E41B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B679D-568A-4941-A0C0-60EA4533C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58B6C-60CF-482E-A212-EA2F3A6B9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A40C5-5EE0-4AF3-AFD2-BE76DAEBF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F2E9E5-AAC3-4097-A0DA-BBE01BE55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8C7128-83E6-44D9-91C6-4320D03F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C0AD1-F2A8-4361-892A-A98066B12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40C05-1FCE-41F2-984C-E664E835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913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2AEA-4A76-4D78-BFCA-B30D2FF57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06676-406C-4ED5-948D-29E10D4D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FF525-422A-454B-A323-958E6868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E714-389E-4A07-BDFC-296D9230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892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4C137-32FE-4E34-9737-D6C1B670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0C0F7-97BD-4710-832B-6A3C4CF3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7894D-9688-4ABE-937B-87F1DD36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293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D7AA-09A5-4700-8E03-7242F381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4C0C-722B-4D6B-B56E-FA9772E73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035A-1FF0-4577-9BE8-FA5C5A4D8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D0D3D-D78B-4B79-8A2F-500C2493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E6190-E592-45B9-9170-74791B66B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06826-8D1F-48F5-BDB5-B0171C5E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911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224D8-DCD1-44C4-B676-0603DB4B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2DAE5-F869-4E6E-A9C0-AFA973EC4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9BFFC-0354-472D-A493-2FDBFFA11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E71A8-D950-44DC-9CEB-1CBF284E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14B64-0DEF-4FB2-890C-17106DD2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559A6-DD3B-4640-9FA1-E09844B0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096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A491-0D03-4C36-B87F-D66136A7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3DFCD-D2C8-4BEB-8FD0-54CD3A5E3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64993-22CC-4716-8F51-2BBACF07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D19B3-56BC-48C1-A402-2360A795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E25D-1617-46E4-A13E-17602B0E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98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71192-9FD6-4F59-A494-61D7FF00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8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EF261-9CEB-46F8-BEA7-46A79A183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FB257-AE4B-4C6C-907A-BE9CF2BE8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68E17-4304-4C92-9827-992473D83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24A42-85D4-4F07-9895-9D4BB51A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11143-CF14-425B-8F55-A7A4EA13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20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03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30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98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50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76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45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25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29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21110-67D8-4C9E-B77E-204B501F9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51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39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4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859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75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83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13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278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46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FCF79-F1D4-41C4-9E88-859BD2D19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2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4284-9F42-4514-9E1F-9ADE4877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5D87A-F65C-4D4A-A314-43BD43E4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26FA7-DCE4-4E64-A66A-7C1C4812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90D9B-6339-4EF1-B2A0-A98B63EF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3FE84-1B0D-4903-B82F-EDCEF78A60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7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BA2C2-17BE-4D48-AC92-63C6AD45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4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C6F54-9B8A-4D16-BCBF-CBAB51D51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2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D2B1-D4EA-42F5-9349-7750C404D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4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673F5-AC1E-4884-AC53-DA2A01863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6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CA3FE84-1B0D-4903-B82F-EDCEF78A6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0" descr="U of C Coat of Arms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933" y="-26988"/>
            <a:ext cx="1524000" cy="118110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867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F3E44-6D1E-481B-AEA0-DBB9A3E2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79397-0CE5-44E0-A4EC-DFB4B82E7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A521F-300E-4B46-AD9C-13243618EF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EB41-8047-4BD9-9014-630AE65A3DF0}" type="datetimeFigureOut">
              <a:rPr lang="en-CA" smtClean="0"/>
              <a:t>2022-01-05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050F3-4D3A-46A9-81C2-3C07689B5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3A9FC-E7B2-40D3-92AD-5B62C941B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158B-30BE-4D39-8348-E04D478367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951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0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tif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https://www.ncbi.nlm.nih.gov/pubmed/?term=Kirkpatrick+AND+Netzer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Video_model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4D08E3-DEE5-4E38-A8B7-CB8D82F56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659" y="1205947"/>
            <a:ext cx="9700592" cy="3432313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br>
              <a:rPr lang="en-CA" dirty="0">
                <a:effectLst/>
              </a:rPr>
            </a:br>
            <a:br>
              <a:rPr lang="en-CA" dirty="0">
                <a:effectLst/>
              </a:rPr>
            </a:br>
            <a:br>
              <a:rPr lang="en-CA" dirty="0">
                <a:effectLst/>
              </a:rPr>
            </a:br>
            <a:br>
              <a:rPr lang="en-CA" dirty="0">
                <a:effectLst/>
              </a:rPr>
            </a:br>
            <a:r>
              <a:rPr lang="en-CA" u="sng" dirty="0">
                <a:effectLst/>
              </a:rPr>
              <a:t>S</a:t>
            </a:r>
            <a:r>
              <a:rPr lang="en-CA" dirty="0">
                <a:effectLst/>
              </a:rPr>
              <a:t>earch </a:t>
            </a:r>
            <a:r>
              <a:rPr lang="en-CA" u="sng" dirty="0">
                <a:effectLst/>
              </a:rPr>
              <a:t>A</a:t>
            </a:r>
            <a:r>
              <a:rPr lang="en-CA" dirty="0">
                <a:effectLst/>
              </a:rPr>
              <a:t>nd </a:t>
            </a:r>
            <a:r>
              <a:rPr lang="en-CA" u="sng" dirty="0">
                <a:effectLst/>
              </a:rPr>
              <a:t>R</a:t>
            </a:r>
            <a:r>
              <a:rPr lang="en-CA" dirty="0">
                <a:effectLst/>
              </a:rPr>
              <a:t>escue for </a:t>
            </a:r>
            <a:r>
              <a:rPr lang="en-CA" u="sng" dirty="0">
                <a:effectLst/>
              </a:rPr>
              <a:t>T</a:t>
            </a:r>
            <a:r>
              <a:rPr lang="en-CA" dirty="0">
                <a:effectLst/>
              </a:rPr>
              <a:t>rauma with </a:t>
            </a:r>
            <a:r>
              <a:rPr lang="en-CA" u="sng" dirty="0">
                <a:effectLst/>
              </a:rPr>
              <a:t>E</a:t>
            </a:r>
            <a:r>
              <a:rPr lang="en-CA" dirty="0">
                <a:effectLst/>
              </a:rPr>
              <a:t>nhanced </a:t>
            </a:r>
            <a:r>
              <a:rPr lang="en-CA" u="sng" dirty="0">
                <a:effectLst/>
              </a:rPr>
              <a:t>C</a:t>
            </a:r>
            <a:r>
              <a:rPr lang="en-CA" dirty="0">
                <a:effectLst/>
              </a:rPr>
              <a:t>are </a:t>
            </a:r>
            <a:r>
              <a:rPr lang="en-CA" u="sng" dirty="0">
                <a:effectLst/>
              </a:rPr>
              <a:t>R</a:t>
            </a:r>
            <a:r>
              <a:rPr lang="en-CA" dirty="0">
                <a:effectLst/>
              </a:rPr>
              <a:t>emotely (</a:t>
            </a:r>
            <a:r>
              <a:rPr lang="en-CA" u="sng" dirty="0">
                <a:effectLst/>
              </a:rPr>
              <a:t>SARTEC</a:t>
            </a:r>
            <a:r>
              <a:rPr lang="en-CA" dirty="0">
                <a:effectLst/>
              </a:rPr>
              <a:t>):</a:t>
            </a:r>
            <a:br>
              <a:rPr lang="en-CA" dirty="0">
                <a:effectLst/>
              </a:rPr>
            </a:br>
            <a:r>
              <a:rPr lang="en-CA" dirty="0">
                <a:effectLst/>
              </a:rPr>
              <a:t>Remote Trauma Informatic Enhancements to SAR-Tech Procedures</a:t>
            </a:r>
            <a:endParaRPr lang="en-CA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CF9950-C4E3-44A5-94C2-4B8D11463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400" y="4946376"/>
            <a:ext cx="8534400" cy="17526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2000" dirty="0"/>
              <a:t>Major Corey Tomlinson</a:t>
            </a:r>
          </a:p>
          <a:p>
            <a:r>
              <a:rPr lang="en-CA" sz="2000" dirty="0" err="1"/>
              <a:t>MCpl</a:t>
            </a:r>
            <a:r>
              <a:rPr lang="en-CA" sz="2000" dirty="0"/>
              <a:t> Nigel Donley</a:t>
            </a:r>
          </a:p>
          <a:p>
            <a:r>
              <a:rPr lang="en-CA" sz="2000" dirty="0"/>
              <a:t>Jessica L McKee</a:t>
            </a:r>
          </a:p>
          <a:p>
            <a:r>
              <a:rPr lang="en-CA" sz="2000" dirty="0"/>
              <a:t>Major Andrew W Kirkpatrick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065C1-0645-491F-97F9-34965FF2F1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2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110" y="358724"/>
            <a:ext cx="6813550" cy="11430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CA" dirty="0"/>
              <a:t>Hypotheses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7567" y="1835125"/>
            <a:ext cx="10052691" cy="4101441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CA" sz="2800" dirty="0"/>
              <a:t>A) Remote mentoring will NOT benefit skills that are already comfortable</a:t>
            </a:r>
          </a:p>
          <a:p>
            <a:pPr>
              <a:defRPr/>
            </a:pPr>
            <a:r>
              <a:rPr lang="en-CA" sz="2800" dirty="0"/>
              <a:t>B) Remote mentoring WILL benefit skills that are unfamiliar</a:t>
            </a:r>
          </a:p>
          <a:p>
            <a:pPr>
              <a:defRPr/>
            </a:pPr>
            <a:r>
              <a:rPr lang="en-CA" sz="2800" dirty="0"/>
              <a:t>C) Video modelling will NOT benefit skills that are already comfortable</a:t>
            </a:r>
          </a:p>
          <a:p>
            <a:pPr>
              <a:defRPr/>
            </a:pPr>
            <a:r>
              <a:rPr lang="en-CA" sz="2800" dirty="0"/>
              <a:t>D) Video modeling WILL benefit skills that are unfamiliar</a:t>
            </a:r>
          </a:p>
          <a:p>
            <a:pPr>
              <a:defRPr/>
            </a:pPr>
            <a:r>
              <a:rPr lang="en-CA" sz="2800" dirty="0"/>
              <a:t>E) It is completely unknown how video modeling or remote mentoring will compare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CAB9E-4598-43A6-8768-FEC5C361E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59" y="400929"/>
            <a:ext cx="5767755" cy="11430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CA" dirty="0"/>
              <a:t>Study Design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974F7AC-3CBC-4F4F-A696-34AB52CCF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514820"/>
              </p:ext>
            </p:extLst>
          </p:nvPr>
        </p:nvGraphicFramePr>
        <p:xfrm>
          <a:off x="1849117" y="1730326"/>
          <a:ext cx="8128000" cy="4393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56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FAAB-EF8F-473B-8C91-9C82D0BBBA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Tasks to be Attempted (on simulators)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2DD33-18B0-4C86-95E8-6F558E87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6" y="2557975"/>
            <a:ext cx="5080000" cy="3125372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Tourniquet application</a:t>
            </a:r>
          </a:p>
          <a:p>
            <a:r>
              <a:rPr lang="en-CA" dirty="0"/>
              <a:t>Wound Packing</a:t>
            </a:r>
          </a:p>
          <a:p>
            <a:r>
              <a:rPr lang="en-CA" dirty="0"/>
              <a:t>Wound Clamping</a:t>
            </a:r>
          </a:p>
          <a:p>
            <a:r>
              <a:rPr lang="en-CA" dirty="0"/>
              <a:t>Tube Thoracostomy (Chest Tube) Insertion</a:t>
            </a:r>
          </a:p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3DE414-BDA7-4DD0-BEA5-24C90DA4B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06253" y="1932323"/>
            <a:ext cx="3340898" cy="25056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9B885-7385-4A14-B531-45081A59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247" y="1847751"/>
            <a:ext cx="2590245" cy="25902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DC40A-E08E-4525-A510-B410C4DDAA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30981" y="5264295"/>
            <a:ext cx="4397326" cy="14335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1815C-55EC-4CC7-9482-EB5C18BCCEC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380486" y="4006775"/>
            <a:ext cx="5498316" cy="152668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121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25D8-ADB8-48E2-ADF2-C64D3C1B3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This is Voluntary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570F5-B879-453D-BFCC-267F5F43A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244" y="1981200"/>
            <a:ext cx="5401994" cy="4532142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No one should feel pressured to participate</a:t>
            </a:r>
          </a:p>
          <a:p>
            <a:r>
              <a:rPr lang="en-CA" dirty="0"/>
              <a:t>All results are anonymous</a:t>
            </a:r>
          </a:p>
          <a:p>
            <a:r>
              <a:rPr lang="en-CA" dirty="0"/>
              <a:t>This will never have any implications on anyone career</a:t>
            </a:r>
          </a:p>
          <a:p>
            <a:r>
              <a:rPr lang="en-CA" dirty="0"/>
              <a:t>Hopefully this is fun</a:t>
            </a:r>
          </a:p>
          <a:p>
            <a:r>
              <a:rPr lang="en-CA" dirty="0"/>
              <a:t>It might possibly help people in the future to survive who wouldn’t</a:t>
            </a:r>
          </a:p>
          <a:p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5EF1B9-26B2-4DFB-A72E-562093AA0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1400" y="2118250"/>
            <a:ext cx="2636911" cy="1981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99298-7D87-4BC6-9AE9-9CDBD72C8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00" y="3165180"/>
            <a:ext cx="2893050" cy="21641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C2E9F-94E8-4580-8F2B-1DE31C312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271" y="3552105"/>
            <a:ext cx="2477146" cy="2961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06D07-AD42-4B57-8CB3-BA61AE266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271" y="1860824"/>
            <a:ext cx="2477146" cy="1861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8F660-C61D-46DD-9689-58F481A3E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37" y="4580947"/>
            <a:ext cx="2217754" cy="20510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2693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C892-0E4A-4C77-BA44-48A658A6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194" y="457200"/>
            <a:ext cx="4234375" cy="11430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1157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60350"/>
            <a:ext cx="7772400" cy="11430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CA" dirty="0"/>
              <a:t>Telementoring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307" y="1798637"/>
            <a:ext cx="5080000" cy="41148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CA" dirty="0"/>
              <a:t>Remote telementoring is a specific </a:t>
            </a:r>
            <a:r>
              <a:rPr lang="en-CA" dirty="0" err="1"/>
              <a:t>telemedical</a:t>
            </a:r>
            <a:r>
              <a:rPr lang="en-CA" dirty="0"/>
              <a:t> technique wherein a remote expert is able to guide a novice in performing  medical procedures outside of his/her normal scope of practice in an urgent medical situation, using IT. 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3935414" y="6308725"/>
            <a:ext cx="2670475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CA" altLang="en-US" sz="1800" dirty="0">
                <a:latin typeface="Calibri" pitchFamily="34" charset="0"/>
              </a:rPr>
              <a:t>Pian ; </a:t>
            </a:r>
            <a:r>
              <a:rPr kumimoji="0" lang="en-CA" altLang="en-US" sz="1800" dirty="0" err="1">
                <a:latin typeface="Calibri" pitchFamily="34" charset="0"/>
              </a:rPr>
              <a:t>Emerg</a:t>
            </a:r>
            <a:r>
              <a:rPr kumimoji="0" lang="en-CA" altLang="en-US" sz="1800" dirty="0">
                <a:latin typeface="Calibri" pitchFamily="34" charset="0"/>
              </a:rPr>
              <a:t> Med </a:t>
            </a:r>
            <a:r>
              <a:rPr kumimoji="0" lang="en-CA" altLang="en-US" sz="1800" dirty="0" err="1">
                <a:latin typeface="Calibri" pitchFamily="34" charset="0"/>
              </a:rPr>
              <a:t>Int</a:t>
            </a:r>
            <a:r>
              <a:rPr kumimoji="0" lang="en-CA" altLang="en-US" sz="1800" dirty="0">
                <a:latin typeface="Calibri" pitchFamily="34" charset="0"/>
              </a:rPr>
              <a:t> 2013</a:t>
            </a:r>
          </a:p>
        </p:txBody>
      </p:sp>
      <p:pic>
        <p:nvPicPr>
          <p:cNvPr id="1024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6813" y="1628776"/>
            <a:ext cx="4127500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" descr="NASA_-_International_Space_St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1" y="4941889"/>
            <a:ext cx="2144713" cy="1608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09E7B-E592-49A1-87EE-E70BCD55C4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14FB51-D196-465B-8D3C-DD92789C3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46" y="1822771"/>
            <a:ext cx="4252664" cy="19355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587CD-8C47-46A8-A2C4-163A8A18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60648"/>
            <a:ext cx="7772400" cy="133955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n-CA" dirty="0"/>
              <a:t>Out of the box space ultrasound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AA0E7-1C00-4A3F-AF1B-A2ED39C1E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1504" y="1700808"/>
            <a:ext cx="4388296" cy="5040560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n-CA" sz="2000" dirty="0"/>
              <a:t>Cardiac echocardiography</a:t>
            </a:r>
          </a:p>
          <a:p>
            <a:r>
              <a:rPr lang="en-CA" sz="2000" dirty="0"/>
              <a:t>Urinary stones and prostatitis</a:t>
            </a:r>
          </a:p>
          <a:p>
            <a:r>
              <a:rPr lang="en-CA" sz="2000" dirty="0" err="1"/>
              <a:t>Sinusitits</a:t>
            </a:r>
            <a:endParaRPr lang="en-CA" sz="2000" dirty="0"/>
          </a:p>
          <a:p>
            <a:r>
              <a:rPr lang="en-CA" sz="2000" dirty="0"/>
              <a:t>Intra-cranial hypertension</a:t>
            </a:r>
          </a:p>
          <a:p>
            <a:r>
              <a:rPr lang="en-CA" sz="2000" dirty="0"/>
              <a:t>Intra-abdominal bleeding</a:t>
            </a:r>
          </a:p>
          <a:p>
            <a:r>
              <a:rPr lang="en-CA" sz="2000" dirty="0"/>
              <a:t>Pneumothorax</a:t>
            </a:r>
          </a:p>
          <a:p>
            <a:r>
              <a:rPr lang="en-CA" sz="2000" dirty="0"/>
              <a:t>Vertebral disk rupture</a:t>
            </a:r>
          </a:p>
          <a:p>
            <a:r>
              <a:rPr lang="en-CA" sz="2000" dirty="0"/>
              <a:t>Musculoskeletal strain</a:t>
            </a:r>
          </a:p>
          <a:p>
            <a:r>
              <a:rPr lang="en-CA" sz="2000" dirty="0"/>
              <a:t>Ocular/retina/optic nerve </a:t>
            </a:r>
          </a:p>
          <a:p>
            <a:r>
              <a:rPr lang="en-CA" sz="2000" dirty="0"/>
              <a:t>Foreign body</a:t>
            </a:r>
          </a:p>
          <a:p>
            <a:r>
              <a:rPr lang="en-CA" sz="2000" dirty="0"/>
              <a:t>Catheterization</a:t>
            </a:r>
          </a:p>
          <a:p>
            <a:r>
              <a:rPr lang="en-CA" sz="2000" dirty="0"/>
              <a:t>Percutaneous drainage/cystostomy tube placement</a:t>
            </a:r>
          </a:p>
          <a:p>
            <a:endParaRPr lang="en-CA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D9F899-D9FF-4FDF-9020-49277F507D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84" y="3424443"/>
            <a:ext cx="3796177" cy="1519529"/>
          </a:xfr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59998-77F5-4A8C-9C34-D3491CC79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426" y="4087576"/>
            <a:ext cx="1941984" cy="9641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E68FB1-DB5D-448D-9CE4-A800FF494E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97" y="1722198"/>
            <a:ext cx="1941984" cy="9227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377B9-1275-4DD5-9E4D-01306A8BB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46" y="4866867"/>
            <a:ext cx="2800548" cy="8566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5F7CD-1CB5-4FDA-9580-40A7BACDD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06" y="5777672"/>
            <a:ext cx="2660102" cy="75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C2D46-F2CD-4DCD-845B-18151C85C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48" y="4998138"/>
            <a:ext cx="3163894" cy="15195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6287DB-AF47-4E57-803F-90B580B40DBB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5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350" y="260350"/>
            <a:ext cx="6165850" cy="1339850"/>
          </a:xfrm>
          <a:solidFill>
            <a:srgbClr val="0C11D6"/>
          </a:solidFill>
          <a:ln>
            <a:solidFill>
              <a:srgbClr val="FF3300"/>
            </a:solidFill>
          </a:ln>
        </p:spPr>
        <p:txBody>
          <a:bodyPr/>
          <a:lstStyle/>
          <a:p>
            <a:pPr>
              <a:defRPr/>
            </a:pPr>
            <a:r>
              <a:rPr lang="en-CA" dirty="0"/>
              <a:t>Just-in-Time Telementoring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0C11D6"/>
          </a:solidFill>
          <a:ln>
            <a:solidFill>
              <a:srgbClr val="FF3300"/>
            </a:solidFill>
          </a:ln>
        </p:spPr>
        <p:txBody>
          <a:bodyPr/>
          <a:lstStyle/>
          <a:p>
            <a:pPr>
              <a:defRPr/>
            </a:pPr>
            <a:r>
              <a:rPr lang="en-CA" sz="3200" dirty="0"/>
              <a:t>Remote real-time guidance of a less experienced care provider using simple information technologies to obtain medical data or to perform procedures</a:t>
            </a: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448" y="1916832"/>
            <a:ext cx="3810000" cy="286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5085184"/>
            <a:ext cx="3819524" cy="13525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9460C-23CD-4636-B688-7EFA54F2A66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766E-F82D-46E2-9778-FB8F6B0B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16632"/>
            <a:ext cx="6575648" cy="1483568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Pan-Oceanic Mentored Chest Tubes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F0B460-4B06-4C88-9939-C94094C615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58" y="1"/>
            <a:ext cx="1524000" cy="962025"/>
          </a:xfr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75EE5D-FC9D-4DEF-9269-0BC80007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501535"/>
            <a:ext cx="4805561" cy="2083827"/>
          </a:xfrm>
          <a:prstGeom prst="rect">
            <a:avLst/>
          </a:prstGeom>
        </p:spPr>
      </p:pic>
      <p:pic>
        <p:nvPicPr>
          <p:cNvPr id="11" name="Picture 2" descr="C:\Users\Andys Elitebook\Pictures\2017-07\IMG_5039.JPG">
            <a:extLst>
              <a:ext uri="{FF2B5EF4-FFF2-40B4-BE49-F238E27FC236}">
                <a16:creationId xmlns:a16="http://schemas.microsoft.com/office/drawing/2014/main" id="{2C34D81F-D638-4036-8101-563281F4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3592" y="1821305"/>
            <a:ext cx="3312368" cy="24842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E79141-D524-478D-BF40-88F121780172}"/>
              </a:ext>
            </a:extLst>
          </p:cNvPr>
          <p:cNvSpPr txBox="1"/>
          <p:nvPr/>
        </p:nvSpPr>
        <p:spPr>
          <a:xfrm>
            <a:off x="7490442" y="4725144"/>
            <a:ext cx="2205959" cy="14773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u="sng" dirty="0" err="1">
                <a:hlinkClick r:id="rId5" tooltip="Telemedicine journal and e-health : the official journal of the American Telemedicine Association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Telemed</a:t>
            </a:r>
            <a:r>
              <a:rPr lang="en-CA" u="sng" dirty="0">
                <a:hlinkClick r:id="rId5" tooltip="Telemedicine journal and e-health : the official journal of the American Telemedicine Association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E Health.</a:t>
            </a:r>
            <a:r>
              <a:rPr lang="en-CA" dirty="0"/>
              <a:t> 2018 Sep 14. </a:t>
            </a:r>
            <a:r>
              <a:rPr lang="en-CA" dirty="0" err="1"/>
              <a:t>doi</a:t>
            </a:r>
            <a:r>
              <a:rPr lang="en-CA" dirty="0"/>
              <a:t>: 10.1089/tmj.2018.0138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E4DF4D-93AF-4E1D-B775-C7B57823BA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4AE901B-48E6-4673-BB42-E953E762F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3248" y="1711496"/>
            <a:ext cx="3810000" cy="274108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6ABFC-9C8A-48F0-854F-75D05B04530B}"/>
              </a:ext>
            </a:extLst>
          </p:cNvPr>
          <p:cNvSpPr txBox="1"/>
          <p:nvPr/>
        </p:nvSpPr>
        <p:spPr>
          <a:xfrm>
            <a:off x="6600056" y="1628800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Alex </a:t>
            </a:r>
            <a:r>
              <a:rPr lang="en-CA" dirty="0" err="1"/>
              <a:t>Dobron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129C1-40AB-4AA8-B2EE-6C4E8C929196}"/>
              </a:ext>
            </a:extLst>
          </p:cNvPr>
          <p:cNvSpPr txBox="1"/>
          <p:nvPr/>
        </p:nvSpPr>
        <p:spPr>
          <a:xfrm>
            <a:off x="8602197" y="1619508"/>
            <a:ext cx="14030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Volker Kock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CAD17-5852-4151-87F3-6F4C096B90CA}"/>
              </a:ext>
            </a:extLst>
          </p:cNvPr>
          <p:cNvSpPr txBox="1"/>
          <p:nvPr/>
        </p:nvSpPr>
        <p:spPr>
          <a:xfrm>
            <a:off x="6600057" y="4067780"/>
            <a:ext cx="14292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Paul McBeth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0E1D16-5ABD-42C3-ACE2-6A4C6CCA4CBA}"/>
              </a:ext>
            </a:extLst>
          </p:cNvPr>
          <p:cNvSpPr txBox="1"/>
          <p:nvPr/>
        </p:nvSpPr>
        <p:spPr>
          <a:xfrm>
            <a:off x="8530189" y="4067780"/>
            <a:ext cx="1787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/>
              <a:t>Scott </a:t>
            </a:r>
            <a:r>
              <a:rPr lang="en-CA" dirty="0" err="1"/>
              <a:t>D’Amours</a:t>
            </a:r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4DA56B-11EA-4BB4-9096-46E6107BE9A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44FB53-EE36-4402-A37B-36B17A2F02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4509120"/>
            <a:ext cx="2717800" cy="2038350"/>
          </a:xfrm>
          <a:ln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375848" cy="16002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sz="3600" dirty="0"/>
              <a:t>Real –time Mentoring of the Resuscitation of an Simulated IED Strike</a:t>
            </a:r>
            <a:endParaRPr lang="en-US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C80474-4EB4-4762-9254-1D6FAC1344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6200" y="2690494"/>
            <a:ext cx="2933817" cy="2200363"/>
          </a:xfrm>
          <a:ln>
            <a:solidFill>
              <a:srgbClr val="FF0000"/>
            </a:solidFill>
          </a:ln>
        </p:spPr>
      </p:pic>
      <p:pic>
        <p:nvPicPr>
          <p:cNvPr id="10" name="Mentored Baev Sheva IED Resuscitation">
            <a:hlinkClick r:id="" action="ppaction://media"/>
            <a:extLst>
              <a:ext uri="{FF2B5EF4-FFF2-40B4-BE49-F238E27FC236}">
                <a16:creationId xmlns:a16="http://schemas.microsoft.com/office/drawing/2014/main" id="{3B750278-0BFF-47E5-BDBB-4A36C18EA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0005" y="2132856"/>
            <a:ext cx="5555070" cy="3124727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1B9F7-7BA8-4519-BC3C-65A20353CEA9}"/>
              </a:ext>
            </a:extLst>
          </p:cNvPr>
          <p:cNvSpPr txBox="1"/>
          <p:nvPr/>
        </p:nvSpPr>
        <p:spPr>
          <a:xfrm>
            <a:off x="6240016" y="6021288"/>
            <a:ext cx="36510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baseline="30000" dirty="0"/>
              <a:t>1</a:t>
            </a:r>
            <a:r>
              <a:rPr lang="en-CA" dirty="0"/>
              <a:t>Netzer; </a:t>
            </a:r>
            <a:r>
              <a:rPr lang="en-CA" dirty="0" err="1"/>
              <a:t>Telemed</a:t>
            </a:r>
            <a:r>
              <a:rPr lang="en-CA" dirty="0"/>
              <a:t> J E Health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0C0D33-7762-45D5-BA9A-46B4D140C0D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3D18-41F2-420E-B714-607B42FD0E1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When to shut up and watch?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57458-4AE3-4651-A4E9-13BEE187D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May 2016 – Simulated Trauma Resuscitation Haifa – Calgary</a:t>
            </a:r>
          </a:p>
          <a:p>
            <a:r>
              <a:rPr lang="en-CA" dirty="0"/>
              <a:t>Un-necessary mentoring</a:t>
            </a:r>
          </a:p>
          <a:p>
            <a:pPr lvl="1"/>
            <a:r>
              <a:rPr lang="en-CA" dirty="0"/>
              <a:t>Slows down necessary procedures</a:t>
            </a:r>
          </a:p>
          <a:p>
            <a:pPr lvl="1"/>
            <a:r>
              <a:rPr lang="en-CA" dirty="0"/>
              <a:t>Irritates the first responders</a:t>
            </a:r>
          </a:p>
          <a:p>
            <a:pPr lvl="1"/>
            <a:r>
              <a:rPr lang="en-CA" dirty="0"/>
              <a:t>Destroys the goodwill that appropriate tele-mentoring generates</a:t>
            </a:r>
          </a:p>
          <a:p>
            <a:pPr lvl="1"/>
            <a:r>
              <a:rPr lang="en-CA" dirty="0"/>
              <a:t>What to mentor may be as important as how to mentor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3945BA-0169-44FC-A1C8-EEB9D7B088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2718" y="1690688"/>
            <a:ext cx="5033962" cy="3775471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7398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4C7B-7D2F-4C53-BB66-736B44AD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182" y="265043"/>
            <a:ext cx="6559827" cy="133515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Medical Care for Mars Exploration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C3A93-ABB0-4C32-B7DC-0E8BCBC70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100468"/>
            <a:ext cx="5080000" cy="41148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Signal transmission:</a:t>
            </a:r>
          </a:p>
          <a:p>
            <a:pPr lvl="1"/>
            <a:r>
              <a:rPr lang="en-CA" dirty="0"/>
              <a:t>8 to 22 minutes at the speed of light</a:t>
            </a:r>
          </a:p>
          <a:p>
            <a:pPr lvl="1"/>
            <a:r>
              <a:rPr lang="en-CA" dirty="0"/>
              <a:t>Impossibility to conduct real-time mentoring</a:t>
            </a:r>
          </a:p>
          <a:p>
            <a:pPr lvl="1"/>
            <a:r>
              <a:rPr lang="en-CA" dirty="0"/>
              <a:t>All care delivered </a:t>
            </a:r>
            <a:r>
              <a:rPr lang="en-CA" dirty="0" err="1"/>
              <a:t>en</a:t>
            </a:r>
            <a:r>
              <a:rPr lang="en-CA" dirty="0"/>
              <a:t>-route to Mars will need to be </a:t>
            </a:r>
            <a:r>
              <a:rPr lang="en-CA" b="1" u="sng" dirty="0"/>
              <a:t>Autonomous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401B9-347A-4633-8339-30799721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756" y="3933"/>
            <a:ext cx="2343150" cy="18573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6" name="Picture 2" descr="Image result for orbits of earth and mars">
            <a:extLst>
              <a:ext uri="{FF2B5EF4-FFF2-40B4-BE49-F238E27FC236}">
                <a16:creationId xmlns:a16="http://schemas.microsoft.com/office/drawing/2014/main" id="{BDD208BD-B0BC-470B-994A-53CA74BB0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56" y="3813313"/>
            <a:ext cx="3923472" cy="29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11E1A5-B9E7-4684-810C-5DBB5FECAD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1" y="2064654"/>
            <a:ext cx="2790030" cy="197394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78232-A3DC-4CD8-93CD-FC6763C7C40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10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A890-93E6-4CDE-AC1A-260C3FEF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904" y="212035"/>
            <a:ext cx="7726018" cy="1388165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CA" dirty="0"/>
              <a:t>Autonomous Care supported by Video-Modelling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8C227-0B5D-40B0-AB8A-7DAB9A150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381" y="1875182"/>
            <a:ext cx="4123046" cy="4114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4D711-3292-40B7-BAFC-B13C518E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783" y="1882724"/>
            <a:ext cx="7182678" cy="41148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Video modeling (VM) is a mode of teaching that uses video recording and display equipment to provide a visual model </a:t>
            </a:r>
          </a:p>
          <a:p>
            <a:r>
              <a:rPr lang="en-US" dirty="0"/>
              <a:t>Video modeling has been used to teach many skills, including social skills, communication, and athletic performance; especially as an intervention for children with autism spectrum disorders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2A4B3-5D3D-4D90-989B-4CB0426776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1635" cy="1139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78618E-FD10-4483-925A-F8320C3B52E6}"/>
              </a:ext>
            </a:extLst>
          </p:cNvPr>
          <p:cNvSpPr txBox="1"/>
          <p:nvPr/>
        </p:nvSpPr>
        <p:spPr>
          <a:xfrm>
            <a:off x="5964702" y="6175716"/>
            <a:ext cx="48194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https://en.wikipedia.org/wiki/Video_modeling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629009"/>
      </p:ext>
    </p:extLst>
  </p:cSld>
  <p:clrMapOvr>
    <a:masterClrMapping/>
  </p:clrMapOvr>
</p:sld>
</file>

<file path=ppt/theme/theme1.xml><?xml version="1.0" encoding="utf-8"?>
<a:theme xmlns:a="http://schemas.openxmlformats.org/drawingml/2006/main" name="Whirlpool">
  <a:themeElements>
    <a:clrScheme name="Whirlpool 4">
      <a:dk1>
        <a:srgbClr val="000066"/>
      </a:dk1>
      <a:lt1>
        <a:srgbClr val="FFFF00"/>
      </a:lt1>
      <a:dk2>
        <a:srgbClr val="0000CC"/>
      </a:dk2>
      <a:lt2>
        <a:srgbClr val="FF0000"/>
      </a:lt2>
      <a:accent1>
        <a:srgbClr val="CC99FF"/>
      </a:accent1>
      <a:accent2>
        <a:srgbClr val="9999FF"/>
      </a:accent2>
      <a:accent3>
        <a:srgbClr val="AAAAE2"/>
      </a:accent3>
      <a:accent4>
        <a:srgbClr val="DADA00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rlpool 4">
        <a:dk1>
          <a:srgbClr val="000066"/>
        </a:dk1>
        <a:lt1>
          <a:srgbClr val="FFFF00"/>
        </a:lt1>
        <a:dk2>
          <a:srgbClr val="0000CC"/>
        </a:dk2>
        <a:lt2>
          <a:srgbClr val="FF0000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00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472</Words>
  <Application>Microsoft Office PowerPoint</Application>
  <PresentationFormat>Widescreen</PresentationFormat>
  <Paragraphs>71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Monotype Sorts</vt:lpstr>
      <vt:lpstr>Tahoma</vt:lpstr>
      <vt:lpstr>Times New Roman</vt:lpstr>
      <vt:lpstr>Whirlpool</vt:lpstr>
      <vt:lpstr>Custom Design</vt:lpstr>
      <vt:lpstr>Depth</vt:lpstr>
      <vt:lpstr>    Search And Rescue for Trauma with Enhanced Care Remotely (SARTEC): Remote Trauma Informatic Enhancements to SAR-Tech Procedures</vt:lpstr>
      <vt:lpstr>Telementoring</vt:lpstr>
      <vt:lpstr>Out of the box space ultrasound applications</vt:lpstr>
      <vt:lpstr>Just-in-Time Telementoring</vt:lpstr>
      <vt:lpstr>Pan-Oceanic Mentored Chest Tubes</vt:lpstr>
      <vt:lpstr>Real –time Mentoring of the Resuscitation of an Simulated IED Strike</vt:lpstr>
      <vt:lpstr>When to shut up and watch?</vt:lpstr>
      <vt:lpstr>Medical Care for Mars Exploration</vt:lpstr>
      <vt:lpstr>Autonomous Care supported by Video-Modelling</vt:lpstr>
      <vt:lpstr>Hypotheses </vt:lpstr>
      <vt:lpstr>Study Design</vt:lpstr>
      <vt:lpstr>Tasks to be Attempted (on simulators)</vt:lpstr>
      <vt:lpstr>This is Voluntary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Mckee</dc:creator>
  <cp:lastModifiedBy>Ellen Johnson</cp:lastModifiedBy>
  <cp:revision>14</cp:revision>
  <dcterms:created xsi:type="dcterms:W3CDTF">2020-01-16T22:22:39Z</dcterms:created>
  <dcterms:modified xsi:type="dcterms:W3CDTF">2022-01-05T19:16:18Z</dcterms:modified>
</cp:coreProperties>
</file>