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2" r:id="rId2"/>
    <p:sldId id="263" r:id="rId3"/>
    <p:sldId id="256" r:id="rId4"/>
    <p:sldId id="258" r:id="rId5"/>
    <p:sldId id="259" r:id="rId6"/>
    <p:sldId id="260" r:id="rId7"/>
    <p:sldId id="261" r:id="rId8"/>
    <p:sldId id="257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-136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A9D85E-2E7C-4460-A0B0-D793E5C77C93}" type="datetimeFigureOut">
              <a:rPr lang="en-US" smtClean="0"/>
              <a:t>7/14/16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57AD9F-BC2D-46EB-AA34-85F5FCCCF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9990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13DF5FB-E8B4-4945-BD95-81697A027210}" type="datetimeFigureOut">
              <a:rPr lang="en-US" smtClean="0"/>
              <a:t>7/14/16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90006F9-0607-49A1-A4CB-21D205189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45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006F9-0607-49A1-A4CB-21D2051893D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425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006F9-0607-49A1-A4CB-21D2051893D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12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006F9-0607-49A1-A4CB-21D2051893D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770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006F9-0607-49A1-A4CB-21D2051893D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383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006F9-0607-49A1-A4CB-21D2051893D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5498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006F9-0607-49A1-A4CB-21D2051893D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158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3EC2C-4027-423D-AAE0-7FFA4898F71F}" type="datetimeFigureOut">
              <a:rPr lang="en-US" smtClean="0"/>
              <a:t>7/14/16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934CD-A151-4A85-98A2-C388A820A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730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3EC2C-4027-423D-AAE0-7FFA4898F71F}" type="datetimeFigureOut">
              <a:rPr lang="en-US" smtClean="0"/>
              <a:t>7/14/16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934CD-A151-4A85-98A2-C388A820A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810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3EC2C-4027-423D-AAE0-7FFA4898F71F}" type="datetimeFigureOut">
              <a:rPr lang="en-US" smtClean="0"/>
              <a:t>7/14/16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934CD-A151-4A85-98A2-C388A820A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426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3EC2C-4027-423D-AAE0-7FFA4898F71F}" type="datetimeFigureOut">
              <a:rPr lang="en-US" smtClean="0"/>
              <a:t>7/14/16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934CD-A151-4A85-98A2-C388A820A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441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3EC2C-4027-423D-AAE0-7FFA4898F71F}" type="datetimeFigureOut">
              <a:rPr lang="en-US" smtClean="0"/>
              <a:t>7/14/16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934CD-A151-4A85-98A2-C388A820A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025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3EC2C-4027-423D-AAE0-7FFA4898F71F}" type="datetimeFigureOut">
              <a:rPr lang="en-US" smtClean="0"/>
              <a:t>7/14/16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934CD-A151-4A85-98A2-C388A820A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210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3EC2C-4027-423D-AAE0-7FFA4898F71F}" type="datetimeFigureOut">
              <a:rPr lang="en-US" smtClean="0"/>
              <a:t>7/14/16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934CD-A151-4A85-98A2-C388A820A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3EC2C-4027-423D-AAE0-7FFA4898F71F}" type="datetimeFigureOut">
              <a:rPr lang="en-US" smtClean="0"/>
              <a:t>7/14/16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934CD-A151-4A85-98A2-C388A820A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541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3EC2C-4027-423D-AAE0-7FFA4898F71F}" type="datetimeFigureOut">
              <a:rPr lang="en-US" smtClean="0"/>
              <a:t>7/14/16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934CD-A151-4A85-98A2-C388A820A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073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3EC2C-4027-423D-AAE0-7FFA4898F71F}" type="datetimeFigureOut">
              <a:rPr lang="en-US" smtClean="0"/>
              <a:t>7/14/16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934CD-A151-4A85-98A2-C388A820A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727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3EC2C-4027-423D-AAE0-7FFA4898F71F}" type="datetimeFigureOut">
              <a:rPr lang="en-US" smtClean="0"/>
              <a:t>7/14/16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934CD-A151-4A85-98A2-C388A820A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586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3EC2C-4027-423D-AAE0-7FFA4898F71F}" type="datetimeFigureOut">
              <a:rPr lang="en-US" smtClean="0"/>
              <a:t>7/14/16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934CD-A151-4A85-98A2-C388A820A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635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Global Spotlight on Presidential Candidates’ Foreign Policies</a:t>
            </a:r>
            <a:br>
              <a:rPr lang="en-US" dirty="0" smtClean="0"/>
            </a:br>
            <a:r>
              <a:rPr lang="en-US" dirty="0" smtClean="0"/>
              <a:t>Niall Michelsen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Whole World is Watching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dirty="0" smtClean="0"/>
              <a:t>Not everyone believes we always do the right things</a:t>
            </a:r>
          </a:p>
          <a:p>
            <a:pPr marL="1428750" lvl="2" indent="-514350">
              <a:buFont typeface="+mj-lt"/>
              <a:buAutoNum type="alphaUcPeriod"/>
            </a:pPr>
            <a:r>
              <a:rPr lang="en-US" dirty="0" smtClean="0"/>
              <a:t>2015 Pew Research --- Percentage who see the US favorably</a:t>
            </a:r>
          </a:p>
          <a:p>
            <a:pPr marL="1885950" lvl="3" indent="-514350">
              <a:buFont typeface="+mj-lt"/>
              <a:buAutoNum type="alphaUcPeriod"/>
            </a:pP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905284"/>
              </p:ext>
            </p:extLst>
          </p:nvPr>
        </p:nvGraphicFramePr>
        <p:xfrm>
          <a:off x="1514764" y="3536757"/>
          <a:ext cx="8128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16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563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Germany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Russia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Israel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81%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China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Japan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Argentina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43%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Kenya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Turkey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7716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US is in everybody’s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Military – Spending 1/3 of world total </a:t>
            </a:r>
          </a:p>
          <a:p>
            <a:pPr lvl="1"/>
            <a:r>
              <a:rPr lang="en-US" sz="1800" dirty="0" smtClean="0"/>
              <a:t>(International Institute for Strategic Studies)</a:t>
            </a:r>
          </a:p>
          <a:p>
            <a:pPr lvl="1"/>
            <a:r>
              <a:rPr lang="en-US" dirty="0" smtClean="0"/>
              <a:t>Think of a contemporary conflict</a:t>
            </a:r>
          </a:p>
          <a:p>
            <a:pPr lvl="1"/>
            <a:r>
              <a:rPr lang="en-US" dirty="0" smtClean="0"/>
              <a:t>Who believes the US should be involved?</a:t>
            </a:r>
          </a:p>
          <a:p>
            <a:pPr lvl="1"/>
            <a:r>
              <a:rPr lang="en-US" dirty="0" smtClean="0"/>
              <a:t>Who believes the US should not be involved?</a:t>
            </a:r>
          </a:p>
          <a:p>
            <a:r>
              <a:rPr lang="en-US" dirty="0" smtClean="0"/>
              <a:t>Economics – 23% of the world GDP </a:t>
            </a:r>
          </a:p>
          <a:p>
            <a:pPr lvl="1"/>
            <a:r>
              <a:rPr lang="en-US" sz="1800" dirty="0" smtClean="0"/>
              <a:t>(International Monetary Fund)</a:t>
            </a:r>
          </a:p>
          <a:p>
            <a:pPr lvl="1"/>
            <a:r>
              <a:rPr lang="en-US" dirty="0" smtClean="0"/>
              <a:t>International Trade – 3 in world (behind EU</a:t>
            </a:r>
          </a:p>
          <a:p>
            <a:pPr marL="457200" lvl="1" indent="0">
              <a:buNone/>
            </a:pPr>
            <a:r>
              <a:rPr lang="en-US" dirty="0" smtClean="0"/>
              <a:t>and China)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2909" y="1825626"/>
            <a:ext cx="442992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570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Presidents and Foreign Policy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a Global Spotlight on this?</a:t>
            </a:r>
          </a:p>
          <a:p>
            <a:pPr lvl="1"/>
            <a:r>
              <a:rPr lang="en-US" dirty="0" smtClean="0"/>
              <a:t>The whole world is watching</a:t>
            </a:r>
          </a:p>
          <a:p>
            <a:pPr lvl="1"/>
            <a:r>
              <a:rPr lang="en-US" dirty="0" smtClean="0"/>
              <a:t>US foreign policies good, bad, or indifferent, affect others</a:t>
            </a:r>
          </a:p>
          <a:p>
            <a:r>
              <a:rPr lang="en-US" dirty="0" smtClean="0"/>
              <a:t>Presidents run US foreign policy</a:t>
            </a:r>
          </a:p>
          <a:p>
            <a:r>
              <a:rPr lang="en-US" dirty="0" smtClean="0"/>
              <a:t>Foreign policy rarely affects Presidential race outcomes</a:t>
            </a:r>
          </a:p>
          <a:p>
            <a:r>
              <a:rPr lang="en-US" dirty="0" smtClean="0"/>
              <a:t>American voters generally know little about foreign policy</a:t>
            </a:r>
          </a:p>
          <a:p>
            <a:r>
              <a:rPr lang="en-US" dirty="0" smtClean="0"/>
              <a:t>How should voters evaluate candidates’ foreign policies?</a:t>
            </a:r>
          </a:p>
          <a:p>
            <a:pPr lvl="1"/>
            <a:r>
              <a:rPr lang="en-US" dirty="0" smtClean="0"/>
              <a:t>What do Presidents need to know about foreign policy</a:t>
            </a:r>
          </a:p>
        </p:txBody>
      </p:sp>
    </p:spTree>
    <p:extLst>
      <p:ext uri="{BB962C8B-B14F-4D97-AF65-F5344CB8AC3E}">
        <p14:creationId xmlns:p14="http://schemas.microsoft.com/office/powerpoint/2010/main" val="3780563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Presidents run US foreign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Greatest power in the world</a:t>
            </a:r>
          </a:p>
          <a:p>
            <a:pPr lvl="1"/>
            <a:r>
              <a:rPr lang="en-US" dirty="0"/>
              <a:t>Everything everywhere is of interest to the </a:t>
            </a:r>
            <a:r>
              <a:rPr lang="en-US" dirty="0" smtClean="0"/>
              <a:t>US</a:t>
            </a:r>
          </a:p>
          <a:p>
            <a:pPr lvl="1"/>
            <a:r>
              <a:rPr lang="en-US" dirty="0" smtClean="0"/>
              <a:t>Every military conflict calls out for US intervention</a:t>
            </a:r>
            <a:endParaRPr lang="en-US" dirty="0"/>
          </a:p>
          <a:p>
            <a:r>
              <a:rPr lang="en-US" dirty="0" smtClean="0"/>
              <a:t>Has the most resources of any leader in the world</a:t>
            </a:r>
          </a:p>
          <a:p>
            <a:pPr lvl="1"/>
            <a:r>
              <a:rPr lang="en-US" dirty="0" smtClean="0"/>
              <a:t>Military</a:t>
            </a:r>
          </a:p>
          <a:p>
            <a:pPr lvl="1"/>
            <a:r>
              <a:rPr lang="en-US" dirty="0" smtClean="0"/>
              <a:t>Economic</a:t>
            </a:r>
          </a:p>
          <a:p>
            <a:pPr lvl="1"/>
            <a:r>
              <a:rPr lang="en-US" dirty="0" smtClean="0"/>
              <a:t>Diplomatic</a:t>
            </a:r>
          </a:p>
          <a:p>
            <a:pPr lvl="1"/>
            <a:r>
              <a:rPr lang="en-US" dirty="0" smtClean="0"/>
              <a:t>Moral</a:t>
            </a:r>
          </a:p>
          <a:p>
            <a:r>
              <a:rPr lang="en-US" dirty="0" smtClean="0"/>
              <a:t>Oversees a huge bureaucracy</a:t>
            </a:r>
          </a:p>
          <a:p>
            <a:r>
              <a:rPr lang="en-US" dirty="0" smtClean="0"/>
              <a:t>Works with Congress</a:t>
            </a:r>
          </a:p>
          <a:p>
            <a:pPr lvl="1"/>
            <a:r>
              <a:rPr lang="en-US" dirty="0" smtClean="0"/>
              <a:t>Presidents begin focusing on domestic issues, but get frustrated and switch to dealing with Russia, Syria, China because its easier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539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Foreign policy affects Presidential race outcomes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Typically not the most important issue</a:t>
            </a:r>
          </a:p>
          <a:p>
            <a:r>
              <a:rPr lang="en-US" dirty="0" smtClean="0"/>
              <a:t>American voters generally uninformed of US foreign policy in general, and candidates’ positions in particular</a:t>
            </a:r>
          </a:p>
          <a:p>
            <a:r>
              <a:rPr lang="en-US" dirty="0" smtClean="0"/>
              <a:t>But, some voters are swayed by foreign policy issues</a:t>
            </a:r>
          </a:p>
          <a:p>
            <a:r>
              <a:rPr lang="en-US" dirty="0" smtClean="0"/>
              <a:t>In close races this can be decisive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908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American voters knowledge about foreign policy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269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should voters evaluate candidates’ foreign policies?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Presidents need to know about foreign policy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775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Basics of Geopolitics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countries pursue their self-interest</a:t>
            </a:r>
          </a:p>
          <a:p>
            <a:pPr lvl="1"/>
            <a:r>
              <a:rPr lang="en-US" dirty="0" smtClean="0"/>
              <a:t>Countries are worried about what is happening close their borders</a:t>
            </a:r>
          </a:p>
          <a:p>
            <a:r>
              <a:rPr lang="en-US" dirty="0" smtClean="0"/>
              <a:t>American </a:t>
            </a:r>
            <a:r>
              <a:rPr lang="en-US" dirty="0" err="1" smtClean="0"/>
              <a:t>exceptionalism</a:t>
            </a:r>
            <a:endParaRPr lang="en-US" dirty="0" smtClean="0"/>
          </a:p>
          <a:p>
            <a:pPr lvl="1"/>
            <a:r>
              <a:rPr lang="en-US" dirty="0" smtClean="0"/>
              <a:t>The US is safe behind our borders (from traditional attacks)</a:t>
            </a:r>
          </a:p>
          <a:p>
            <a:r>
              <a:rPr lang="en-US" dirty="0" smtClean="0"/>
              <a:t>Even when the US acts “benevolently” others are wary</a:t>
            </a:r>
          </a:p>
          <a:p>
            <a:r>
              <a:rPr lang="en-US" dirty="0" smtClean="0"/>
              <a:t>The world yearns for US leadership, but</a:t>
            </a:r>
          </a:p>
          <a:p>
            <a:r>
              <a:rPr lang="en-US" dirty="0" smtClean="0"/>
              <a:t>The more active the US gets the more the world gets worried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728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1033</TotalTime>
  <Words>406</Words>
  <Application>Microsoft Macintosh PowerPoint</Application>
  <PresentationFormat>Custom</PresentationFormat>
  <Paragraphs>75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Global Spotlight on Presidential Candidates’ Foreign Policies Niall Michelsen</vt:lpstr>
      <vt:lpstr>The US is in everybody’s business</vt:lpstr>
      <vt:lpstr>Presidents and Foreign Policy</vt:lpstr>
      <vt:lpstr>Presidents run US foreign policy</vt:lpstr>
      <vt:lpstr>Foreign policy affects Presidential race outcomes </vt:lpstr>
      <vt:lpstr>American voters knowledge about foreign policy </vt:lpstr>
      <vt:lpstr>How should voters evaluate candidates’ foreign policies? </vt:lpstr>
      <vt:lpstr>Basics of Geopolitics</vt:lpstr>
    </vt:vector>
  </TitlesOfParts>
  <Company>Western Carolina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Presidents and Foreign Policy</dc:title>
  <dc:creator>Niall Michelsen</dc:creator>
  <cp:lastModifiedBy>Celina Szymanski</cp:lastModifiedBy>
  <cp:revision>14</cp:revision>
  <cp:lastPrinted>2016-03-01T21:22:03Z</cp:lastPrinted>
  <dcterms:created xsi:type="dcterms:W3CDTF">2016-02-26T15:42:53Z</dcterms:created>
  <dcterms:modified xsi:type="dcterms:W3CDTF">2016-07-14T15:28:14Z</dcterms:modified>
</cp:coreProperties>
</file>