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dp" ContentType="image/vnd.ms-photo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9" r:id="rId4"/>
    <p:sldId id="257" r:id="rId5"/>
    <p:sldId id="258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0082"/>
    <a:srgbClr val="20589D"/>
    <a:srgbClr val="D2DEE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-1448" y="-1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8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0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11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adergraphicppt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975"/>
          <a:stretch/>
        </p:blipFill>
        <p:spPr>
          <a:xfrm>
            <a:off x="0" y="-3"/>
            <a:ext cx="9144000" cy="11027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852" y="355791"/>
            <a:ext cx="6712850" cy="543415"/>
          </a:xfrm>
          <a:noFill/>
        </p:spPr>
        <p:txBody>
          <a:bodyPr anchor="b"/>
          <a:lstStyle>
            <a:lvl1pPr algn="l">
              <a:defRPr sz="38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2945"/>
            <a:ext cx="5018891" cy="3728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D166CC-E70A-DF4D-B691-C9D9745F130F}" type="datetime1">
              <a:rPr lang="en-US"/>
              <a:pPr/>
              <a:t>7/14/16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317C8-4395-304F-A087-01E0648D7D4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1" name="Picture 8" descr="WCULogo-singularwhite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399390" y="273050"/>
            <a:ext cx="1548018" cy="63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3366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4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15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8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8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7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6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3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87894-EEF4-44A3-94AB-58A3FC0EA1A7}" type="datetimeFigureOut">
              <a:rPr lang="en-US" smtClean="0"/>
              <a:t>7/14/16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E49FC-47EA-48F2-B978-284FA4EA9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socrativ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 Spotlight Series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95" y="1198589"/>
            <a:ext cx="8919236" cy="5507803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700" dirty="0"/>
              <a:t>Welcome to the Global Spotlight Event on the Presidential Candidates' Foreign Policy positions. During this presentation we will use </a:t>
            </a:r>
            <a:r>
              <a:rPr lang="en-US" sz="2700" dirty="0" smtClean="0"/>
              <a:t>an online </a:t>
            </a:r>
            <a:r>
              <a:rPr lang="en-US" sz="2700" dirty="0"/>
              <a:t>audience response system to poll the audience on their opinions</a:t>
            </a:r>
            <a:r>
              <a:rPr lang="en-US" sz="2700" dirty="0" smtClean="0"/>
              <a:t>. We will use it to enhance the presentation, but we will also capture the survey responses for research purposes. Your participation is voluntary.</a:t>
            </a:r>
            <a:endParaRPr lang="en-US" sz="27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700" dirty="0" smtClean="0"/>
              <a:t>If you have an internet-enabled device, please log on to </a:t>
            </a:r>
            <a:r>
              <a:rPr lang="en-US" sz="2700" dirty="0" smtClean="0">
                <a:hlinkClick r:id="rId2"/>
              </a:rPr>
              <a:t>www.socrative.com</a:t>
            </a:r>
            <a:r>
              <a:rPr lang="en-US" sz="2700" dirty="0" smtClean="0"/>
              <a:t>. If on a mobile device, choose “student login” from the drop-down menu in the top left corner.</a:t>
            </a:r>
            <a:endParaRPr lang="en-US" sz="27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700" dirty="0" smtClean="0"/>
              <a:t>When asked for a room name, enter “MIKE”. </a:t>
            </a:r>
            <a:endParaRPr lang="en-US" sz="27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700" dirty="0" smtClean="0"/>
              <a:t>You will be prompted to answer some initial questions before the presentation begins. Stay logged in as we will use the polling software again soon.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8383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6435"/>
            <a:ext cx="9144000" cy="14776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Presidential Candidates’</a:t>
            </a:r>
            <a:br>
              <a:rPr lang="en-US" dirty="0" smtClean="0"/>
            </a:br>
            <a:r>
              <a:rPr lang="en-US" dirty="0" smtClean="0"/>
              <a:t>Trade Policy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753"/>
            <a:ext cx="9144000" cy="63049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Michael McDonald</a:t>
            </a:r>
          </a:p>
          <a:p>
            <a:r>
              <a:rPr lang="en-US" dirty="0" smtClean="0"/>
              <a:t>mkmcdonald@email.wcu.edu</a:t>
            </a:r>
          </a:p>
          <a:p>
            <a:endParaRPr lang="en-US" dirty="0"/>
          </a:p>
        </p:txBody>
      </p:sp>
      <p:pic>
        <p:nvPicPr>
          <p:cNvPr id="1026" name="Picture 2" descr="http://ropercenter.cornell.edu/wp/wp-content/uploads/2014/11/2016-Elec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495" y="1961002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27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Trade Orientation (free trade vs. protectionism)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Support for past free trade agreements (FTAs)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Support for Trans-Pacific Partnership (TPP)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Trade Hobby Horse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Position on Export-Import Bank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Position on the Embargo Against Cuba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Position on Trade with China</a:t>
            </a:r>
            <a:endParaRPr lang="en-US" dirty="0"/>
          </a:p>
        </p:txBody>
      </p:sp>
      <p:pic>
        <p:nvPicPr>
          <p:cNvPr id="4" name="Picture 2" descr="http://ropercenter.cornell.edu/wp/wp-content/uploads/2014/11/2016-Elec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793" y="4635500"/>
            <a:ext cx="2062602" cy="206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159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568134"/>
              </p:ext>
            </p:extLst>
          </p:nvPr>
        </p:nvGraphicFramePr>
        <p:xfrm>
          <a:off x="295275" y="200024"/>
          <a:ext cx="8569325" cy="64435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5625"/>
                <a:gridCol w="2908300"/>
                <a:gridCol w="1587500"/>
                <a:gridCol w="1804035"/>
                <a:gridCol w="1713865"/>
              </a:tblGrid>
              <a:tr h="101652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View</a:t>
                      </a:r>
                      <a:r>
                        <a:rPr lang="en-US" baseline="0" dirty="0" smtClean="0"/>
                        <a:t> of Trade in General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Support for Past</a:t>
                      </a:r>
                      <a:r>
                        <a:rPr lang="en-US" baseline="0" dirty="0" smtClean="0"/>
                        <a:t> FTAs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Suppor</a:t>
                      </a:r>
                      <a:r>
                        <a:rPr lang="en-US" baseline="0" dirty="0" smtClean="0"/>
                        <a:t>t for TPP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Hobby</a:t>
                      </a:r>
                      <a:r>
                        <a:rPr lang="en-US" baseline="0" dirty="0" smtClean="0"/>
                        <a:t> Horse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Free-trade</a:t>
                      </a:r>
                      <a:r>
                        <a:rPr lang="en-US" baseline="0" dirty="0" smtClean="0"/>
                        <a:t> skeptic; highly protectionist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Against</a:t>
                      </a:r>
                      <a:r>
                        <a:rPr lang="en-US" baseline="0" dirty="0" smtClean="0"/>
                        <a:t> all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Strongly</a:t>
                      </a:r>
                      <a:r>
                        <a:rPr lang="en-US" baseline="0" dirty="0" smtClean="0"/>
                        <a:t> against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American jobs and workers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Proponent of strategic trade;</a:t>
                      </a:r>
                    </a:p>
                    <a:p>
                      <a:pPr algn="ctr"/>
                      <a:r>
                        <a:rPr lang="en-US" dirty="0" smtClean="0"/>
                        <a:t>Argues</a:t>
                      </a:r>
                      <a:r>
                        <a:rPr lang="en-US" baseline="0" dirty="0" smtClean="0"/>
                        <a:t> almost all current FTAs are “bad deals”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 them in principal,</a:t>
                      </a:r>
                      <a:r>
                        <a:rPr lang="en-US" baseline="0" dirty="0" smtClean="0"/>
                        <a:t> against most in practice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Against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Increasing</a:t>
                      </a:r>
                      <a:r>
                        <a:rPr lang="en-US" baseline="0" dirty="0" smtClean="0"/>
                        <a:t> tariffs (taxes) on imports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Generally pro-free</a:t>
                      </a:r>
                      <a:r>
                        <a:rPr lang="en-US" baseline="0" dirty="0" smtClean="0"/>
                        <a:t> trade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 most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For, but against the process as “corrupt</a:t>
                      </a:r>
                      <a:r>
                        <a:rPr lang="en-US" baseline="0" dirty="0" smtClean="0"/>
                        <a:t> backroom deals”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 Export-Import</a:t>
                      </a:r>
                      <a:r>
                        <a:rPr lang="en-US" baseline="0" dirty="0" smtClean="0"/>
                        <a:t> Bank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Generally pro-free trade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</a:t>
                      </a:r>
                      <a:r>
                        <a:rPr lang="en-US" baseline="0" dirty="0" smtClean="0"/>
                        <a:t> most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Originally for it, now against 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Fair</a:t>
                      </a:r>
                      <a:r>
                        <a:rPr lang="en-US" baseline="0" dirty="0" smtClean="0"/>
                        <a:t> Trade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Free-trade</a:t>
                      </a:r>
                      <a:r>
                        <a:rPr lang="en-US" baseline="0" dirty="0" smtClean="0"/>
                        <a:t> advocate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 nearly</a:t>
                      </a:r>
                      <a:r>
                        <a:rPr lang="en-US" baseline="0" dirty="0" smtClean="0"/>
                        <a:t> all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Opposing trade-related</a:t>
                      </a:r>
                      <a:r>
                        <a:rPr lang="en-US" baseline="0" dirty="0" smtClean="0"/>
                        <a:t> taxes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981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982817"/>
              </p:ext>
            </p:extLst>
          </p:nvPr>
        </p:nvGraphicFramePr>
        <p:xfrm>
          <a:off x="295274" y="200024"/>
          <a:ext cx="8645526" cy="64435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1990"/>
                <a:gridCol w="2575215"/>
                <a:gridCol w="1466621"/>
                <a:gridCol w="1585389"/>
                <a:gridCol w="2526311"/>
              </a:tblGrid>
              <a:tr h="101652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Trade Policy Summary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Renewing Export-Import Bank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Keep Embargo Against Cuba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Trade</a:t>
                      </a:r>
                      <a:r>
                        <a:rPr lang="en-US" baseline="0" dirty="0" smtClean="0"/>
                        <a:t> with China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Free-trade</a:t>
                      </a:r>
                      <a:r>
                        <a:rPr lang="en-US" baseline="0" dirty="0" smtClean="0"/>
                        <a:t> skeptic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Against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Against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Revoke</a:t>
                      </a:r>
                      <a:r>
                        <a:rPr lang="en-US" baseline="0" dirty="0" smtClean="0"/>
                        <a:t> PNTR; condition trade on human rights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Proponent of strategic trade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Stated 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Against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Impose 45% tariff on Chinese goods if they don’t “open their market”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Pro-free</a:t>
                      </a:r>
                      <a:r>
                        <a:rPr lang="en-US" baseline="0" dirty="0" smtClean="0"/>
                        <a:t> trade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Against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Eliminate taxes on goods produced for export to China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Pro-free trade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Against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Engage</a:t>
                      </a:r>
                      <a:r>
                        <a:rPr lang="en-US" baseline="0" dirty="0" smtClean="0"/>
                        <a:t> China; force China to play by WTO rules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Free-trade</a:t>
                      </a:r>
                      <a:r>
                        <a:rPr lang="en-US" baseline="0" dirty="0" smtClean="0"/>
                        <a:t> advocate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Against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Pass the TPP; enforce</a:t>
                      </a:r>
                      <a:r>
                        <a:rPr lang="en-US" baseline="0" dirty="0" smtClean="0"/>
                        <a:t> IP protection; Punish China for illegal subsidies, devalued currency, etc.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360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3" y="1447800"/>
            <a:ext cx="8719681" cy="4729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20589D"/>
                </a:solidFill>
              </a:rPr>
              <a:t>Based on what you have just heard, which candidate's foreign policy is most in </a:t>
            </a:r>
            <a:r>
              <a:rPr lang="en-US" dirty="0" smtClean="0">
                <a:solidFill>
                  <a:srgbClr val="20589D"/>
                </a:solidFill>
              </a:rPr>
              <a:t>line with </a:t>
            </a:r>
            <a:r>
              <a:rPr lang="en-US" dirty="0">
                <a:solidFill>
                  <a:srgbClr val="20589D"/>
                </a:solidFill>
              </a:rPr>
              <a:t>your own preferences?</a:t>
            </a:r>
            <a:endParaRPr lang="en-US" dirty="0" smtClean="0">
              <a:solidFill>
                <a:srgbClr val="20589D"/>
              </a:solidFill>
            </a:endParaRPr>
          </a:p>
        </p:txBody>
      </p:sp>
      <p:pic>
        <p:nvPicPr>
          <p:cNvPr id="4" name="Picture 2" descr="http://ropercenter.cornell.edu/wp/wp-content/uploads/2014/11/2016-Elec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793" y="4635500"/>
            <a:ext cx="2062602" cy="206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750602"/>
              </p:ext>
            </p:extLst>
          </p:nvPr>
        </p:nvGraphicFramePr>
        <p:xfrm>
          <a:off x="349703" y="2523874"/>
          <a:ext cx="6018440" cy="37880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42491"/>
                <a:gridCol w="1792693"/>
                <a:gridCol w="1020964"/>
                <a:gridCol w="1103642"/>
                <a:gridCol w="1758650"/>
              </a:tblGrid>
              <a:tr h="660763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Trade Policy Summary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Renewing Export-Import Bank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Keep Embargo Against Cuba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Trade</a:t>
                      </a:r>
                      <a:r>
                        <a:rPr lang="en-US" sz="1100" baseline="0" dirty="0" smtClean="0"/>
                        <a:t> with China</a:t>
                      </a:r>
                      <a:endParaRPr lang="en-US" sz="1100" dirty="0"/>
                    </a:p>
                  </a:txBody>
                  <a:tcPr anchor="ctr"/>
                </a:tc>
              </a:tr>
              <a:tr h="412977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A</a:t>
                      </a:r>
                      <a:endParaRPr 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Free-trade</a:t>
                      </a:r>
                      <a:r>
                        <a:rPr lang="en-US" sz="1100" baseline="0" dirty="0" smtClean="0"/>
                        <a:t> skeptic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Against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Against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Revoke</a:t>
                      </a:r>
                      <a:r>
                        <a:rPr lang="en-US" sz="1100" baseline="0" dirty="0" smtClean="0"/>
                        <a:t> PNTR; condition trade on human rights</a:t>
                      </a:r>
                      <a:endParaRPr lang="en-US" sz="1100" dirty="0"/>
                    </a:p>
                  </a:txBody>
                  <a:tcPr anchor="ctr"/>
                </a:tc>
              </a:tr>
              <a:tr h="66076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B</a:t>
                      </a:r>
                      <a:endParaRPr 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Proponent of strategic trade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 Stated 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Against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Impose 45% tariff on Chinese goods if they don’t “open their market”</a:t>
                      </a:r>
                      <a:endParaRPr lang="en-US" sz="1100" dirty="0"/>
                    </a:p>
                  </a:txBody>
                  <a:tcPr anchor="ctr"/>
                </a:tc>
              </a:tr>
              <a:tr h="53687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C</a:t>
                      </a:r>
                      <a:endParaRPr 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Pro-free</a:t>
                      </a:r>
                      <a:r>
                        <a:rPr lang="en-US" sz="1100" baseline="0" dirty="0" smtClean="0"/>
                        <a:t> trade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Against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For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Eliminate taxes on goods produced for export to China</a:t>
                      </a:r>
                      <a:endParaRPr lang="en-US" sz="1100" dirty="0"/>
                    </a:p>
                  </a:txBody>
                  <a:tcPr anchor="ctr"/>
                </a:tc>
              </a:tr>
              <a:tr h="53687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D</a:t>
                      </a:r>
                      <a:endParaRPr 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Pro-free trade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For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Against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Engage</a:t>
                      </a:r>
                      <a:r>
                        <a:rPr lang="en-US" sz="1100" baseline="0" dirty="0" smtClean="0"/>
                        <a:t> China; force China to play by WTO rules</a:t>
                      </a:r>
                      <a:endParaRPr lang="en-US" sz="1100" dirty="0"/>
                    </a:p>
                  </a:txBody>
                  <a:tcPr anchor="ctr"/>
                </a:tc>
              </a:tr>
              <a:tr h="908549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E</a:t>
                      </a:r>
                      <a:endParaRPr 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Free-trade</a:t>
                      </a:r>
                      <a:r>
                        <a:rPr lang="en-US" sz="1100" baseline="0" dirty="0" smtClean="0"/>
                        <a:t> advocate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Against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For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Pass the TPP; enforce</a:t>
                      </a:r>
                      <a:r>
                        <a:rPr lang="en-US" sz="1100" baseline="0" dirty="0" smtClean="0"/>
                        <a:t> IP protection; Punish China for illegal subsidies, devalued currency, etc.</a:t>
                      </a:r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146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499740"/>
              </p:ext>
            </p:extLst>
          </p:nvPr>
        </p:nvGraphicFramePr>
        <p:xfrm>
          <a:off x="2797174" y="373063"/>
          <a:ext cx="3455057" cy="609917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67887"/>
                <a:gridCol w="2587170"/>
              </a:tblGrid>
              <a:tr h="101652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 is this Candidate?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Bernie</a:t>
                      </a:r>
                      <a:r>
                        <a:rPr lang="en-US" baseline="0" dirty="0" smtClean="0"/>
                        <a:t>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Sanders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Donald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Trump</a:t>
                      </a:r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Ted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Cruz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Hillary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Clinton</a:t>
                      </a:r>
                      <a:endParaRPr lang="en-US" dirty="0"/>
                    </a:p>
                  </a:txBody>
                  <a:tcPr anchor="ctr"/>
                </a:tc>
              </a:tr>
              <a:tr h="10165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Marco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Rubio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8" name="Picture 4" descr="http://cdn1.thr.com/sites/default/files/2015/08/splash-trump-a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1" r="14426"/>
          <a:stretch/>
        </p:blipFill>
        <p:spPr bwMode="auto">
          <a:xfrm>
            <a:off x="4114801" y="2438400"/>
            <a:ext cx="1059366" cy="92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ages.huffingtonpost.com/2016-02-22-1456172662-1597066-BernieSander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7" r="39777"/>
          <a:stretch/>
        </p:blipFill>
        <p:spPr bwMode="auto">
          <a:xfrm>
            <a:off x="4335037" y="1465374"/>
            <a:ext cx="618893" cy="88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theresurgent.com/wp-content/uploads/2016/01/TedCruzWide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22"/>
          <a:stretch/>
        </p:blipFill>
        <p:spPr bwMode="auto">
          <a:xfrm>
            <a:off x="4156077" y="3453699"/>
            <a:ext cx="1018090" cy="936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versobooks-prod.s3.amazonaws.com/images/000007/662/hillary-clinton-8b5ba9f07cc0fdc9153e423d8064882c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43" r="7279"/>
          <a:stretch/>
        </p:blipFill>
        <p:spPr bwMode="auto">
          <a:xfrm>
            <a:off x="4335037" y="4480940"/>
            <a:ext cx="786161" cy="94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content-img.newsinc.com/jpg/2399/29074050/21784784.jpg?t=1431601200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3" r="18257"/>
          <a:stretch/>
        </p:blipFill>
        <p:spPr bwMode="auto">
          <a:xfrm>
            <a:off x="4309948" y="5471510"/>
            <a:ext cx="880946" cy="95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831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620" y="1690689"/>
            <a:ext cx="5868760" cy="4576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20589D"/>
                </a:solidFill>
              </a:rPr>
              <a:t>Are you surprised by which candidate you selected?</a:t>
            </a:r>
          </a:p>
        </p:txBody>
      </p:sp>
      <p:pic>
        <p:nvPicPr>
          <p:cNvPr id="4" name="Picture 2" descr="http://ropercenter.cornell.edu/wp/wp-content/uploads/2014/11/2016-Elec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793" y="4635500"/>
            <a:ext cx="2062602" cy="206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73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594</Words>
  <Application>Microsoft Macintosh PowerPoint</Application>
  <PresentationFormat>On-screen Show (4:3)</PresentationFormat>
  <Paragraphs>119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Global Spotlight Series 2016</vt:lpstr>
      <vt:lpstr>Presidential Candidates’ Trade Policy</vt:lpstr>
      <vt:lpstr>Topics to be Covered</vt:lpstr>
      <vt:lpstr>PowerPoint Presentation</vt:lpstr>
      <vt:lpstr>PowerPoint Presentation</vt:lpstr>
      <vt:lpstr>Poll Question</vt:lpstr>
      <vt:lpstr>PowerPoint Presentation</vt:lpstr>
      <vt:lpstr>Poll Question</vt:lpstr>
    </vt:vector>
  </TitlesOfParts>
  <Company>Western Carolina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Presidential Candidates’ Trade Policy</dc:title>
  <dc:creator>Michael McDonald</dc:creator>
  <cp:lastModifiedBy>Celina Szymanski</cp:lastModifiedBy>
  <cp:revision>14</cp:revision>
  <dcterms:created xsi:type="dcterms:W3CDTF">2016-03-01T20:43:14Z</dcterms:created>
  <dcterms:modified xsi:type="dcterms:W3CDTF">2016-07-14T15:27:47Z</dcterms:modified>
</cp:coreProperties>
</file>