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6858000" cy="9144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41"/>
    <p:restoredTop sz="91478"/>
  </p:normalViewPr>
  <p:slideViewPr>
    <p:cSldViewPr snapToGrid="0" snapToObjects="1">
      <p:cViewPr varScale="1">
        <p:scale>
          <a:sx n="89" d="100"/>
          <a:sy n="89" d="100"/>
        </p:scale>
        <p:origin x="3360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9A29A-437E-1A47-B600-C8DEA98C5D68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BED51-3D3A-B648-826F-85E7F5A10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674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BED51-3D3A-B648-826F-85E7F5A103D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107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3A2A-CA3F-644E-BB7B-AA9B84A0C48E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A133-0678-FE47-BCBD-1BE90650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557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3A2A-CA3F-644E-BB7B-AA9B84A0C48E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A133-0678-FE47-BCBD-1BE90650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6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3A2A-CA3F-644E-BB7B-AA9B84A0C48E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A133-0678-FE47-BCBD-1BE90650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95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3A2A-CA3F-644E-BB7B-AA9B84A0C48E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A133-0678-FE47-BCBD-1BE90650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3A2A-CA3F-644E-BB7B-AA9B84A0C48E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A133-0678-FE47-BCBD-1BE90650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92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3A2A-CA3F-644E-BB7B-AA9B84A0C48E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A133-0678-FE47-BCBD-1BE90650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0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3A2A-CA3F-644E-BB7B-AA9B84A0C48E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A133-0678-FE47-BCBD-1BE90650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67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3A2A-CA3F-644E-BB7B-AA9B84A0C48E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A133-0678-FE47-BCBD-1BE90650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98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3A2A-CA3F-644E-BB7B-AA9B84A0C48E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A133-0678-FE47-BCBD-1BE90650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90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3A2A-CA3F-644E-BB7B-AA9B84A0C48E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A133-0678-FE47-BCBD-1BE90650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63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3A2A-CA3F-644E-BB7B-AA9B84A0C48E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A133-0678-FE47-BCBD-1BE90650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89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B3A2A-CA3F-644E-BB7B-AA9B84A0C48E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4A133-0678-FE47-BCBD-1BE90650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33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369B9F3E-E979-1B42-A03A-F2EDD9A4F1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928501"/>
              </p:ext>
            </p:extLst>
          </p:nvPr>
        </p:nvGraphicFramePr>
        <p:xfrm>
          <a:off x="223131" y="654540"/>
          <a:ext cx="6423761" cy="6159622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2571144">
                  <a:extLst>
                    <a:ext uri="{9D8B030D-6E8A-4147-A177-3AD203B41FA5}">
                      <a16:colId xmlns:a16="http://schemas.microsoft.com/office/drawing/2014/main" val="678442308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153909770"/>
                    </a:ext>
                  </a:extLst>
                </a:gridCol>
                <a:gridCol w="1324561">
                  <a:extLst>
                    <a:ext uri="{9D8B030D-6E8A-4147-A177-3AD203B41FA5}">
                      <a16:colId xmlns:a16="http://schemas.microsoft.com/office/drawing/2014/main" val="2298172231"/>
                    </a:ext>
                  </a:extLst>
                </a:gridCol>
                <a:gridCol w="1125877">
                  <a:extLst>
                    <a:ext uri="{9D8B030D-6E8A-4147-A177-3AD203B41FA5}">
                      <a16:colId xmlns:a16="http://schemas.microsoft.com/office/drawing/2014/main" val="2681199308"/>
                    </a:ext>
                  </a:extLst>
                </a:gridCol>
                <a:gridCol w="518259">
                  <a:extLst>
                    <a:ext uri="{9D8B030D-6E8A-4147-A177-3AD203B41FA5}">
                      <a16:colId xmlns:a16="http://schemas.microsoft.com/office/drawing/2014/main" val="3685162454"/>
                    </a:ext>
                  </a:extLst>
                </a:gridCol>
              </a:tblGrid>
              <a:tr h="2939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 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All patients (%)N=</a:t>
                      </a:r>
                      <a:r>
                        <a:rPr lang="en-US" altLang="ja-JP" sz="1000" b="0" kern="100" dirty="0">
                          <a:effectLst/>
                          <a:latin typeface="+mj-lt"/>
                        </a:rPr>
                        <a:t>41</a:t>
                      </a:r>
                      <a:r>
                        <a:rPr lang="en-US" sz="1000" b="0" kern="100" dirty="0">
                          <a:effectLst/>
                          <a:latin typeface="+mj-lt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Within 30 days of death (%) N=61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 Over 30 days of death (%) N=349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P-</a:t>
                      </a:r>
                      <a:endParaRPr lang="ja-JP" sz="1000" b="0" kern="100"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value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9453595"/>
                  </a:ext>
                </a:extLst>
              </a:tr>
              <a:tr h="1379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Molecular</a:t>
                      </a:r>
                      <a:r>
                        <a:rPr lang="ja-JP" altLang="en-US" sz="1000" b="0" kern="100">
                          <a:effectLst/>
                          <a:latin typeface="+mj-lt"/>
                        </a:rPr>
                        <a:t> </a:t>
                      </a:r>
                      <a:r>
                        <a:rPr lang="en-US" sz="1000" b="0" kern="100" dirty="0">
                          <a:effectLst/>
                          <a:latin typeface="+mj-lt"/>
                        </a:rPr>
                        <a:t>Targeted Agents (MTAs)</a:t>
                      </a:r>
                      <a:r>
                        <a:rPr lang="ja-JP" altLang="en-US" sz="1000" b="0" kern="100">
                          <a:effectLst/>
                          <a:latin typeface="+mj-lt"/>
                        </a:rPr>
                        <a:t> </a:t>
                      </a:r>
                      <a:r>
                        <a:rPr lang="en-US" altLang="ja-JP" sz="1000" b="0" kern="100" dirty="0">
                          <a:effectLst/>
                          <a:latin typeface="+mj-lt"/>
                        </a:rPr>
                        <a:t>mono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57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13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0.123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63985764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Regorafenib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8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8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3757427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Gefitinib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6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5913002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0" kern="100" dirty="0" err="1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Afatinib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5770526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Panitumumab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00847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Erlotinib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4149665"/>
                  </a:ext>
                </a:extLst>
              </a:tr>
              <a:tr h="147062">
                <a:tc>
                  <a:txBody>
                    <a:bodyPr/>
                    <a:lstStyle/>
                    <a:p>
                      <a:pPr algn="l" fontAlgn="ctr"/>
                      <a:r>
                        <a:rPr lang="e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  </a:t>
                      </a:r>
                      <a:r>
                        <a:rPr lang="en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Everolims</a:t>
                      </a:r>
                      <a:endParaRPr lang="en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panose="020B060007020508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7191129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Pazopanib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593380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kern="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Immune-checkpoint agents (ICIs) mono</a:t>
                      </a:r>
                      <a:endParaRPr kumimoji="1" lang="ja-JP" altLang="ja-JP" sz="1000" b="0" kern="100">
                        <a:solidFill>
                          <a:schemeClr val="dk1"/>
                        </a:solidFill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35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0.333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7905342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Nivolumab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31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26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17098579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0" kern="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Pembrolizumab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7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9883863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0" kern="100" dirty="0" err="1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Atezolizumab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1199540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Ipilimumab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61874499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Cytotoxic agents (CTAs) =1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214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187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0.183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43754090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S-1</a:t>
                      </a:r>
                      <a:r>
                        <a:rPr lang="ja-JP" sz="1000" b="0" kern="100">
                          <a:effectLst/>
                          <a:latin typeface="+mj-lt"/>
                        </a:rPr>
                        <a:t>±</a:t>
                      </a:r>
                      <a:r>
                        <a:rPr lang="en-US" sz="1000" b="0" kern="100" dirty="0">
                          <a:effectLst/>
                          <a:latin typeface="+mj-lt"/>
                        </a:rPr>
                        <a:t>MTAs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63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59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5537437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PTX</a:t>
                      </a:r>
                      <a:r>
                        <a:rPr lang="ja-JP" sz="1000" b="0" kern="100">
                          <a:effectLst/>
                          <a:latin typeface="+mj-lt"/>
                        </a:rPr>
                        <a:t>±</a:t>
                      </a:r>
                      <a:r>
                        <a:rPr lang="en-US" sz="1000" b="0" kern="100" dirty="0">
                          <a:effectLst/>
                          <a:latin typeface="+mj-lt"/>
                        </a:rPr>
                        <a:t>MTAs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12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32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1300226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GEM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28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6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22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1884070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TAS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18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18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5408621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CPT</a:t>
                      </a:r>
                      <a:r>
                        <a:rPr lang="ja-JP" sz="1000" b="0" kern="100">
                          <a:effectLst/>
                          <a:latin typeface="+mj-lt"/>
                        </a:rPr>
                        <a:t>±</a:t>
                      </a:r>
                      <a:r>
                        <a:rPr lang="en-US" sz="1000" b="0" kern="100" dirty="0">
                          <a:effectLst/>
                          <a:latin typeface="+mj-lt"/>
                        </a:rPr>
                        <a:t>MTAs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11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8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6280259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AMR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6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7570319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PEM</a:t>
                      </a:r>
                      <a:r>
                        <a:rPr lang="ja-JP" sz="1000" b="0" kern="100">
                          <a:effectLst/>
                          <a:latin typeface="+mj-lt"/>
                        </a:rPr>
                        <a:t>±</a:t>
                      </a:r>
                      <a:r>
                        <a:rPr lang="en-US" sz="1000" b="0" kern="100" dirty="0">
                          <a:effectLst/>
                          <a:latin typeface="+mj-lt"/>
                        </a:rPr>
                        <a:t>MTAs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3787358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DTX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3181283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CDDP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54825"/>
                  </a:ext>
                </a:extLst>
              </a:tr>
              <a:tr h="1379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CAPE±MTAs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1771410"/>
                  </a:ext>
                </a:extLst>
              </a:tr>
              <a:tr h="1379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Eriblin</a:t>
                      </a:r>
                      <a:r>
                        <a:rPr lang="ja-JP" altLang="ja-JP" sz="1000" b="0" kern="100">
                          <a:effectLst/>
                          <a:latin typeface="+mj-lt"/>
                        </a:rPr>
                        <a:t>±</a:t>
                      </a:r>
                      <a:r>
                        <a:rPr lang="en-US" altLang="ja-JP" sz="1000" b="0" kern="100" dirty="0">
                          <a:effectLst/>
                          <a:latin typeface="+mj-lt"/>
                        </a:rPr>
                        <a:t>MTAs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2509499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VNR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9505367"/>
                  </a:ext>
                </a:extLst>
              </a:tr>
              <a:tr h="1379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ETP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52866"/>
                  </a:ext>
                </a:extLst>
              </a:tr>
              <a:tr h="2064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Cytotoxic agents (CTAs) </a:t>
                      </a:r>
                      <a:r>
                        <a:rPr lang="en-US" sz="1000" b="0" kern="0" dirty="0">
                          <a:effectLst/>
                          <a:latin typeface="+mj-lt"/>
                        </a:rPr>
                        <a:t>≥</a:t>
                      </a:r>
                      <a:r>
                        <a:rPr lang="en-US" sz="1000" b="0" kern="100" dirty="0">
                          <a:effectLst/>
                          <a:latin typeface="+mj-lt"/>
                        </a:rPr>
                        <a:t>2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79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70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0.297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62573209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5-FU/L-OHP</a:t>
                      </a:r>
                      <a:r>
                        <a:rPr lang="ja-JP" sz="1000" b="0" kern="100">
                          <a:effectLst/>
                          <a:latin typeface="+mj-lt"/>
                        </a:rPr>
                        <a:t>±</a:t>
                      </a:r>
                      <a:r>
                        <a:rPr lang="en-US" sz="1000" b="0" kern="100" dirty="0">
                          <a:effectLst/>
                          <a:latin typeface="+mj-lt"/>
                        </a:rPr>
                        <a:t>MTAs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6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3715030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CBDCA/PTX</a:t>
                      </a:r>
                      <a:r>
                        <a:rPr kumimoji="1" lang="ja-JP" altLang="ja-JP" sz="1000" b="0" kern="1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±</a:t>
                      </a:r>
                      <a:r>
                        <a:rPr kumimoji="1" lang="en-US" altLang="ja-JP" sz="1000" b="0" kern="1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MTAs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8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6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4976316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S-1/L-OHP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8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6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2128476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5-FU/CDDP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7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7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0003119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5-FU/CPT</a:t>
                      </a:r>
                      <a:r>
                        <a:rPr lang="ja-JP" sz="1000" b="0" kern="100">
                          <a:effectLst/>
                          <a:latin typeface="+mj-lt"/>
                        </a:rPr>
                        <a:t>±</a:t>
                      </a:r>
                      <a:r>
                        <a:rPr lang="en-US" sz="1000" b="0" kern="100" dirty="0">
                          <a:effectLst/>
                          <a:latin typeface="+mj-lt"/>
                        </a:rPr>
                        <a:t>MTAs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7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7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5982549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CDDP/GEM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7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6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3063204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GEM/PTX</a:t>
                      </a:r>
                      <a:r>
                        <a:rPr kumimoji="1" lang="ja-JP" altLang="ja-JP" sz="1000" b="0" kern="1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±</a:t>
                      </a:r>
                      <a:r>
                        <a:rPr kumimoji="1" lang="en-US" altLang="ja-JP" sz="1000" b="0" kern="1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MTAs</a:t>
                      </a:r>
                      <a:endParaRPr lang="en-US" sz="1000" b="0" kern="1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7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7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495917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CAPE/L-OHP</a:t>
                      </a:r>
                      <a:r>
                        <a:rPr lang="ja-JP" sz="1000" b="0" kern="100">
                          <a:effectLst/>
                          <a:latin typeface="+mj-lt"/>
                        </a:rPr>
                        <a:t>±</a:t>
                      </a:r>
                      <a:r>
                        <a:rPr lang="en-US" sz="1000" b="0" kern="100" dirty="0">
                          <a:effectLst/>
                          <a:latin typeface="+mj-lt"/>
                        </a:rPr>
                        <a:t>MTAs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6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1683204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  <a:latin typeface="+mj-lt"/>
                        </a:rPr>
                        <a:t>CBDCA/ETP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8755292"/>
                  </a:ext>
                </a:extLst>
              </a:tr>
              <a:tr h="146951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kern="1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5-FU/L-OHP/CPT</a:t>
                      </a:r>
                      <a:r>
                        <a:rPr kumimoji="1" lang="ja-JP" altLang="ja-JP" sz="1000" b="0" kern="1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±</a:t>
                      </a:r>
                      <a:r>
                        <a:rPr kumimoji="1" lang="en-US" altLang="ja-JP" sz="1000" b="0" kern="1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MTAs</a:t>
                      </a:r>
                      <a:endParaRPr kumimoji="1" lang="ja-JP" altLang="ja-JP" sz="1000" b="0" kern="100">
                        <a:solidFill>
                          <a:schemeClr val="dk1"/>
                        </a:solidFill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b="0" kern="100" dirty="0">
                          <a:effectLst/>
                          <a:latin typeface="+mj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>
                        <a:effectLst/>
                        <a:latin typeface="+mj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8656987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A4C24E4-F4D0-DC41-829D-889FA00DB624}"/>
              </a:ext>
            </a:extLst>
          </p:cNvPr>
          <p:cNvSpPr/>
          <p:nvPr/>
        </p:nvSpPr>
        <p:spPr>
          <a:xfrm>
            <a:off x="231182" y="311252"/>
            <a:ext cx="64157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+mj-lt"/>
                <a:cs typeface="Times New Roman" panose="02020603050405020304" pitchFamily="18" charset="0"/>
              </a:rPr>
              <a:t>Table</a:t>
            </a:r>
            <a:r>
              <a:rPr lang="ja-JP" altLang="en-US" sz="1200">
                <a:latin typeface="+mj-lt"/>
                <a:cs typeface="Times New Roman" panose="02020603050405020304" pitchFamily="18" charset="0"/>
              </a:rPr>
              <a:t>４</a:t>
            </a:r>
            <a:r>
              <a:rPr lang="en-US" altLang="ja-JP" sz="1200" dirty="0">
                <a:latin typeface="+mj-lt"/>
                <a:cs typeface="Times New Roman" panose="02020603050405020304" pitchFamily="18" charset="0"/>
              </a:rPr>
              <a:t> Patients Background (Details </a:t>
            </a:r>
            <a:r>
              <a:rPr lang="en-US" altLang="ja-JP" sz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concerning</a:t>
            </a:r>
            <a:r>
              <a:rPr lang="en-US" altLang="ja-JP" sz="1200" dirty="0">
                <a:latin typeface="+mj-lt"/>
                <a:cs typeface="Times New Roman" panose="02020603050405020304" pitchFamily="18" charset="0"/>
              </a:rPr>
              <a:t> last regimen of chemotherapy)</a:t>
            </a:r>
            <a:r>
              <a:rPr lang="ja-JP" altLang="ja-JP" sz="1200">
                <a:latin typeface="+mj-lt"/>
              </a:rPr>
              <a:t> </a:t>
            </a:r>
            <a:endParaRPr lang="ja-JP" altLang="en-US" sz="1200">
              <a:latin typeface="+mj-lt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07C96C-C00F-E34F-A8B9-DBB33E015A3F}"/>
              </a:ext>
            </a:extLst>
          </p:cNvPr>
          <p:cNvSpPr/>
          <p:nvPr/>
        </p:nvSpPr>
        <p:spPr>
          <a:xfrm>
            <a:off x="70834" y="6880451"/>
            <a:ext cx="6671256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ja-JP" sz="1000" b="1" u="sng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Abbreviations</a:t>
            </a:r>
            <a:r>
              <a:rPr lang="en-US" altLang="ja-JP" sz="10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: PTX</a:t>
            </a:r>
            <a:r>
              <a:rPr lang="ja-JP" altLang="ja-JP" sz="1000" kern="100">
                <a:ea typeface="游明朝" panose="02020400000000000000" pitchFamily="18" charset="-128"/>
                <a:cs typeface="Times New Roman" panose="02020603050405020304" pitchFamily="18" charset="0"/>
              </a:rPr>
              <a:t>；</a:t>
            </a:r>
            <a:r>
              <a:rPr lang="en-US" altLang="ja-JP" sz="10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Paclitaxel, GEM; Gemcitabine, </a:t>
            </a:r>
            <a:r>
              <a:rPr lang="en-US" altLang="ja-JP" sz="1000" kern="100" dirty="0" err="1">
                <a:ea typeface="游明朝" panose="02020400000000000000" pitchFamily="18" charset="-128"/>
                <a:cs typeface="Times New Roman" panose="02020603050405020304" pitchFamily="18" charset="0"/>
              </a:rPr>
              <a:t>TAS;</a:t>
            </a:r>
            <a:r>
              <a:rPr lang="en-US" altLang="ja-JP" sz="1000" kern="100" dirty="0" err="1"/>
              <a:t>Trifluridine-tipiraci</a:t>
            </a:r>
            <a:r>
              <a:rPr lang="en-US" altLang="ja-JP" sz="1000" kern="100" dirty="0"/>
              <a:t> </a:t>
            </a:r>
            <a:r>
              <a:rPr lang="en-US" altLang="ja-JP" sz="1000" kern="100" dirty="0" err="1"/>
              <a:t>hydrochloridem</a:t>
            </a:r>
            <a:r>
              <a:rPr lang="en-US" altLang="ja-JP" sz="1000" kern="100" dirty="0"/>
              <a:t>, </a:t>
            </a:r>
            <a:r>
              <a:rPr lang="en-US" altLang="ja-JP" sz="10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CPT; Irinotecan, </a:t>
            </a:r>
            <a:r>
              <a:rPr lang="en-US" altLang="ja-JP" sz="1000" kern="100" dirty="0"/>
              <a:t>AMR; Amurubicin, </a:t>
            </a:r>
            <a:r>
              <a:rPr lang="en-US" altLang="ja-JP" sz="10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PEM; Pemetrexed, DTX; Docetaxel, CDDP; Cisplatin, </a:t>
            </a:r>
            <a:r>
              <a:rPr lang="en-US" altLang="ja-JP" sz="1000" kern="100" dirty="0"/>
              <a:t>CAPE; Capecitabine,</a:t>
            </a:r>
            <a:r>
              <a:rPr lang="en" altLang="ja-JP" sz="1000" dirty="0">
                <a:solidFill>
                  <a:schemeClr val="dk1"/>
                </a:solidFill>
              </a:rPr>
              <a:t> ERI;</a:t>
            </a:r>
            <a:r>
              <a:rPr lang="en-US" altLang="ja-JP" sz="10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Eriblin, </a:t>
            </a:r>
            <a:r>
              <a:rPr lang="en" altLang="ja-JP" sz="1000" dirty="0">
                <a:solidFill>
                  <a:schemeClr val="dk1"/>
                </a:solidFill>
              </a:rPr>
              <a:t>VNR; Vinorelbine,               </a:t>
            </a:r>
            <a:r>
              <a:rPr lang="en-US" altLang="ja-JP" sz="10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ETP; Etoposide, 5-FU; 5-fluorouracil, L-OHP; Oxaliplatin, CBDCA; Carboplatin, DXR; Doxorubicin, CPA; Cyclophosphamide,     VCR; Vincristine, PSL; Prednisolone, </a:t>
            </a:r>
            <a:endParaRPr lang="en" altLang="ja-JP" sz="1000" dirty="0">
              <a:solidFill>
                <a:schemeClr val="dk1"/>
              </a:solidFill>
            </a:endParaRPr>
          </a:p>
          <a:p>
            <a:pPr>
              <a:spcAft>
                <a:spcPts val="30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ja-JP" sz="1000" b="1" u="sng" dirty="0">
                <a:cs typeface="Times New Roman" panose="02020603050405020304" pitchFamily="18" charset="0"/>
              </a:rPr>
              <a:t>Others (Small number of patients (1-2) received with)</a:t>
            </a:r>
            <a:r>
              <a:rPr lang="en-US" altLang="ja-JP" sz="1000" dirty="0">
                <a:cs typeface="Times New Roman" panose="02020603050405020304" pitchFamily="18" charset="0"/>
              </a:rPr>
              <a:t>: </a:t>
            </a:r>
          </a:p>
          <a:p>
            <a:r>
              <a:rPr lang="en-US" altLang="ja-JP" sz="1000" b="1" dirty="0">
                <a:cs typeface="Times New Roman" panose="02020603050405020304" pitchFamily="18" charset="0"/>
              </a:rPr>
              <a:t>Molecular Targeted Agents (MTAs) monotherapy</a:t>
            </a:r>
            <a:r>
              <a:rPr lang="en-US" altLang="ja-JP" sz="1000" dirty="0">
                <a:cs typeface="Times New Roman" panose="02020603050405020304" pitchFamily="18" charset="0"/>
              </a:rPr>
              <a:t>:</a:t>
            </a:r>
            <a:r>
              <a:rPr lang="ja-JP" altLang="en-US" sz="1000">
                <a:cs typeface="Times New Roman" panose="02020603050405020304" pitchFamily="18" charset="0"/>
              </a:rPr>
              <a:t> </a:t>
            </a:r>
            <a:r>
              <a:rPr lang="en-US" altLang="ja-JP" sz="1000" dirty="0" err="1">
                <a:cs typeface="Times New Roman" panose="02020603050405020304" pitchFamily="18" charset="0"/>
              </a:rPr>
              <a:t>Abemaciclib</a:t>
            </a:r>
            <a:r>
              <a:rPr lang="ja-JP" altLang="en-US" sz="1000">
                <a:cs typeface="Times New Roman" panose="02020603050405020304" pitchFamily="18" charset="0"/>
              </a:rPr>
              <a:t>、</a:t>
            </a:r>
            <a:r>
              <a:rPr lang="en" altLang="ja-JP" sz="1000" dirty="0" err="1">
                <a:cs typeface="Times New Roman" panose="02020603050405020304" pitchFamily="18" charset="0"/>
              </a:rPr>
              <a:t>Parbociclib</a:t>
            </a:r>
            <a:r>
              <a:rPr lang="ja-JP" altLang="en" sz="1000">
                <a:cs typeface="Times New Roman" panose="02020603050405020304" pitchFamily="18" charset="0"/>
              </a:rPr>
              <a:t>、</a:t>
            </a:r>
            <a:r>
              <a:rPr lang="en-US" altLang="ja-JP" sz="1000" dirty="0" err="1">
                <a:cs typeface="Times New Roman" panose="02020603050405020304" pitchFamily="18" charset="0"/>
              </a:rPr>
              <a:t>Olapalib,Osimertinib</a:t>
            </a:r>
            <a:r>
              <a:rPr lang="en-US" altLang="ja-JP" sz="1000" dirty="0">
                <a:cs typeface="Times New Roman" panose="02020603050405020304" pitchFamily="18" charset="0"/>
              </a:rPr>
              <a:t>,</a:t>
            </a:r>
            <a:r>
              <a:rPr lang="ja-JP" altLang="en-US" sz="1000">
                <a:cs typeface="Times New Roman" panose="02020603050405020304" pitchFamily="18" charset="0"/>
              </a:rPr>
              <a:t> </a:t>
            </a:r>
            <a:r>
              <a:rPr lang="en-US" altLang="ja-JP" sz="1000" dirty="0" err="1">
                <a:cs typeface="Times New Roman" panose="02020603050405020304" pitchFamily="18" charset="0"/>
              </a:rPr>
              <a:t>Pertuzumab,Imatinib,Bortezomib</a:t>
            </a:r>
            <a:r>
              <a:rPr lang="en-US" altLang="ja-JP" sz="1000" dirty="0">
                <a:cs typeface="Times New Roman" panose="02020603050405020304" pitchFamily="18" charset="0"/>
              </a:rPr>
              <a:t>, </a:t>
            </a:r>
            <a:r>
              <a:rPr lang="en-US" altLang="ja-JP" sz="1000" dirty="0" err="1">
                <a:cs typeface="Times New Roman" panose="02020603050405020304" pitchFamily="18" charset="0"/>
              </a:rPr>
              <a:t>Cetuximab,Rituzximab</a:t>
            </a:r>
            <a:r>
              <a:rPr lang="ja-JP" altLang="en-US" sz="1000">
                <a:cs typeface="Times New Roman" panose="02020603050405020304" pitchFamily="18" charset="0"/>
              </a:rPr>
              <a:t>、</a:t>
            </a:r>
            <a:r>
              <a:rPr lang="en-US" altLang="ja-JP" sz="1000" dirty="0" err="1">
                <a:cs typeface="Times New Roman" panose="02020603050405020304" pitchFamily="18" charset="0"/>
              </a:rPr>
              <a:t>Rembatinib,Sorafenib,Sunitinib</a:t>
            </a:r>
            <a:r>
              <a:rPr lang="en-US" altLang="ja-JP" sz="1000" dirty="0">
                <a:cs typeface="Times New Roman" panose="02020603050405020304" pitchFamily="18" charset="0"/>
              </a:rPr>
              <a:t> </a:t>
            </a:r>
          </a:p>
          <a:p>
            <a:r>
              <a:rPr lang="en-US" altLang="ja-JP" sz="1000" b="1" dirty="0">
                <a:cs typeface="Times New Roman" panose="02020603050405020304" pitchFamily="18" charset="0"/>
              </a:rPr>
              <a:t>Cytotoxic agents=1</a:t>
            </a:r>
            <a:r>
              <a:rPr lang="en-US" altLang="ja-JP" sz="1000" dirty="0">
                <a:cs typeface="Times New Roman" panose="02020603050405020304" pitchFamily="18" charset="0"/>
              </a:rPr>
              <a:t>: 5-FU,Cabazitaxel,Carboplatin, </a:t>
            </a:r>
            <a:r>
              <a:rPr lang="en-US" altLang="ja-JP" sz="1000" dirty="0" err="1">
                <a:cs typeface="Times New Roman" panose="02020603050405020304" pitchFamily="18" charset="0"/>
              </a:rPr>
              <a:t>CPA,Dcarbazine,DXR,Fesolodex,Guacitabine,Temozolomide</a:t>
            </a:r>
            <a:r>
              <a:rPr lang="en-US" altLang="ja-JP" sz="1000" dirty="0">
                <a:cs typeface="Times New Roman" panose="02020603050405020304" pitchFamily="18" charset="0"/>
              </a:rPr>
              <a:t>, </a:t>
            </a:r>
            <a:r>
              <a:rPr lang="en-US" altLang="ja-JP" sz="1000" dirty="0" err="1">
                <a:cs typeface="Times New Roman" panose="02020603050405020304" pitchFamily="18" charset="0"/>
              </a:rPr>
              <a:t>Trabectidine</a:t>
            </a:r>
            <a:r>
              <a:rPr lang="en-US" altLang="ja-JP" sz="1000" dirty="0">
                <a:cs typeface="Times New Roman" panose="02020603050405020304" pitchFamily="18" charset="0"/>
              </a:rPr>
              <a:t>,  UFT  </a:t>
            </a:r>
          </a:p>
          <a:p>
            <a:r>
              <a:rPr lang="en-US" altLang="ja-JP" sz="1000" b="1" dirty="0">
                <a:cs typeface="Times New Roman" panose="02020603050405020304" pitchFamily="18" charset="0"/>
              </a:rPr>
              <a:t>Cytotoxic agents≧2</a:t>
            </a:r>
            <a:r>
              <a:rPr lang="en-US" altLang="ja-JP" sz="1000" dirty="0">
                <a:cs typeface="Times New Roman" panose="02020603050405020304" pitchFamily="18" charset="0"/>
              </a:rPr>
              <a:t>:CBDCA/GEM,CBDCA/PEM</a:t>
            </a:r>
            <a:r>
              <a:rPr lang="ja-JP" altLang="ja-JP" sz="1000">
                <a:ea typeface="游明朝" panose="02020400000000000000" pitchFamily="18" charset="-128"/>
                <a:cs typeface="Times New Roman" panose="02020603050405020304" pitchFamily="18" charset="0"/>
              </a:rPr>
              <a:t>±</a:t>
            </a:r>
            <a:r>
              <a:rPr lang="en-US" altLang="ja-JP" sz="1000" dirty="0">
                <a:ea typeface="游明朝" panose="02020400000000000000" pitchFamily="18" charset="-128"/>
                <a:cs typeface="Times New Roman" panose="02020603050405020304" pitchFamily="18" charset="0"/>
              </a:rPr>
              <a:t>MTAs,</a:t>
            </a:r>
            <a:r>
              <a:rPr lang="en-US" altLang="ja-JP" sz="1000" dirty="0">
                <a:cs typeface="Times New Roman" panose="02020603050405020304" pitchFamily="18" charset="0"/>
              </a:rPr>
              <a:t> CBDCA/S-1,CBDCA/DXR,CDDP/DTX,FEC,GEM/DTX, GEM/S-1,           CPT/S-1,Nogitecan/CDDP ,</a:t>
            </a:r>
            <a:r>
              <a:rPr lang="en-US" altLang="ja-JP" sz="1000" kern="100" dirty="0"/>
              <a:t> Rituximab/CPA/VCR/PSL, CDDP/S-1</a:t>
            </a:r>
            <a:endParaRPr lang="ja-JP" altLang="ja-JP" sz="1000" kern="100"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673342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</TotalTime>
  <Words>472</Words>
  <Application>Microsoft Macintosh PowerPoint</Application>
  <PresentationFormat>画面に合わせる (4:3)</PresentationFormat>
  <Paragraphs>169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游明朝</vt:lpstr>
      <vt:lpstr>Arial</vt:lpstr>
      <vt:lpstr>Calibri</vt:lpstr>
      <vt:lpstr>Times New Roman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平本 秀二</dc:creator>
  <cp:lastModifiedBy>Microsoft Office User</cp:lastModifiedBy>
  <cp:revision>219</cp:revision>
  <cp:lastPrinted>2020-01-29T07:29:16Z</cp:lastPrinted>
  <dcterms:created xsi:type="dcterms:W3CDTF">2017-05-30T22:42:26Z</dcterms:created>
  <dcterms:modified xsi:type="dcterms:W3CDTF">2020-05-22T21:29:06Z</dcterms:modified>
</cp:coreProperties>
</file>