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3" r:id="rId3"/>
  </p:sldIdLst>
  <p:sldSz cx="6859588" cy="9145588"/>
  <p:notesSz cx="6858000" cy="9144000"/>
  <p:defaultTextStyle>
    <a:defPPr>
      <a:defRPr lang="zh-CN"/>
    </a:defPPr>
    <a:lvl1pPr marL="0" algn="l" defTabSz="914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2" algn="l" defTabSz="914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9900CC"/>
    <a:srgbClr val="00FF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35" autoAdjust="0"/>
  </p:normalViewPr>
  <p:slideViewPr>
    <p:cSldViewPr>
      <p:cViewPr>
        <p:scale>
          <a:sx n="200" d="100"/>
          <a:sy n="200" d="100"/>
        </p:scale>
        <p:origin x="-330" y="6138"/>
      </p:cViewPr>
      <p:guideLst>
        <p:guide orient="horz" pos="2840"/>
        <p:guide pos="21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469" y="2841063"/>
            <a:ext cx="5830650" cy="196037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938" y="5182500"/>
            <a:ext cx="4801712" cy="23372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900" y="489036"/>
            <a:ext cx="1157556" cy="1040310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236" y="489036"/>
            <a:ext cx="3358340" cy="1040310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1" y="5876888"/>
            <a:ext cx="5830650" cy="18164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861" y="3876294"/>
            <a:ext cx="5830650" cy="20005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236" y="2845296"/>
            <a:ext cx="2257948" cy="8046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9510" y="2845296"/>
            <a:ext cx="2257948" cy="8046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80" y="366248"/>
            <a:ext cx="6173629" cy="1524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81" y="2047172"/>
            <a:ext cx="3030843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2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81" y="2900337"/>
            <a:ext cx="3030843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4577" y="2047172"/>
            <a:ext cx="3032033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2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4577" y="2900337"/>
            <a:ext cx="3032033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81" y="364130"/>
            <a:ext cx="2256758" cy="15496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909" y="364133"/>
            <a:ext cx="3834701" cy="7805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81" y="1913802"/>
            <a:ext cx="2256758" cy="6255837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2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527" y="6401913"/>
            <a:ext cx="4115753" cy="7557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527" y="817175"/>
            <a:ext cx="4115753" cy="5487353"/>
          </a:xfrm>
        </p:spPr>
        <p:txBody>
          <a:bodyPr/>
          <a:lstStyle>
            <a:lvl1pPr marL="0" indent="0">
              <a:buNone/>
              <a:defRPr sz="3200"/>
            </a:lvl1pPr>
            <a:lvl2pPr marL="457246" indent="0">
              <a:buNone/>
              <a:defRPr sz="2800"/>
            </a:lvl2pPr>
            <a:lvl3pPr marL="914492" indent="0">
              <a:buNone/>
              <a:defRPr sz="2400"/>
            </a:lvl3pPr>
            <a:lvl4pPr marL="1371737" indent="0">
              <a:buNone/>
              <a:defRPr sz="2000"/>
            </a:lvl4pPr>
            <a:lvl5pPr marL="1828983" indent="0">
              <a:buNone/>
              <a:defRPr sz="2000"/>
            </a:lvl5pPr>
            <a:lvl6pPr marL="2286229" indent="0">
              <a:buNone/>
              <a:defRPr sz="2000"/>
            </a:lvl6pPr>
            <a:lvl7pPr marL="2743474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527" y="7157696"/>
            <a:ext cx="4115753" cy="1073335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2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80" y="366248"/>
            <a:ext cx="6173629" cy="1524265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80" y="2133973"/>
            <a:ext cx="6173629" cy="6035665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79" y="8476608"/>
            <a:ext cx="1600571" cy="48691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FE8B1-A63F-4D76-8667-E92989DE0E32}" type="datetimeFigureOut">
              <a:rPr lang="zh-CN" altLang="en-US" smtClean="0"/>
              <a:pPr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693" y="8476608"/>
            <a:ext cx="2172203" cy="48691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6038" y="8476608"/>
            <a:ext cx="1600571" cy="48691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6B66-F625-410D-88C7-6BA78FDA40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l" defTabSz="91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l" defTabSz="9144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2" indent="-228623" algn="l" defTabSz="91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2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17" y="357952"/>
            <a:ext cx="3312927" cy="1981544"/>
          </a:xfrm>
          <a:prstGeom prst="rect">
            <a:avLst/>
          </a:prstGeom>
        </p:spPr>
      </p:pic>
      <p:sp>
        <p:nvSpPr>
          <p:cNvPr id="5" name="TextBox 52"/>
          <p:cNvSpPr txBox="1"/>
          <p:nvPr/>
        </p:nvSpPr>
        <p:spPr>
          <a:xfrm>
            <a:off x="1614706" y="2166746"/>
            <a:ext cx="144033" cy="15391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a1</a:t>
            </a:r>
          </a:p>
        </p:txBody>
      </p:sp>
      <p:sp>
        <p:nvSpPr>
          <p:cNvPr id="6" name="TextBox 52"/>
          <p:cNvSpPr txBox="1"/>
          <p:nvPr/>
        </p:nvSpPr>
        <p:spPr>
          <a:xfrm>
            <a:off x="3245854" y="2168174"/>
            <a:ext cx="144033" cy="15391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a2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1886" y="348427"/>
            <a:ext cx="3312927" cy="19809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49882" y="2159602"/>
            <a:ext cx="144033" cy="15391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b1</a:t>
            </a:r>
          </a:p>
        </p:txBody>
      </p:sp>
      <p:sp>
        <p:nvSpPr>
          <p:cNvPr id="9" name="TextBox 52"/>
          <p:cNvSpPr txBox="1"/>
          <p:nvPr/>
        </p:nvSpPr>
        <p:spPr>
          <a:xfrm>
            <a:off x="6602376" y="2165636"/>
            <a:ext cx="144033" cy="15391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b2</a:t>
            </a:r>
            <a:endParaRPr lang="en-US" altLang="zh-CN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1411" y="2410604"/>
            <a:ext cx="3312927" cy="1985355"/>
          </a:xfrm>
          <a:prstGeom prst="rect">
            <a:avLst/>
          </a:prstGeom>
          <a:noFill/>
        </p:spPr>
      </p:pic>
      <p:sp>
        <p:nvSpPr>
          <p:cNvPr id="11" name="TextBox 52"/>
          <p:cNvSpPr txBox="1"/>
          <p:nvPr/>
        </p:nvSpPr>
        <p:spPr>
          <a:xfrm>
            <a:off x="4944276" y="4215604"/>
            <a:ext cx="144033" cy="15391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d1</a:t>
            </a:r>
          </a:p>
        </p:txBody>
      </p:sp>
      <p:sp>
        <p:nvSpPr>
          <p:cNvPr id="12" name="TextBox 52"/>
          <p:cNvSpPr txBox="1"/>
          <p:nvPr/>
        </p:nvSpPr>
        <p:spPr>
          <a:xfrm>
            <a:off x="6611165" y="4220367"/>
            <a:ext cx="144033" cy="15391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d2</a:t>
            </a:r>
            <a:endParaRPr lang="en-US" altLang="zh-CN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43646" y="4644232"/>
            <a:ext cx="6430909" cy="1015673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Figure S3.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Non-denaturing fluorescence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in situ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hybridization of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turgidum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ssp.-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umbellulata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partial amphidiploids using probe combinations of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pSc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119.2 and pTa-535 (a1–d1), and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pTa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71 and (AAC)</a:t>
            </a:r>
            <a:r>
              <a:rPr lang="en-US" sz="1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(a2–d2);  (a). Langdon </a:t>
            </a:r>
            <a:r>
              <a:rPr lang="en-US" sz="1000" dirty="0" smtClean="0"/>
              <a:t>/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CIae29, 2n = 31 = 14 A + 14 B + 3 U (one 1U, one 2U, and one 3U chromosomes); (b). PI 225330 / CIae29, 2n = 38 = 14 A + 14B + 10 U (absence of one 5U, one 6U, and a pair of 2U chromosomes); (c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). Langdon / PI 55441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(c) 2n = 31 =14 A + 14 B + 3 U (c, one 2U, one 3U, and one 4U chromosome); (d) 2n = 30 = 14 A + 14 B + 2 U (one 2U and one 7U chromosome).</a:t>
            </a:r>
            <a:r>
              <a:rPr lang="zh-CN" altLang="en-US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These three crosses were not included in the </a:t>
            </a:r>
            <a:r>
              <a:rPr lang="en-US" altLang="zh-CN" sz="1000" dirty="0" err="1" smtClean="0">
                <a:latin typeface="Times New Roman" pitchFamily="18" charset="0"/>
                <a:cs typeface="Times New Roman" pitchFamily="18" charset="0"/>
              </a:rPr>
              <a:t>maintext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546" y="2420129"/>
            <a:ext cx="3312927" cy="1980909"/>
          </a:xfrm>
          <a:prstGeom prst="rect">
            <a:avLst/>
          </a:prstGeom>
          <a:noFill/>
        </p:spPr>
      </p:pic>
      <p:sp>
        <p:nvSpPr>
          <p:cNvPr id="15" name="TextBox 52"/>
          <p:cNvSpPr txBox="1"/>
          <p:nvPr/>
        </p:nvSpPr>
        <p:spPr>
          <a:xfrm>
            <a:off x="1529708" y="4201456"/>
            <a:ext cx="180042" cy="1539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</a:t>
            </a:r>
          </a:p>
        </p:txBody>
      </p:sp>
      <p:sp>
        <p:nvSpPr>
          <p:cNvPr id="16" name="TextBox 52"/>
          <p:cNvSpPr txBox="1"/>
          <p:nvPr/>
        </p:nvSpPr>
        <p:spPr>
          <a:xfrm>
            <a:off x="3211274" y="4189865"/>
            <a:ext cx="180042" cy="15391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c2</a:t>
            </a:r>
            <a:endParaRPr lang="en-US" altLang="zh-CN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/>
        </p:nvSpPr>
        <p:spPr>
          <a:xfrm>
            <a:off x="357960" y="6287306"/>
            <a:ext cx="5786478" cy="400120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Figure S4.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turgidum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ssp.-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umbellulata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STU4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PI 94668/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Ciae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hybrid plants (a) with 21 univalent  at PMCs (b) different from  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umbellulata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(c) and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tetraploid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wheat parents  (d)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794" y="715142"/>
            <a:ext cx="19489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 descr="DSCF2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960" y="429390"/>
            <a:ext cx="2857520" cy="2714644"/>
          </a:xfrm>
          <a:prstGeom prst="rect">
            <a:avLst/>
          </a:prstGeom>
        </p:spPr>
      </p:pic>
      <p:pic>
        <p:nvPicPr>
          <p:cNvPr id="8" name="图片 7" descr="DSCF2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961" y="3286910"/>
            <a:ext cx="2857520" cy="27129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4306" y="2072464"/>
            <a:ext cx="214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Arial" pitchFamily="34" charset="0"/>
                <a:cs typeface="Arial" pitchFamily="34" charset="0"/>
              </a:rPr>
              <a:t>b</a:t>
            </a:r>
            <a:endParaRPr lang="zh-CN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4026" y="2986869"/>
            <a:ext cx="1428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b="1" dirty="0" smtClean="0">
                <a:latin typeface="Arial" pitchFamily="34" charset="0"/>
                <a:cs typeface="Arial" pitchFamily="34" charset="0"/>
              </a:rPr>
              <a:t>a</a:t>
            </a:r>
            <a:endParaRPr lang="zh-CN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4504" y="3358348"/>
            <a:ext cx="1428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b="1" dirty="0" smtClean="0">
                <a:latin typeface="Arial" pitchFamily="34" charset="0"/>
                <a:cs typeface="Arial" pitchFamily="34" charset="0"/>
              </a:rPr>
              <a:t>c</a:t>
            </a:r>
            <a:endParaRPr lang="zh-CN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图片 12" descr="DSCF26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794" y="2286778"/>
            <a:ext cx="2678925" cy="37862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58686" y="2429654"/>
            <a:ext cx="1428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b="1" dirty="0" smtClean="0">
                <a:latin typeface="Arial" pitchFamily="34" charset="0"/>
                <a:cs typeface="Arial" pitchFamily="34" charset="0"/>
              </a:rPr>
              <a:t>d</a:t>
            </a:r>
            <a:endParaRPr lang="zh-CN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235</Words>
  <Application>WPS 演示</Application>
  <PresentationFormat>自定义</PresentationFormat>
  <Paragraphs>14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355</cp:revision>
  <dcterms:created xsi:type="dcterms:W3CDTF">2017-03-10T13:34:00Z</dcterms:created>
  <dcterms:modified xsi:type="dcterms:W3CDTF">2018-07-23T02:10:50Z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