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5" d="100"/>
          <a:sy n="65" d="100"/>
        </p:scale>
        <p:origin x="710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r>
              <a:rPr lang="en-US"/>
              <a:t>Seeds per pod</a:t>
            </a:r>
          </a:p>
        </c:rich>
      </c:tx>
      <c:layout>
        <c:manualLayout>
          <c:xMode val="edge"/>
          <c:yMode val="edge"/>
          <c:x val="0.40393744531933506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numRef>
              <c:f>Seedspod!$D$5:$D$16</c:f>
              <c:numCache>
                <c:formatCode>0.0</c:formatCode>
                <c:ptCount val="12"/>
                <c:pt idx="0">
                  <c:v>0.4</c:v>
                </c:pt>
                <c:pt idx="1">
                  <c:v>0.54545454545454553</c:v>
                </c:pt>
                <c:pt idx="2">
                  <c:v>0.69090909090909092</c:v>
                </c:pt>
                <c:pt idx="3">
                  <c:v>0.83636363636363642</c:v>
                </c:pt>
                <c:pt idx="4">
                  <c:v>0.98181818181818192</c:v>
                </c:pt>
                <c:pt idx="5">
                  <c:v>1.1272727272727274</c:v>
                </c:pt>
                <c:pt idx="6">
                  <c:v>1.2727272727272729</c:v>
                </c:pt>
                <c:pt idx="7">
                  <c:v>1.4181818181818184</c:v>
                </c:pt>
                <c:pt idx="8">
                  <c:v>1.5636363636363639</c:v>
                </c:pt>
                <c:pt idx="9">
                  <c:v>1.7090909090909094</c:v>
                </c:pt>
                <c:pt idx="10">
                  <c:v>1.8545454545454549</c:v>
                </c:pt>
                <c:pt idx="11">
                  <c:v>2</c:v>
                </c:pt>
              </c:numCache>
            </c:numRef>
          </c:cat>
          <c:val>
            <c:numRef>
              <c:f>Seedspod!$E$5:$E$16</c:f>
              <c:numCache>
                <c:formatCode>General</c:formatCode>
                <c:ptCount val="12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4</c:v>
                </c:pt>
                <c:pt idx="4">
                  <c:v>3</c:v>
                </c:pt>
                <c:pt idx="5">
                  <c:v>23</c:v>
                </c:pt>
                <c:pt idx="6">
                  <c:v>13</c:v>
                </c:pt>
                <c:pt idx="7">
                  <c:v>28</c:v>
                </c:pt>
                <c:pt idx="8">
                  <c:v>11</c:v>
                </c:pt>
                <c:pt idx="9">
                  <c:v>31</c:v>
                </c:pt>
                <c:pt idx="10">
                  <c:v>5</c:v>
                </c:pt>
                <c:pt idx="1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D0-4684-BE94-B4471DD1D9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5824608"/>
        <c:axId val="515824936"/>
      </c:barChart>
      <c:catAx>
        <c:axId val="5158246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en-US"/>
                  <a:t>Seeds per pod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515824936"/>
        <c:crosses val="autoZero"/>
        <c:auto val="1"/>
        <c:lblAlgn val="ctr"/>
        <c:lblOffset val="100"/>
        <c:noMultiLvlLbl val="0"/>
      </c:catAx>
      <c:valAx>
        <c:axId val="515824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en-US"/>
                  <a:t>Number of accessions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515824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baseline="0">
          <a:solidFill>
            <a:schemeClr val="tx1"/>
          </a:solidFill>
          <a:latin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r>
              <a:rPr lang="en-US"/>
              <a:t>Days to first flower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numRef>
              <c:f>Sheet4!$D$5:$D$16</c:f>
              <c:numCache>
                <c:formatCode>0</c:formatCode>
                <c:ptCount val="12"/>
                <c:pt idx="0">
                  <c:v>104</c:v>
                </c:pt>
                <c:pt idx="1">
                  <c:v>108.90909090909091</c:v>
                </c:pt>
                <c:pt idx="2">
                  <c:v>113.81818181818181</c:v>
                </c:pt>
                <c:pt idx="3">
                  <c:v>118.72727272727272</c:v>
                </c:pt>
                <c:pt idx="4">
                  <c:v>123.63636363636364</c:v>
                </c:pt>
                <c:pt idx="5">
                  <c:v>128.54545454545456</c:v>
                </c:pt>
                <c:pt idx="6">
                  <c:v>133.45454545454544</c:v>
                </c:pt>
                <c:pt idx="7">
                  <c:v>138.36363636363637</c:v>
                </c:pt>
                <c:pt idx="8">
                  <c:v>143.27272727272728</c:v>
                </c:pt>
                <c:pt idx="9">
                  <c:v>148.18181818181819</c:v>
                </c:pt>
                <c:pt idx="10">
                  <c:v>153.09090909090909</c:v>
                </c:pt>
                <c:pt idx="11">
                  <c:v>158</c:v>
                </c:pt>
              </c:numCache>
            </c:numRef>
          </c:cat>
          <c:val>
            <c:numRef>
              <c:f>Sheet4!$E$5:$E$16</c:f>
              <c:numCache>
                <c:formatCode>General</c:formatCode>
                <c:ptCount val="12"/>
                <c:pt idx="0">
                  <c:v>2</c:v>
                </c:pt>
                <c:pt idx="1">
                  <c:v>2</c:v>
                </c:pt>
                <c:pt idx="2">
                  <c:v>4</c:v>
                </c:pt>
                <c:pt idx="3">
                  <c:v>17</c:v>
                </c:pt>
                <c:pt idx="4">
                  <c:v>21</c:v>
                </c:pt>
                <c:pt idx="5">
                  <c:v>10</c:v>
                </c:pt>
                <c:pt idx="6">
                  <c:v>24</c:v>
                </c:pt>
                <c:pt idx="7">
                  <c:v>11</c:v>
                </c:pt>
                <c:pt idx="8">
                  <c:v>6</c:v>
                </c:pt>
                <c:pt idx="9">
                  <c:v>8</c:v>
                </c:pt>
                <c:pt idx="10">
                  <c:v>8</c:v>
                </c:pt>
                <c:pt idx="1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DC-4C45-A666-5937696DAC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22695024"/>
        <c:axId val="522695352"/>
      </c:barChart>
      <c:catAx>
        <c:axId val="5226950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en-US"/>
                  <a:t>Days to first flower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522695352"/>
        <c:crosses val="autoZero"/>
        <c:auto val="1"/>
        <c:lblAlgn val="ctr"/>
        <c:lblOffset val="100"/>
        <c:noMultiLvlLbl val="0"/>
      </c:catAx>
      <c:valAx>
        <c:axId val="522695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en-US"/>
                  <a:t>Number</a:t>
                </a:r>
                <a:r>
                  <a:rPr lang="en-US" baseline="0"/>
                  <a:t> of accessions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522695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aseline="0">
          <a:solidFill>
            <a:schemeClr val="tx1"/>
          </a:solidFill>
          <a:latin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r>
              <a:rPr lang="en-US"/>
              <a:t>Days to maturity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numRef>
              <c:f>'Days Mat'!$D$5:$D$14</c:f>
              <c:numCache>
                <c:formatCode>0</c:formatCode>
                <c:ptCount val="10"/>
                <c:pt idx="0">
                  <c:v>148</c:v>
                </c:pt>
                <c:pt idx="1">
                  <c:v>153.55555555555554</c:v>
                </c:pt>
                <c:pt idx="2">
                  <c:v>159.11111111111111</c:v>
                </c:pt>
                <c:pt idx="3">
                  <c:v>164.66666666666666</c:v>
                </c:pt>
                <c:pt idx="4">
                  <c:v>170.22222222222223</c:v>
                </c:pt>
                <c:pt idx="5">
                  <c:v>175.77777777777777</c:v>
                </c:pt>
                <c:pt idx="6">
                  <c:v>181.33333333333331</c:v>
                </c:pt>
                <c:pt idx="7">
                  <c:v>186.88888888888889</c:v>
                </c:pt>
                <c:pt idx="8">
                  <c:v>192.44444444444446</c:v>
                </c:pt>
                <c:pt idx="9">
                  <c:v>198</c:v>
                </c:pt>
              </c:numCache>
            </c:numRef>
          </c:cat>
          <c:val>
            <c:numRef>
              <c:f>'Days Mat'!$E$5:$E$14</c:f>
              <c:numCache>
                <c:formatCode>General</c:formatCode>
                <c:ptCount val="10"/>
                <c:pt idx="0">
                  <c:v>7</c:v>
                </c:pt>
                <c:pt idx="1">
                  <c:v>6</c:v>
                </c:pt>
                <c:pt idx="2">
                  <c:v>16</c:v>
                </c:pt>
                <c:pt idx="3">
                  <c:v>17</c:v>
                </c:pt>
                <c:pt idx="4">
                  <c:v>12</c:v>
                </c:pt>
                <c:pt idx="5">
                  <c:v>23</c:v>
                </c:pt>
                <c:pt idx="6">
                  <c:v>5</c:v>
                </c:pt>
                <c:pt idx="7">
                  <c:v>0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22-4549-9B0B-ACD0EFD8DE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45019624"/>
        <c:axId val="645017984"/>
      </c:barChart>
      <c:catAx>
        <c:axId val="6450196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en-US"/>
                  <a:t>Days to maturity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645017984"/>
        <c:crosses val="autoZero"/>
        <c:auto val="1"/>
        <c:lblAlgn val="ctr"/>
        <c:lblOffset val="100"/>
        <c:noMultiLvlLbl val="0"/>
      </c:catAx>
      <c:valAx>
        <c:axId val="645017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en-US"/>
                  <a:t>Number of accessions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6450196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aseline="0">
          <a:solidFill>
            <a:sysClr val="windowText" lastClr="000000"/>
          </a:solidFill>
          <a:latin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r>
              <a:rPr lang="en-US"/>
              <a:t>100 seed weight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numRef>
              <c:f>HSW!$D$5:$D$16</c:f>
              <c:numCache>
                <c:formatCode>0.00</c:formatCode>
                <c:ptCount val="12"/>
                <c:pt idx="0">
                  <c:v>1.4</c:v>
                </c:pt>
                <c:pt idx="1">
                  <c:v>1.9954545454545456</c:v>
                </c:pt>
                <c:pt idx="2">
                  <c:v>2.5909090909090908</c:v>
                </c:pt>
                <c:pt idx="3">
                  <c:v>3.1863636363636365</c:v>
                </c:pt>
                <c:pt idx="4">
                  <c:v>3.7818181818181822</c:v>
                </c:pt>
                <c:pt idx="5">
                  <c:v>4.3772727272727279</c:v>
                </c:pt>
                <c:pt idx="6">
                  <c:v>4.9727272727272727</c:v>
                </c:pt>
                <c:pt idx="7">
                  <c:v>5.5681818181818183</c:v>
                </c:pt>
                <c:pt idx="8">
                  <c:v>6.163636363636364</c:v>
                </c:pt>
                <c:pt idx="9">
                  <c:v>6.7590909090909097</c:v>
                </c:pt>
                <c:pt idx="10">
                  <c:v>7.3545454545454554</c:v>
                </c:pt>
                <c:pt idx="11">
                  <c:v>7.95</c:v>
                </c:pt>
              </c:numCache>
            </c:numRef>
          </c:cat>
          <c:val>
            <c:numRef>
              <c:f>HSW!$E$5:$E$16</c:f>
              <c:numCache>
                <c:formatCode>General</c:formatCode>
                <c:ptCount val="12"/>
                <c:pt idx="0">
                  <c:v>1</c:v>
                </c:pt>
                <c:pt idx="1">
                  <c:v>3</c:v>
                </c:pt>
                <c:pt idx="2">
                  <c:v>26</c:v>
                </c:pt>
                <c:pt idx="3">
                  <c:v>29</c:v>
                </c:pt>
                <c:pt idx="4">
                  <c:v>24</c:v>
                </c:pt>
                <c:pt idx="5">
                  <c:v>17</c:v>
                </c:pt>
                <c:pt idx="6">
                  <c:v>8</c:v>
                </c:pt>
                <c:pt idx="7">
                  <c:v>6</c:v>
                </c:pt>
                <c:pt idx="8">
                  <c:v>3</c:v>
                </c:pt>
                <c:pt idx="9">
                  <c:v>1</c:v>
                </c:pt>
                <c:pt idx="10">
                  <c:v>0</c:v>
                </c:pt>
                <c:pt idx="1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C6E-497E-BDE8-096AC7002B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8019416"/>
        <c:axId val="518022368"/>
      </c:barChart>
      <c:catAx>
        <c:axId val="5180194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en-US"/>
                  <a:t>100</a:t>
                </a:r>
                <a:r>
                  <a:rPr lang="en-US" baseline="0"/>
                  <a:t> seed weight (g)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518022368"/>
        <c:crosses val="autoZero"/>
        <c:auto val="1"/>
        <c:lblAlgn val="ctr"/>
        <c:lblOffset val="100"/>
        <c:noMultiLvlLbl val="0"/>
      </c:catAx>
      <c:valAx>
        <c:axId val="518022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en-US"/>
                  <a:t>Number</a:t>
                </a:r>
                <a:r>
                  <a:rPr lang="en-US" baseline="0"/>
                  <a:t> of accessions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518019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aseline="0">
          <a:latin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28DEC-C2D1-450A-9498-423B15B56F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39B570-53A6-40B9-9F9D-2216964E1A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09964-9B92-4057-A13A-1A6131839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E41DA-751F-4204-B039-EDCBD7D1869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3C8576-4446-44E7-9D40-C31AB55EB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1E2D87-9F8B-447A-A052-CCEB08EAC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0A18-863B-40D6-9CEC-1A38E5623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225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C6376-D0B6-413E-9D96-527E0BC42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14D8B7-43AD-4133-978E-9D861EB33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2D099C-ADFF-490F-9A39-81E79AC7E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E41DA-751F-4204-B039-EDCBD7D1869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30631A-4ACF-4486-A212-65D94F403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1B780A-3988-4102-8966-B8A9E02DB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0A18-863B-40D6-9CEC-1A38E5623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427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EE0E3D-4CE4-4D4B-B93B-3D7173A83E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EBF5A0-002D-448E-B642-AE960DF900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D2DF1-3062-40B2-9B97-58AB5BEE6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E41DA-751F-4204-B039-EDCBD7D1869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74D27-FD3F-4834-8724-6BBC31A64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61AE0A-3960-4CBD-8878-5C3F5E9C2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0A18-863B-40D6-9CEC-1A38E5623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663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AE860-15B2-48C8-8843-5C04BCC5A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9EB85-E0EA-4DC7-9223-B59CE8B52A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13977-980A-4356-871A-87058BFCD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E41DA-751F-4204-B039-EDCBD7D1869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6E447-27CC-4CEE-943C-75C12925D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B4236-E441-4952-811D-490E6A150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0A18-863B-40D6-9CEC-1A38E5623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050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8F68B-FE7D-4FDC-8FB8-654080BED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6F51BF-0158-4EEF-8503-0E99F6FE88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90136-F38C-40D7-A59C-D0507BF23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E41DA-751F-4204-B039-EDCBD7D1869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DB820-C9F2-4700-B172-7300843B7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949484-A176-465C-9600-558D53861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0A18-863B-40D6-9CEC-1A38E5623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025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28978-45EB-4D49-8DA0-F831EAA80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CDB0A-E5DE-4360-BB88-81869699C1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7C7C36-CB7A-43BE-AFEA-4E150A05D0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BEC922-1343-4339-93A8-A662CFBE8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E41DA-751F-4204-B039-EDCBD7D1869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1DA003-B5BF-48C0-9FB3-4B21E7E5C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04E4B-5DBD-45C5-A38B-94605E9C2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0A18-863B-40D6-9CEC-1A38E5623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56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B97D1-7B45-4308-8632-D69B2D4E5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3B6B42-6F7E-45A1-833D-B64D6ECCE4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0359E6-2FF2-4743-958D-5772C9B15E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90D3DF-5726-4B60-A3A6-CF5BBC1978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E1F466-D272-454D-89B3-966E04D69C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B0FEF1-F4BC-4946-AB95-052126C6B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E41DA-751F-4204-B039-EDCBD7D1869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95525F-532C-44A6-9BD5-9814B75EA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4C150E-C9C5-459F-9086-ED575EBA3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0A18-863B-40D6-9CEC-1A38E5623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08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78067-8F98-4641-9E42-58D37047C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F5CDB7-233F-45FD-AF9E-6ECFBA1FF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E41DA-751F-4204-B039-EDCBD7D1869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DB738B-6CE1-4A0C-8196-F7F97D1E0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E001BB-E596-4F56-A811-7742E281AB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0A18-863B-40D6-9CEC-1A38E5623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823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721285-1B68-40F8-B4FF-12EE865F5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E41DA-751F-4204-B039-EDCBD7D1869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586944-E07A-4523-B43F-CF28DEE5F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FB39D8-22CF-4F6E-9419-F5C7E18CB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0A18-863B-40D6-9CEC-1A38E5623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586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C0DD3-4B86-4E3F-89F9-D08EF1C8D0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0A3648-398D-4F2A-92A4-08904048D5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9753BD-6838-4393-9D42-7722FD2BDD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BDAEF0-32BA-4E75-AD2D-F92BC19CFA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E41DA-751F-4204-B039-EDCBD7D1869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703FBD-5577-4760-9C0C-21F3F05E8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7B4237-4F7E-46DE-8498-47F60AF4A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0A18-863B-40D6-9CEC-1A38E5623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739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D759D-7D46-484B-8035-01B82A1E8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B562AB-11DE-4F78-BCA3-21C58EEDA4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43F1CD-FC37-48D3-93B4-39829B423A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EA831B-D00F-447B-A148-66803DE4F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E41DA-751F-4204-B039-EDCBD7D1869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EC5F00-FAFA-441D-8D09-EFF7AFD67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374B75-1A4C-4CB8-B610-53CE5C8C6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90A18-863B-40D6-9CEC-1A38E5623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395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F12993-3DB3-4BE1-AE1C-8BD208451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6C08EA-B360-4334-8A2F-15AF47BECF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A7D258-BCB0-4233-A9C3-DDA18EB155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E41DA-751F-4204-B039-EDCBD7D18694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B168BB-6399-49A1-A496-AF1374750A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9EF3C-939E-4A2D-A80C-C6AFB81248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90A18-863B-40D6-9CEC-1A38E5623F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672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E4240583-36DF-40FD-A98A-5AF14AACF9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9999984"/>
              </p:ext>
            </p:extLst>
          </p:nvPr>
        </p:nvGraphicFramePr>
        <p:xfrm>
          <a:off x="1524000" y="347472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6350E3B-E64F-466A-AE7F-4E495A8DFD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8392956"/>
              </p:ext>
            </p:extLst>
          </p:nvPr>
        </p:nvGraphicFramePr>
        <p:xfrm>
          <a:off x="1262743" y="685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6E1650-B891-432D-B57D-4DFFB6AFC3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2011920"/>
              </p:ext>
            </p:extLst>
          </p:nvPr>
        </p:nvGraphicFramePr>
        <p:xfrm>
          <a:off x="6357259" y="685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5930A530-4967-4119-A7A0-413215FD1B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7375493"/>
              </p:ext>
            </p:extLst>
          </p:nvPr>
        </p:nvGraphicFramePr>
        <p:xfrm>
          <a:off x="6096000" y="338328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8FA986E3-E00B-4416-AEC8-442241070296}"/>
              </a:ext>
            </a:extLst>
          </p:cNvPr>
          <p:cNvSpPr txBox="1"/>
          <p:nvPr/>
        </p:nvSpPr>
        <p:spPr>
          <a:xfrm>
            <a:off x="1471246" y="6217920"/>
            <a:ext cx="960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S1. Frequency histogram of the phenotypic data from the historical record of evaluation of ICARDA lentil plant genetic resources.</a:t>
            </a:r>
          </a:p>
        </p:txBody>
      </p:sp>
    </p:spTree>
    <p:extLst>
      <p:ext uri="{BB962C8B-B14F-4D97-AF65-F5344CB8AC3E}">
        <p14:creationId xmlns:p14="http://schemas.microsoft.com/office/powerpoint/2010/main" val="1147504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63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Coyne, Clarice J</dc:creator>
  <cp:lastModifiedBy>Clarice Coyne</cp:lastModifiedBy>
  <cp:revision>5</cp:revision>
  <dcterms:created xsi:type="dcterms:W3CDTF">2019-08-19T21:52:01Z</dcterms:created>
  <dcterms:modified xsi:type="dcterms:W3CDTF">2020-04-01T23:15:37Z</dcterms:modified>
</cp:coreProperties>
</file>