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8" autoAdjust="0"/>
    <p:restoredTop sz="94660"/>
  </p:normalViewPr>
  <p:slideViewPr>
    <p:cSldViewPr snapToGrid="0">
      <p:cViewPr varScale="1">
        <p:scale>
          <a:sx n="117" d="100"/>
          <a:sy n="117" d="100"/>
        </p:scale>
        <p:origin x="126" y="204"/>
      </p:cViewPr>
      <p:guideLst/>
    </p:cSldViewPr>
  </p:slideViewPr>
  <p:notesTextViewPr>
    <p:cViewPr>
      <p:scale>
        <a:sx n="1" d="1"/>
        <a:sy n="1" d="1"/>
      </p:scale>
      <p:origin x="0" y="0"/>
    </p:cViewPr>
  </p:notesTextViewPr>
  <p:sorterViewPr>
    <p:cViewPr>
      <p:scale>
        <a:sx n="3853143" d="3125000"/>
        <a:sy n="3853143" d="31250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09BEB2-D197-48FD-9305-789BF42D7940}" type="datetimeFigureOut">
              <a:rPr lang="en-US" smtClean="0"/>
              <a:t>10/8/2015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931687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09BEB2-D197-48FD-9305-789BF42D7940}" type="datetimeFigureOut">
              <a:rPr lang="en-US" smtClean="0"/>
              <a:t>10/8/2015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4020067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09BEB2-D197-48FD-9305-789BF42D7940}" type="datetimeFigureOut">
              <a:rPr lang="en-US" smtClean="0"/>
              <a:t>10/8/2015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3545360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09BEB2-D197-48FD-9305-789BF42D7940}" type="datetimeFigureOut">
              <a:rPr lang="en-US" smtClean="0"/>
              <a:t>10/8/2015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2753606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09BEB2-D197-48FD-9305-789BF42D7940}" type="datetimeFigureOut">
              <a:rPr lang="en-US" smtClean="0"/>
              <a:t>10/8/2015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3740570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09BEB2-D197-48FD-9305-789BF42D7940}" type="datetimeFigureOut">
              <a:rPr lang="en-US" smtClean="0"/>
              <a:t>10/8/2015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3849559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09BEB2-D197-48FD-9305-789BF42D7940}" type="datetimeFigureOut">
              <a:rPr lang="en-US" smtClean="0"/>
              <a:t>10/8/2015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533087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09BEB2-D197-48FD-9305-789BF42D7940}" type="datetimeFigureOut">
              <a:rPr lang="en-US" smtClean="0"/>
              <a:t>10/8/2015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321102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09BEB2-D197-48FD-9305-789BF42D7940}" type="datetimeFigureOut">
              <a:rPr lang="en-US" smtClean="0"/>
              <a:t>10/8/2015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1486047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09BEB2-D197-48FD-9305-789BF42D7940}" type="datetimeFigureOut">
              <a:rPr lang="en-US" smtClean="0"/>
              <a:t>10/8/2015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3694421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09BEB2-D197-48FD-9305-789BF42D7940}" type="datetimeFigureOut">
              <a:rPr lang="en-US" smtClean="0"/>
              <a:t>10/8/2015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F1D649-D2B0-4C75-9939-672F0566A1E9}" type="slidenum">
              <a:rPr lang="en-US" smtClean="0"/>
              <a:t>‹#›</a:t>
            </a:fld>
            <a:endParaRPr lang="en-US"/>
          </a:p>
        </p:txBody>
      </p:sp>
    </p:spTree>
    <p:extLst>
      <p:ext uri="{BB962C8B-B14F-4D97-AF65-F5344CB8AC3E}">
        <p14:creationId xmlns:p14="http://schemas.microsoft.com/office/powerpoint/2010/main" val="93326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09BEB2-D197-48FD-9305-789BF42D7940}" type="datetimeFigureOut">
              <a:rPr lang="en-US" smtClean="0"/>
              <a:t>10/8/2015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F1D649-D2B0-4C75-9939-672F0566A1E9}" type="slidenum">
              <a:rPr lang="en-US" smtClean="0"/>
              <a:t>‹#›</a:t>
            </a:fld>
            <a:endParaRPr lang="en-US"/>
          </a:p>
        </p:txBody>
      </p:sp>
    </p:spTree>
    <p:extLst>
      <p:ext uri="{BB962C8B-B14F-4D97-AF65-F5344CB8AC3E}">
        <p14:creationId xmlns:p14="http://schemas.microsoft.com/office/powerpoint/2010/main" val="2575224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EM be an Academic Department?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9252282"/>
              </p:ext>
            </p:extLst>
          </p:nvPr>
        </p:nvGraphicFramePr>
        <p:xfrm>
          <a:off x="782726" y="1430605"/>
          <a:ext cx="10571073" cy="5265044"/>
        </p:xfrm>
        <a:graphic>
          <a:graphicData uri="http://schemas.openxmlformats.org/drawingml/2006/table">
            <a:tbl>
              <a:tblPr firstRow="1" bandRow="1">
                <a:tableStyleId>{5C22544A-7EE6-4342-B048-85BDC9FD1C3A}</a:tableStyleId>
              </a:tblPr>
              <a:tblGrid>
                <a:gridCol w="4471445"/>
                <a:gridCol w="6099628"/>
              </a:tblGrid>
              <a:tr h="879922">
                <a:tc>
                  <a:txBody>
                    <a:bodyPr/>
                    <a:lstStyle/>
                    <a:p>
                      <a:r>
                        <a:rPr lang="en-US" sz="2800" dirty="0" smtClean="0"/>
                        <a:t>Legitimacy and Voice</a:t>
                      </a:r>
                      <a:endParaRPr lang="en-US" sz="2800" dirty="0"/>
                    </a:p>
                  </a:txBody>
                  <a:tcPr/>
                </a:tc>
                <a:tc>
                  <a:txBody>
                    <a:bodyPr/>
                    <a:lstStyle/>
                    <a:p>
                      <a:r>
                        <a:rPr lang="en-US" dirty="0" smtClean="0"/>
                        <a:t>Purpose / Practical Examples </a:t>
                      </a:r>
                      <a:endParaRPr lang="en-US" dirty="0"/>
                    </a:p>
                  </a:txBody>
                  <a:tcPr/>
                </a:tc>
              </a:tr>
              <a:tr h="879922">
                <a:tc>
                  <a:txBody>
                    <a:bodyPr/>
                    <a:lstStyle/>
                    <a:p>
                      <a:r>
                        <a:rPr lang="en-US" dirty="0" smtClean="0"/>
                        <a:t>1.</a:t>
                      </a:r>
                      <a:r>
                        <a:rPr lang="en-US" baseline="0" dirty="0" smtClean="0"/>
                        <a:t> Engaged, informed, and direct input and advice to the Decision Making tables/”halls of power”; the Dean, Faculty council, and committee of </a:t>
                      </a:r>
                      <a:r>
                        <a:rPr lang="en-US" baseline="0" dirty="0" err="1" smtClean="0"/>
                        <a:t>Dept</a:t>
                      </a:r>
                      <a:r>
                        <a:rPr lang="en-US" baseline="0" dirty="0" smtClean="0"/>
                        <a:t> Heads</a:t>
                      </a:r>
                      <a:endParaRPr lang="en-US" dirty="0"/>
                    </a:p>
                  </a:txBody>
                  <a:tcPr/>
                </a:tc>
                <a:tc>
                  <a:txBody>
                    <a:bodyPr/>
                    <a:lstStyle/>
                    <a:p>
                      <a:r>
                        <a:rPr lang="en-US" sz="1400" dirty="0" smtClean="0"/>
                        <a:t>Advocating for, and explaining, the relative importance of EM education and research</a:t>
                      </a:r>
                      <a:r>
                        <a:rPr lang="en-US" sz="1400" baseline="0" dirty="0" smtClean="0"/>
                        <a:t> is strengthened by an authentic and knowledgeable voice.</a:t>
                      </a:r>
                      <a:endParaRPr lang="en-US" sz="1400" dirty="0" smtClean="0"/>
                    </a:p>
                    <a:p>
                      <a:r>
                        <a:rPr lang="en-US" sz="1400" dirty="0" smtClean="0"/>
                        <a:t>Increasingly important role of EM in Integrated/Accountable Health system (</a:t>
                      </a:r>
                      <a:r>
                        <a:rPr lang="en-US" sz="1400" dirty="0" err="1" smtClean="0"/>
                        <a:t>pt</a:t>
                      </a:r>
                      <a:r>
                        <a:rPr lang="en-US" sz="1400" dirty="0" smtClean="0"/>
                        <a:t> care, education, research implications) requires direct input and influence by experienced experts in the discipline of Emergency Medicine. </a:t>
                      </a:r>
                      <a:endParaRPr lang="en-US" sz="1400" dirty="0"/>
                    </a:p>
                  </a:txBody>
                  <a:tcPr/>
                </a:tc>
              </a:tr>
              <a:tr h="879922">
                <a:tc>
                  <a:txBody>
                    <a:bodyPr/>
                    <a:lstStyle/>
                    <a:p>
                      <a:r>
                        <a:rPr lang="en-US" dirty="0" smtClean="0"/>
                        <a:t>2. Unique body of</a:t>
                      </a:r>
                      <a:r>
                        <a:rPr lang="en-US" baseline="0" dirty="0" smtClean="0"/>
                        <a:t> knowledge</a:t>
                      </a:r>
                      <a:endParaRPr lang="en-US" dirty="0"/>
                    </a:p>
                  </a:txBody>
                  <a:tcPr/>
                </a:tc>
                <a:tc>
                  <a:txBody>
                    <a:bodyPr/>
                    <a:lstStyle/>
                    <a:p>
                      <a:r>
                        <a:rPr lang="en-US" sz="1400" dirty="0" smtClean="0"/>
                        <a:t>Historically, because</a:t>
                      </a:r>
                      <a:r>
                        <a:rPr lang="en-US" sz="1400" baseline="0" dirty="0" smtClean="0"/>
                        <a:t> of significant gaps in knowledge, and inconsistent medical care of the acutely ill and injured, Emergency Medicine has evolved as a specialty </a:t>
                      </a:r>
                      <a:r>
                        <a:rPr lang="en-US" sz="1400" dirty="0" smtClean="0"/>
                        <a:t>recognized by accrediting colleges, granting agencies, journals, etc. The discovery, translation, teaching, integration, and application of this knowledge at the institutional and system level is furthered</a:t>
                      </a:r>
                      <a:r>
                        <a:rPr lang="en-US" sz="1400" baseline="0" dirty="0" smtClean="0"/>
                        <a:t> by equal representation at the Faculty of Medicine with our peers and colleagues from other specialties</a:t>
                      </a:r>
                      <a:r>
                        <a:rPr lang="en-US" sz="1400" dirty="0" smtClean="0"/>
                        <a:t>.</a:t>
                      </a:r>
                      <a:endParaRPr lang="en-US" sz="1400" dirty="0"/>
                    </a:p>
                  </a:txBody>
                  <a:tcPr/>
                </a:tc>
              </a:tr>
              <a:tr h="879922">
                <a:tc>
                  <a:txBody>
                    <a:bodyPr/>
                    <a:lstStyle/>
                    <a:p>
                      <a:r>
                        <a:rPr lang="en-US" dirty="0" smtClean="0"/>
                        <a:t>3. Unique practice environment and approach to clinical decision making</a:t>
                      </a:r>
                      <a:endParaRPr lang="en-US" dirty="0"/>
                    </a:p>
                  </a:txBody>
                  <a:tcPr/>
                </a:tc>
                <a:tc>
                  <a:txBody>
                    <a:bodyPr/>
                    <a:lstStyle/>
                    <a:p>
                      <a:r>
                        <a:rPr lang="en-US" sz="1400" dirty="0" smtClean="0"/>
                        <a:t>Beyond the traditional emphasis on the acutely ill and injured, EM includes the approach to undifferentiated complex pts, and coordination of care across time, geography, and specialties. The study and education of these aspects of EM are not well represented by other specialties.</a:t>
                      </a:r>
                      <a:endParaRPr lang="en-US" sz="1400" dirty="0"/>
                    </a:p>
                  </a:txBody>
                  <a:tcPr/>
                </a:tc>
              </a:tr>
              <a:tr h="879922">
                <a:tc>
                  <a:txBody>
                    <a:bodyPr/>
                    <a:lstStyle/>
                    <a:p>
                      <a:r>
                        <a:rPr lang="en-US" dirty="0" smtClean="0"/>
                        <a:t>4. Increasingly recognized sub-specialization, sections, divisions of EM not well represented</a:t>
                      </a:r>
                      <a:endParaRPr lang="en-US" dirty="0"/>
                    </a:p>
                  </a:txBody>
                  <a:tcPr/>
                </a:tc>
                <a:tc>
                  <a:txBody>
                    <a:bodyPr/>
                    <a:lstStyle/>
                    <a:p>
                      <a:r>
                        <a:rPr lang="en-US" sz="1400" dirty="0" smtClean="0"/>
                        <a:t>The academic domain areas of EMS, trauma, toxicology, disaster preparedness, ultrasound, simulation, </a:t>
                      </a:r>
                      <a:r>
                        <a:rPr lang="en-US" sz="1400" dirty="0" err="1" smtClean="0"/>
                        <a:t>etc</a:t>
                      </a:r>
                      <a:r>
                        <a:rPr lang="en-US" sz="1400" dirty="0" smtClean="0"/>
                        <a:t> require representation that may not happen without</a:t>
                      </a:r>
                      <a:r>
                        <a:rPr lang="en-US" sz="1400" baseline="0" dirty="0" smtClean="0"/>
                        <a:t> appropriate representation.</a:t>
                      </a:r>
                      <a:endParaRPr lang="en-US" sz="1400" dirty="0"/>
                    </a:p>
                  </a:txBody>
                  <a:tcPr/>
                </a:tc>
              </a:tr>
            </a:tbl>
          </a:graphicData>
        </a:graphic>
      </p:graphicFrame>
    </p:spTree>
    <p:extLst>
      <p:ext uri="{BB962C8B-B14F-4D97-AF65-F5344CB8AC3E}">
        <p14:creationId xmlns:p14="http://schemas.microsoft.com/office/powerpoint/2010/main" val="3885965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255" y="94463"/>
            <a:ext cx="10515600" cy="1325563"/>
          </a:xfrm>
        </p:spPr>
        <p:txBody>
          <a:bodyPr/>
          <a:lstStyle/>
          <a:p>
            <a:r>
              <a:rPr lang="en-US" dirty="0" smtClean="0"/>
              <a:t>Why should EM be an Academic Department?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86822151"/>
              </p:ext>
            </p:extLst>
          </p:nvPr>
        </p:nvGraphicFramePr>
        <p:xfrm>
          <a:off x="687630" y="1116051"/>
          <a:ext cx="10194554" cy="5299522"/>
        </p:xfrm>
        <a:graphic>
          <a:graphicData uri="http://schemas.openxmlformats.org/drawingml/2006/table">
            <a:tbl>
              <a:tblPr firstRow="1" bandRow="1">
                <a:tableStyleId>{5C22544A-7EE6-4342-B048-85BDC9FD1C3A}</a:tableStyleId>
              </a:tblPr>
              <a:tblGrid>
                <a:gridCol w="5052593"/>
                <a:gridCol w="5141961"/>
              </a:tblGrid>
              <a:tr h="879922">
                <a:tc>
                  <a:txBody>
                    <a:bodyPr/>
                    <a:lstStyle/>
                    <a:p>
                      <a:r>
                        <a:rPr lang="en-US" sz="2800" dirty="0" smtClean="0"/>
                        <a:t>Strategic Direction</a:t>
                      </a:r>
                      <a:endParaRPr lang="en-US" sz="2800" dirty="0"/>
                    </a:p>
                  </a:txBody>
                  <a:tcPr/>
                </a:tc>
                <a:tc>
                  <a:txBody>
                    <a:bodyPr/>
                    <a:lstStyle/>
                    <a:p>
                      <a:r>
                        <a:rPr lang="en-US" dirty="0" smtClean="0"/>
                        <a:t>Purpose / Practical Examples </a:t>
                      </a:r>
                      <a:endParaRPr lang="en-US" dirty="0"/>
                    </a:p>
                  </a:txBody>
                  <a:tcPr/>
                </a:tc>
              </a:tr>
              <a:tr h="879922">
                <a:tc>
                  <a:txBody>
                    <a:bodyPr/>
                    <a:lstStyle/>
                    <a:p>
                      <a:r>
                        <a:rPr lang="en-US" dirty="0" smtClean="0"/>
                        <a:t>1.</a:t>
                      </a:r>
                      <a:r>
                        <a:rPr lang="en-US" baseline="0" dirty="0" smtClean="0"/>
                        <a:t> Engaged, informed, and direct input and advice to the Strategic Planning of the Faculty of Medicine, and the Academic Health Science Centre</a:t>
                      </a:r>
                      <a:endParaRPr lang="en-US" dirty="0"/>
                    </a:p>
                  </a:txBody>
                  <a:tcPr/>
                </a:tc>
                <a:tc>
                  <a:txBody>
                    <a:bodyPr/>
                    <a:lstStyle/>
                    <a:p>
                      <a:r>
                        <a:rPr lang="en-US" sz="1400" dirty="0" smtClean="0"/>
                        <a:t>Increasingly important role of EM education,</a:t>
                      </a:r>
                      <a:r>
                        <a:rPr lang="en-US" sz="1400" baseline="0" dirty="0" smtClean="0"/>
                        <a:t> research, and role </a:t>
                      </a:r>
                      <a:r>
                        <a:rPr lang="en-US" sz="1400" dirty="0" smtClean="0"/>
                        <a:t>in Integrated/Accountable Health systems requires direct participation</a:t>
                      </a:r>
                      <a:r>
                        <a:rPr lang="en-US" sz="1400" baseline="0" dirty="0" smtClean="0"/>
                        <a:t> and influence in University and Health Science Centre/Network priority setting.</a:t>
                      </a:r>
                      <a:endParaRPr lang="en-US" sz="1400" dirty="0"/>
                    </a:p>
                  </a:txBody>
                  <a:tcPr/>
                </a:tc>
              </a:tr>
              <a:tr h="879922">
                <a:tc>
                  <a:txBody>
                    <a:bodyPr/>
                    <a:lstStyle/>
                    <a:p>
                      <a:r>
                        <a:rPr lang="en-US" dirty="0" smtClean="0"/>
                        <a:t>2. Vehicle</a:t>
                      </a:r>
                      <a:r>
                        <a:rPr lang="en-US" baseline="0" dirty="0" smtClean="0"/>
                        <a:t> to unify the EM strategic planning, priority setting, and synergistic support of FRCP, PEM, and CCFP-EM</a:t>
                      </a:r>
                      <a:endParaRPr lang="en-US" dirty="0"/>
                    </a:p>
                  </a:txBody>
                  <a:tcPr/>
                </a:tc>
                <a:tc>
                  <a:txBody>
                    <a:bodyPr/>
                    <a:lstStyle/>
                    <a:p>
                      <a:r>
                        <a:rPr lang="en-US" sz="1400" dirty="0" smtClean="0"/>
                        <a:t>Reduce the confusion within our own discipline, and especially from the perspective of other specialties, on “who is EM anyways?”, what do they do? Who is speaking for EM? And change the narrative from “either/or” debates to “both/and” solutions (with implications to physician resource planning and clinical services planning).</a:t>
                      </a:r>
                      <a:endParaRPr lang="en-US" sz="1400" dirty="0"/>
                    </a:p>
                  </a:txBody>
                  <a:tcPr/>
                </a:tc>
              </a:tr>
              <a:tr h="879922">
                <a:tc>
                  <a:txBody>
                    <a:bodyPr/>
                    <a:lstStyle/>
                    <a:p>
                      <a:r>
                        <a:rPr lang="en-US" dirty="0" smtClean="0"/>
                        <a:t>3. Differentiate and Integrate (as opposed to subspecialize and fragment)</a:t>
                      </a:r>
                      <a:endParaRPr lang="en-US" dirty="0"/>
                    </a:p>
                  </a:txBody>
                  <a:tcPr/>
                </a:tc>
                <a:tc>
                  <a:txBody>
                    <a:bodyPr/>
                    <a:lstStyle/>
                    <a:p>
                      <a:r>
                        <a:rPr lang="en-US" sz="1400" dirty="0" smtClean="0"/>
                        <a:t>Paradoxically, in order</a:t>
                      </a:r>
                      <a:r>
                        <a:rPr lang="en-US" sz="1400" baseline="0" dirty="0" smtClean="0"/>
                        <a:t> to be better integrated into the future plans of the </a:t>
                      </a:r>
                      <a:r>
                        <a:rPr lang="en-US" sz="1400" baseline="0" dirty="0" err="1" smtClean="0"/>
                        <a:t>FoM</a:t>
                      </a:r>
                      <a:r>
                        <a:rPr lang="en-US" sz="1400" baseline="0" dirty="0" smtClean="0"/>
                        <a:t>/AHSC an independent, collaborative, and direct  presence of EM is necessary and will see more inter-dependencies, potential synergies, and therefore, catalyze more system innovations, research, and education opportunities.</a:t>
                      </a:r>
                      <a:endParaRPr lang="en-US" sz="1400" dirty="0"/>
                    </a:p>
                  </a:txBody>
                  <a:tcPr/>
                </a:tc>
              </a:tr>
              <a:tr h="879922">
                <a:tc>
                  <a:txBody>
                    <a:bodyPr/>
                    <a:lstStyle/>
                    <a:p>
                      <a:r>
                        <a:rPr lang="en-US" dirty="0" smtClean="0"/>
                        <a:t>4. Increasing</a:t>
                      </a:r>
                      <a:r>
                        <a:rPr lang="en-US" baseline="0" dirty="0" smtClean="0"/>
                        <a:t> emphasis on research funding opportunities in patient outcomes research and generalist approaches to </a:t>
                      </a:r>
                      <a:r>
                        <a:rPr lang="en-US" baseline="0" smtClean="0"/>
                        <a:t>medical education</a:t>
                      </a:r>
                      <a:endParaRPr lang="en-US" dirty="0"/>
                    </a:p>
                  </a:txBody>
                  <a:tcPr/>
                </a:tc>
                <a:tc>
                  <a:txBody>
                    <a:bodyPr/>
                    <a:lstStyle/>
                    <a:p>
                      <a:r>
                        <a:rPr lang="en-US" sz="1400" dirty="0" smtClean="0"/>
                        <a:t>Long history of appropriateness and health services optimization research in EM may be seen as strategically important to the Dean/</a:t>
                      </a:r>
                      <a:r>
                        <a:rPr lang="en-US" sz="1400" dirty="0" err="1" smtClean="0"/>
                        <a:t>FoM</a:t>
                      </a:r>
                      <a:r>
                        <a:rPr lang="en-US" sz="1400" dirty="0" smtClean="0"/>
                        <a:t>. Future of Medical Education in Canada white papers emphasize the importance of generalist approaches – again a traditional strength of EM.</a:t>
                      </a:r>
                      <a:endParaRPr lang="en-US" sz="1400" dirty="0"/>
                    </a:p>
                  </a:txBody>
                  <a:tcPr/>
                </a:tc>
              </a:tr>
            </a:tbl>
          </a:graphicData>
        </a:graphic>
      </p:graphicFrame>
    </p:spTree>
    <p:extLst>
      <p:ext uri="{BB962C8B-B14F-4D97-AF65-F5344CB8AC3E}">
        <p14:creationId xmlns:p14="http://schemas.microsoft.com/office/powerpoint/2010/main" val="225204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EM be an Academic Department?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85059797"/>
              </p:ext>
            </p:extLst>
          </p:nvPr>
        </p:nvGraphicFramePr>
        <p:xfrm>
          <a:off x="782727" y="1430605"/>
          <a:ext cx="10305403" cy="5295524"/>
        </p:xfrm>
        <a:graphic>
          <a:graphicData uri="http://schemas.openxmlformats.org/drawingml/2006/table">
            <a:tbl>
              <a:tblPr firstRow="1" bandRow="1">
                <a:tableStyleId>{5C22544A-7EE6-4342-B048-85BDC9FD1C3A}</a:tableStyleId>
              </a:tblPr>
              <a:tblGrid>
                <a:gridCol w="4205045"/>
                <a:gridCol w="6100358"/>
              </a:tblGrid>
              <a:tr h="879922">
                <a:tc>
                  <a:txBody>
                    <a:bodyPr/>
                    <a:lstStyle/>
                    <a:p>
                      <a:r>
                        <a:rPr lang="en-US" sz="2800" dirty="0" smtClean="0"/>
                        <a:t>Performance </a:t>
                      </a:r>
                      <a:r>
                        <a:rPr lang="en-US" sz="1600" dirty="0" smtClean="0"/>
                        <a:t>(effectiveness, efficiency, responsiveness)</a:t>
                      </a:r>
                      <a:endParaRPr lang="en-US" sz="1600" dirty="0"/>
                    </a:p>
                  </a:txBody>
                  <a:tcPr/>
                </a:tc>
                <a:tc>
                  <a:txBody>
                    <a:bodyPr/>
                    <a:lstStyle/>
                    <a:p>
                      <a:r>
                        <a:rPr lang="en-US" dirty="0" smtClean="0"/>
                        <a:t>Purpose / Practical Examples </a:t>
                      </a:r>
                      <a:endParaRPr lang="en-US" dirty="0"/>
                    </a:p>
                  </a:txBody>
                  <a:tcPr/>
                </a:tc>
              </a:tr>
              <a:tr h="879922">
                <a:tc>
                  <a:txBody>
                    <a:bodyPr/>
                    <a:lstStyle/>
                    <a:p>
                      <a:r>
                        <a:rPr lang="en-US" dirty="0" smtClean="0"/>
                        <a:t>1. Improve performance of Research program. (Scholarship of Discovery)</a:t>
                      </a:r>
                      <a:endParaRPr lang="en-US" dirty="0"/>
                    </a:p>
                  </a:txBody>
                  <a:tcPr/>
                </a:tc>
                <a:tc>
                  <a:txBody>
                    <a:bodyPr/>
                    <a:lstStyle/>
                    <a:p>
                      <a:r>
                        <a:rPr lang="en-US" sz="1400" dirty="0" smtClean="0"/>
                        <a:t>As measured by</a:t>
                      </a:r>
                      <a:r>
                        <a:rPr lang="en-US" sz="1400" baseline="0" dirty="0" smtClean="0"/>
                        <a:t> metrics such as</a:t>
                      </a:r>
                      <a:r>
                        <a:rPr lang="en-US" sz="1400" dirty="0" smtClean="0"/>
                        <a:t> grant applications, successful grant funding, publications, impact factors, presentations, awards,</a:t>
                      </a:r>
                      <a:r>
                        <a:rPr lang="en-US" sz="1400" baseline="0" dirty="0" smtClean="0"/>
                        <a:t> mentoring of clinician scientists and development of national and international research programs/coalitions. &lt;CAEP research 3&gt;</a:t>
                      </a:r>
                      <a:endParaRPr lang="en-US" sz="1400" dirty="0"/>
                    </a:p>
                  </a:txBody>
                  <a:tcPr/>
                </a:tc>
              </a:tr>
              <a:tr h="879922">
                <a:tc>
                  <a:txBody>
                    <a:bodyPr/>
                    <a:lstStyle/>
                    <a:p>
                      <a:r>
                        <a:rPr lang="en-US" dirty="0" smtClean="0"/>
                        <a:t>2. Improve performance of Education program. (Scholarship of Teaching)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As measured by</a:t>
                      </a:r>
                      <a:r>
                        <a:rPr lang="en-US" sz="1400" baseline="0" dirty="0" smtClean="0"/>
                        <a:t> metrics such as new</a:t>
                      </a:r>
                      <a:r>
                        <a:rPr lang="en-US" sz="1400" dirty="0" smtClean="0"/>
                        <a:t> curriculum development</a:t>
                      </a:r>
                      <a:r>
                        <a:rPr lang="en-US" sz="1400" baseline="0" dirty="0" smtClean="0"/>
                        <a:t> and delivery, teaching assessments/evaluations, accreditations, innovations, awards, and peer reviewed publications of education research. &lt;CAEP </a:t>
                      </a:r>
                      <a:r>
                        <a:rPr lang="en-US" sz="1400" baseline="0" dirty="0" err="1" smtClean="0"/>
                        <a:t>edu</a:t>
                      </a:r>
                      <a:r>
                        <a:rPr lang="en-US" sz="1400" baseline="0" dirty="0" smtClean="0"/>
                        <a:t> 3&gt;</a:t>
                      </a:r>
                      <a:endParaRPr lang="en-US" sz="1400" dirty="0"/>
                    </a:p>
                  </a:txBody>
                  <a:tcPr/>
                </a:tc>
              </a:tr>
              <a:tr h="879922">
                <a:tc>
                  <a:txBody>
                    <a:bodyPr/>
                    <a:lstStyle/>
                    <a:p>
                      <a:r>
                        <a:rPr lang="en-US" dirty="0" smtClean="0"/>
                        <a:t>3.</a:t>
                      </a:r>
                      <a:r>
                        <a:rPr lang="en-US" baseline="0" dirty="0" smtClean="0"/>
                        <a:t> Improving performance in the Scholarship of Integration (</a:t>
                      </a:r>
                      <a:r>
                        <a:rPr lang="en-US" baseline="0" dirty="0" err="1" smtClean="0"/>
                        <a:t>Boyers</a:t>
                      </a:r>
                      <a:r>
                        <a:rPr lang="en-US" baseline="0"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Defined as </a:t>
                      </a:r>
                      <a:r>
                        <a:rPr lang="en-US" sz="1400" kern="1200" dirty="0" smtClean="0">
                          <a:solidFill>
                            <a:schemeClr val="dk1"/>
                          </a:solidFill>
                          <a:effectLst/>
                          <a:latin typeface="+mn-lt"/>
                          <a:ea typeface="+mn-ea"/>
                          <a:cs typeface="+mn-cs"/>
                        </a:rPr>
                        <a:t>“giving meaning to isolated facts, putting them in perspective, making connections across disciplines, placing the specialties in a larger context, illuminating data in a revealing way” &lt;10&gt;.  As measured by the breaking down of traditionally </a:t>
                      </a:r>
                      <a:r>
                        <a:rPr lang="en-US" sz="1400" kern="1200" dirty="0" err="1" smtClean="0">
                          <a:solidFill>
                            <a:schemeClr val="dk1"/>
                          </a:solidFill>
                          <a:effectLst/>
                          <a:latin typeface="+mn-lt"/>
                          <a:ea typeface="+mn-ea"/>
                          <a:cs typeface="+mn-cs"/>
                        </a:rPr>
                        <a:t>siloed</a:t>
                      </a:r>
                      <a:r>
                        <a:rPr lang="en-US" sz="1400" kern="1200" dirty="0" smtClean="0">
                          <a:solidFill>
                            <a:schemeClr val="dk1"/>
                          </a:solidFill>
                          <a:effectLst/>
                          <a:latin typeface="+mn-lt"/>
                          <a:ea typeface="+mn-ea"/>
                          <a:cs typeface="+mn-cs"/>
                        </a:rPr>
                        <a:t> problem solving</a:t>
                      </a:r>
                      <a:r>
                        <a:rPr lang="en-US" sz="1400" kern="1200" baseline="0" dirty="0" smtClean="0">
                          <a:solidFill>
                            <a:schemeClr val="dk1"/>
                          </a:solidFill>
                          <a:effectLst/>
                          <a:latin typeface="+mn-lt"/>
                          <a:ea typeface="+mn-ea"/>
                          <a:cs typeface="+mn-cs"/>
                        </a:rPr>
                        <a:t> (across medical specialties, and across broader domains of study), catalyzing and communicating health care innovations in complex adaptive systems.</a:t>
                      </a:r>
                      <a:endParaRPr lang="en-US" sz="1400" dirty="0"/>
                    </a:p>
                  </a:txBody>
                  <a:tcPr/>
                </a:tc>
              </a:tr>
              <a:tr h="879922">
                <a:tc>
                  <a:txBody>
                    <a:bodyPr/>
                    <a:lstStyle/>
                    <a:p>
                      <a:r>
                        <a:rPr lang="en-US" dirty="0" smtClean="0"/>
                        <a:t>4. Improving performance in the Scholarship of Application (</a:t>
                      </a:r>
                      <a:r>
                        <a:rPr lang="en-US" dirty="0" err="1" smtClean="0"/>
                        <a:t>Boyers</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Defined as</a:t>
                      </a:r>
                      <a:r>
                        <a:rPr lang="en-US" sz="1800" kern="1200" baseline="0" dirty="0" smtClean="0">
                          <a:solidFill>
                            <a:schemeClr val="dk1"/>
                          </a:solidFill>
                          <a:effectLst/>
                          <a:latin typeface="+mn-lt"/>
                          <a:ea typeface="+mn-ea"/>
                          <a:cs typeface="+mn-cs"/>
                        </a:rPr>
                        <a:t> </a:t>
                      </a:r>
                      <a:r>
                        <a:rPr lang="en-US" sz="1400" kern="1200" dirty="0" smtClean="0">
                          <a:solidFill>
                            <a:schemeClr val="dk1"/>
                          </a:solidFill>
                          <a:effectLst/>
                          <a:latin typeface="+mn-lt"/>
                          <a:ea typeface="+mn-ea"/>
                          <a:cs typeface="+mn-cs"/>
                        </a:rPr>
                        <a:t>“applying knowledge to consequential problems to help individuals and institutions, problems themselves become the scholarly agenda” &lt;10&gt;. Through the </a:t>
                      </a:r>
                      <a:r>
                        <a:rPr lang="en-US" sz="1400" kern="1200" dirty="0" err="1" smtClean="0">
                          <a:solidFill>
                            <a:schemeClr val="dk1"/>
                          </a:solidFill>
                          <a:effectLst/>
                          <a:latin typeface="+mn-lt"/>
                          <a:ea typeface="+mn-ea"/>
                          <a:cs typeface="+mn-cs"/>
                        </a:rPr>
                        <a:t>rigours</a:t>
                      </a:r>
                      <a:r>
                        <a:rPr lang="en-US" sz="1400" kern="1200" dirty="0" smtClean="0">
                          <a:solidFill>
                            <a:schemeClr val="dk1"/>
                          </a:solidFill>
                          <a:effectLst/>
                          <a:latin typeface="+mn-lt"/>
                          <a:ea typeface="+mn-ea"/>
                          <a:cs typeface="+mn-cs"/>
                        </a:rPr>
                        <a:t> of a scholarly approach, Academic Health Science </a:t>
                      </a:r>
                      <a:r>
                        <a:rPr lang="en-US" sz="1400" kern="1200" dirty="0" err="1" smtClean="0">
                          <a:solidFill>
                            <a:schemeClr val="dk1"/>
                          </a:solidFill>
                          <a:effectLst/>
                          <a:latin typeface="+mn-lt"/>
                          <a:ea typeface="+mn-ea"/>
                          <a:cs typeface="+mn-cs"/>
                        </a:rPr>
                        <a:t>centres</a:t>
                      </a:r>
                      <a:r>
                        <a:rPr lang="en-US" sz="1400" kern="1200" dirty="0" smtClean="0">
                          <a:solidFill>
                            <a:schemeClr val="dk1"/>
                          </a:solidFill>
                          <a:effectLst/>
                          <a:latin typeface="+mn-lt"/>
                          <a:ea typeface="+mn-ea"/>
                          <a:cs typeface="+mn-cs"/>
                        </a:rPr>
                        <a:t> improve system design, population outcomes and optimize costs through approaches such as implementation science</a:t>
                      </a:r>
                      <a:r>
                        <a:rPr lang="en-US" sz="1400" kern="1200" baseline="0" dirty="0" smtClean="0">
                          <a:solidFill>
                            <a:schemeClr val="dk1"/>
                          </a:solidFill>
                          <a:effectLst/>
                          <a:latin typeface="+mn-lt"/>
                          <a:ea typeface="+mn-ea"/>
                          <a:cs typeface="+mn-cs"/>
                        </a:rPr>
                        <a:t> and patient outcome research.</a:t>
                      </a:r>
                      <a:endParaRPr lang="en-US" sz="1400" dirty="0"/>
                    </a:p>
                  </a:txBody>
                  <a:tcPr/>
                </a:tc>
              </a:tr>
            </a:tbl>
          </a:graphicData>
        </a:graphic>
      </p:graphicFrame>
    </p:spTree>
    <p:extLst>
      <p:ext uri="{BB962C8B-B14F-4D97-AF65-F5344CB8AC3E}">
        <p14:creationId xmlns:p14="http://schemas.microsoft.com/office/powerpoint/2010/main" val="3265152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EM be an Academic Department?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33561960"/>
              </p:ext>
            </p:extLst>
          </p:nvPr>
        </p:nvGraphicFramePr>
        <p:xfrm>
          <a:off x="782727" y="1328192"/>
          <a:ext cx="10165359" cy="4968240"/>
        </p:xfrm>
        <a:graphic>
          <a:graphicData uri="http://schemas.openxmlformats.org/drawingml/2006/table">
            <a:tbl>
              <a:tblPr firstRow="1" bandRow="1">
                <a:tableStyleId>{5C22544A-7EE6-4342-B048-85BDC9FD1C3A}</a:tableStyleId>
              </a:tblPr>
              <a:tblGrid>
                <a:gridCol w="4679429"/>
                <a:gridCol w="5485930"/>
              </a:tblGrid>
              <a:tr h="879922">
                <a:tc>
                  <a:txBody>
                    <a:bodyPr/>
                    <a:lstStyle/>
                    <a:p>
                      <a:r>
                        <a:rPr lang="en-US" sz="2800" dirty="0" smtClean="0"/>
                        <a:t>Accountability and Transparency</a:t>
                      </a:r>
                      <a:endParaRPr lang="en-US" sz="1600" dirty="0"/>
                    </a:p>
                  </a:txBody>
                  <a:tcPr/>
                </a:tc>
                <a:tc>
                  <a:txBody>
                    <a:bodyPr/>
                    <a:lstStyle/>
                    <a:p>
                      <a:r>
                        <a:rPr lang="en-US" dirty="0" smtClean="0"/>
                        <a:t>Purpose / Practical Examples </a:t>
                      </a:r>
                      <a:endParaRPr lang="en-US" dirty="0"/>
                    </a:p>
                  </a:txBody>
                  <a:tcPr/>
                </a:tc>
              </a:tr>
              <a:tr h="879922">
                <a:tc>
                  <a:txBody>
                    <a:bodyPr/>
                    <a:lstStyle/>
                    <a:p>
                      <a:r>
                        <a:rPr lang="en-US" dirty="0" smtClean="0"/>
                        <a:t>1. Large group / critical mass of practitioners,</a:t>
                      </a:r>
                      <a:r>
                        <a:rPr lang="en-US" baseline="0" dirty="0" smtClean="0"/>
                        <a:t> educators, and researchers with potentially unclear understanding of parent </a:t>
                      </a:r>
                      <a:r>
                        <a:rPr lang="en-US" baseline="0" dirty="0" err="1" smtClean="0"/>
                        <a:t>Dept</a:t>
                      </a:r>
                      <a:r>
                        <a:rPr lang="en-US" baseline="0" dirty="0" smtClean="0"/>
                        <a:t> values, priorities, policies and financial allocations</a:t>
                      </a:r>
                      <a:endParaRPr lang="en-US" dirty="0"/>
                    </a:p>
                  </a:txBody>
                  <a:tcPr/>
                </a:tc>
                <a:tc>
                  <a:txBody>
                    <a:bodyPr/>
                    <a:lstStyle/>
                    <a:p>
                      <a:r>
                        <a:rPr lang="en-US" sz="1400" dirty="0" smtClean="0"/>
                        <a:t>Often the largest group of “like-minded” FTEs in the Faculty of Medicine without Departmental status. Size itself, reflecting a critical mass, (in combination with all the other reasons) is a compelling reason to give an equal voice. Otherwise, diversity of perspective (as an initiator of dialogue and change) potentially stifled by layers of bureaucracy.</a:t>
                      </a:r>
                      <a:endParaRPr lang="en-US" sz="1400" dirty="0"/>
                    </a:p>
                  </a:txBody>
                  <a:tcPr/>
                </a:tc>
              </a:tr>
              <a:tr h="879922">
                <a:tc>
                  <a:txBody>
                    <a:bodyPr/>
                    <a:lstStyle/>
                    <a:p>
                      <a:r>
                        <a:rPr lang="en-US" dirty="0" smtClean="0"/>
                        <a:t>2. Accountability to Dean’s UGME education needs/priorities,</a:t>
                      </a:r>
                      <a:r>
                        <a:rPr lang="en-US" baseline="0" dirty="0" smtClean="0"/>
                        <a:t> </a:t>
                      </a:r>
                      <a:r>
                        <a:rPr lang="en-US" dirty="0" smtClean="0"/>
                        <a:t>Increased research</a:t>
                      </a:r>
                      <a:r>
                        <a:rPr lang="en-US" baseline="0" dirty="0" smtClean="0"/>
                        <a:t> productivity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Departmental status may have privileges (potentially more funding and influence) but it will have more responsibilities (more teaching, higher expectations</a:t>
                      </a:r>
                      <a:r>
                        <a:rPr lang="en-US" sz="1400" baseline="0" dirty="0" smtClean="0"/>
                        <a:t> of research productivity </a:t>
                      </a:r>
                      <a:r>
                        <a:rPr lang="en-US" sz="1400" dirty="0" err="1" smtClean="0"/>
                        <a:t>etc</a:t>
                      </a:r>
                      <a:r>
                        <a:rPr lang="en-US" sz="1400" dirty="0" smtClean="0"/>
                        <a:t>). Emergency Medicine, as a specialty, is ready for that challenge.</a:t>
                      </a:r>
                    </a:p>
                  </a:txBody>
                  <a:tcPr/>
                </a:tc>
              </a:tr>
              <a:tr h="879922">
                <a:tc>
                  <a:txBody>
                    <a:bodyPr/>
                    <a:lstStyle/>
                    <a:p>
                      <a:r>
                        <a:rPr lang="en-US" dirty="0" smtClean="0"/>
                        <a:t>3. </a:t>
                      </a:r>
                      <a:r>
                        <a:rPr lang="en-US" dirty="0" err="1" smtClean="0"/>
                        <a:t>Dept</a:t>
                      </a:r>
                      <a:r>
                        <a:rPr lang="en-US" baseline="0" dirty="0" smtClean="0"/>
                        <a:t> practice plan aligned with mission/vision of </a:t>
                      </a:r>
                      <a:r>
                        <a:rPr lang="en-US" baseline="0" dirty="0" err="1" smtClean="0"/>
                        <a:t>Dept</a:t>
                      </a:r>
                      <a:r>
                        <a:rPr lang="en-US" baseline="0" dirty="0" smtClean="0"/>
                        <a:t> and </a:t>
                      </a:r>
                      <a:r>
                        <a:rPr lang="en-US" baseline="0" dirty="0" err="1" smtClean="0"/>
                        <a:t>FoM</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The Chair +/-</a:t>
                      </a:r>
                      <a:r>
                        <a:rPr lang="en-US" sz="1400" baseline="0" dirty="0" smtClean="0"/>
                        <a:t> leadership team may require a more balanced (clinical and academic) flow of funding to meet expectations of the Dean and the mission of the Faculty of Medicine. Again, Emergency Medicine, as a specialty, is ready for that challenge.</a:t>
                      </a:r>
                      <a:endParaRPr lang="en-US" sz="1400" dirty="0"/>
                    </a:p>
                  </a:txBody>
                  <a:tcPr/>
                </a:tc>
              </a:tr>
              <a:tr h="879922">
                <a:tc>
                  <a:txBody>
                    <a:bodyPr/>
                    <a:lstStyle/>
                    <a:p>
                      <a:r>
                        <a:rPr lang="en-US" dirty="0" smtClean="0"/>
                        <a:t>4. University and </a:t>
                      </a:r>
                      <a:r>
                        <a:rPr lang="en-US" dirty="0" err="1" smtClean="0"/>
                        <a:t>FoM</a:t>
                      </a:r>
                      <a:r>
                        <a:rPr lang="en-US" dirty="0" smtClean="0"/>
                        <a:t> is accountable to the public and </a:t>
                      </a:r>
                      <a:r>
                        <a:rPr lang="en-US" dirty="0" err="1" smtClean="0"/>
                        <a:t>DoH</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Lack of representation of EM may make sense from</a:t>
                      </a:r>
                      <a:r>
                        <a:rPr lang="en-US" sz="1400" baseline="0" dirty="0" smtClean="0"/>
                        <a:t> a historical and political perspective in the halls of academia, but a marginalized EM in an increasingly publically accountable system may not pass the sniff test for public expectations and public funders.</a:t>
                      </a:r>
                      <a:endParaRPr lang="en-US" sz="1400" dirty="0"/>
                    </a:p>
                  </a:txBody>
                  <a:tcPr/>
                </a:tc>
              </a:tr>
            </a:tbl>
          </a:graphicData>
        </a:graphic>
      </p:graphicFrame>
    </p:spTree>
    <p:extLst>
      <p:ext uri="{BB962C8B-B14F-4D97-AF65-F5344CB8AC3E}">
        <p14:creationId xmlns:p14="http://schemas.microsoft.com/office/powerpoint/2010/main" val="2965286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EM be an Academic Department?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0450769"/>
              </p:ext>
            </p:extLst>
          </p:nvPr>
        </p:nvGraphicFramePr>
        <p:xfrm>
          <a:off x="782726" y="1430605"/>
          <a:ext cx="10305403" cy="4807844"/>
        </p:xfrm>
        <a:graphic>
          <a:graphicData uri="http://schemas.openxmlformats.org/drawingml/2006/table">
            <a:tbl>
              <a:tblPr firstRow="1" bandRow="1">
                <a:tableStyleId>{5C22544A-7EE6-4342-B048-85BDC9FD1C3A}</a:tableStyleId>
              </a:tblPr>
              <a:tblGrid>
                <a:gridCol w="3856643"/>
                <a:gridCol w="6448760"/>
              </a:tblGrid>
              <a:tr h="879922">
                <a:tc>
                  <a:txBody>
                    <a:bodyPr/>
                    <a:lstStyle/>
                    <a:p>
                      <a:r>
                        <a:rPr lang="en-US" sz="2800" dirty="0" smtClean="0"/>
                        <a:t>Equity and Fairness</a:t>
                      </a:r>
                      <a:endParaRPr lang="en-US" sz="1600" dirty="0"/>
                    </a:p>
                  </a:txBody>
                  <a:tcPr/>
                </a:tc>
                <a:tc>
                  <a:txBody>
                    <a:bodyPr/>
                    <a:lstStyle/>
                    <a:p>
                      <a:r>
                        <a:rPr lang="en-US" dirty="0" smtClean="0"/>
                        <a:t>Purpose / Practical Examples </a:t>
                      </a:r>
                      <a:endParaRPr lang="en-US" dirty="0"/>
                    </a:p>
                  </a:txBody>
                  <a:tcPr/>
                </a:tc>
              </a:tr>
              <a:tr h="879922">
                <a:tc>
                  <a:txBody>
                    <a:bodyPr/>
                    <a:lstStyle/>
                    <a:p>
                      <a:r>
                        <a:rPr lang="en-US" dirty="0" smtClean="0"/>
                        <a:t>1. Direct</a:t>
                      </a:r>
                      <a:r>
                        <a:rPr lang="en-US" baseline="0" dirty="0" smtClean="0"/>
                        <a:t> and objective input into the types of funding opportunities</a:t>
                      </a:r>
                      <a:endParaRPr lang="en-US" dirty="0"/>
                    </a:p>
                  </a:txBody>
                  <a:tcPr/>
                </a:tc>
                <a:tc>
                  <a:txBody>
                    <a:bodyPr/>
                    <a:lstStyle/>
                    <a:p>
                      <a:pPr marL="0" indent="0">
                        <a:buNone/>
                      </a:pPr>
                      <a:r>
                        <a:rPr lang="en-US" sz="1400" dirty="0" smtClean="0"/>
                        <a:t>EM</a:t>
                      </a:r>
                      <a:r>
                        <a:rPr lang="en-US" sz="1400" baseline="0" dirty="0" smtClean="0"/>
                        <a:t> may not </a:t>
                      </a:r>
                      <a:r>
                        <a:rPr lang="en-US" sz="1400" dirty="0" smtClean="0"/>
                        <a:t>know what we don’t know around what sources of funding may be available. Incentivizing strategic priorities of interest to EM may be under-represented in creating competitive streams</a:t>
                      </a:r>
                      <a:r>
                        <a:rPr lang="en-US" sz="1400" baseline="0" dirty="0" smtClean="0"/>
                        <a:t> of funding.</a:t>
                      </a:r>
                      <a:endParaRPr lang="en-US" sz="1400" dirty="0"/>
                    </a:p>
                  </a:txBody>
                  <a:tcPr/>
                </a:tc>
              </a:tr>
              <a:tr h="8799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Direct</a:t>
                      </a:r>
                      <a:r>
                        <a:rPr lang="en-US" baseline="0" dirty="0" smtClean="0"/>
                        <a:t> and objective input into the rules around applying for sources of funding</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Eliminate bias baked in to the rules by helping to write the rules</a:t>
                      </a:r>
                      <a:r>
                        <a:rPr lang="en-US" sz="1400" baseline="0" dirty="0" smtClean="0"/>
                        <a:t> so that </a:t>
                      </a:r>
                      <a:r>
                        <a:rPr lang="en-US" sz="1400" dirty="0" smtClean="0"/>
                        <a:t>EPs can compete with other academic peers on an equal footing. Likewise, </a:t>
                      </a:r>
                      <a:r>
                        <a:rPr lang="en-US" sz="1400" dirty="0" err="1" smtClean="0"/>
                        <a:t>Dept</a:t>
                      </a:r>
                      <a:r>
                        <a:rPr lang="en-US" sz="1400" dirty="0" smtClean="0"/>
                        <a:t> can compete for HR support and/or</a:t>
                      </a:r>
                      <a:r>
                        <a:rPr lang="en-US" sz="1400" baseline="0" dirty="0" smtClean="0"/>
                        <a:t> equipment, infrastructure, and office space based on merit and fairness.</a:t>
                      </a:r>
                      <a:endParaRPr lang="en-US" sz="1400" dirty="0"/>
                    </a:p>
                  </a:txBody>
                  <a:tcPr/>
                </a:tc>
              </a:tr>
              <a:tr h="879922">
                <a:tc>
                  <a:txBody>
                    <a:bodyPr/>
                    <a:lstStyle/>
                    <a:p>
                      <a:r>
                        <a:rPr lang="en-US" dirty="0" smtClean="0"/>
                        <a:t>3. Promotions criteria, pathways, and policies of EM </a:t>
                      </a:r>
                      <a:r>
                        <a:rPr lang="en-US" dirty="0" err="1" smtClean="0"/>
                        <a:t>Dept</a:t>
                      </a:r>
                      <a:r>
                        <a:rPr lang="en-US" dirty="0" smtClean="0"/>
                        <a:t> better aligned with the </a:t>
                      </a:r>
                      <a:r>
                        <a:rPr lang="en-US" dirty="0" err="1" smtClean="0"/>
                        <a:t>FoM</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With </a:t>
                      </a:r>
                      <a:r>
                        <a:rPr lang="en-US" sz="1400" dirty="0" err="1" smtClean="0"/>
                        <a:t>dept</a:t>
                      </a:r>
                      <a:r>
                        <a:rPr lang="en-US" sz="1400" dirty="0" smtClean="0"/>
                        <a:t> status there will be increased understanding</a:t>
                      </a:r>
                      <a:r>
                        <a:rPr lang="en-US" sz="1400" baseline="0" dirty="0" smtClean="0"/>
                        <a:t> and influence over academic promotion criteria and outcomes. What it is exactly that EM does? An how that may be valued in academic promotion pathways &lt;6&gt;</a:t>
                      </a:r>
                      <a:endParaRPr lang="en-US" sz="1400" dirty="0"/>
                    </a:p>
                  </a:txBody>
                  <a:tcPr/>
                </a:tc>
              </a:tr>
              <a:tr h="879922">
                <a:tc>
                  <a:txBody>
                    <a:bodyPr/>
                    <a:lstStyle/>
                    <a:p>
                      <a:r>
                        <a:rPr lang="en-US" dirty="0" smtClean="0"/>
                        <a:t>4.</a:t>
                      </a:r>
                      <a:r>
                        <a:rPr lang="en-US" baseline="0" dirty="0" smtClean="0"/>
                        <a:t> Criteria and expectations of search and survey process of </a:t>
                      </a:r>
                      <a:r>
                        <a:rPr lang="en-US" baseline="0" dirty="0" err="1" smtClean="0"/>
                        <a:t>Dept</a:t>
                      </a:r>
                      <a:r>
                        <a:rPr lang="en-US" baseline="0" dirty="0" smtClean="0"/>
                        <a:t> vs </a:t>
                      </a:r>
                      <a:r>
                        <a:rPr lang="en-US" baseline="0" dirty="0" err="1" smtClean="0"/>
                        <a:t>Div</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There may be different (perhaps more</a:t>
                      </a:r>
                      <a:r>
                        <a:rPr lang="en-US" sz="1400" baseline="0" dirty="0" smtClean="0"/>
                        <a:t> stringent) search and survey criteria in the </a:t>
                      </a:r>
                      <a:r>
                        <a:rPr lang="en-US" sz="1400" baseline="0" dirty="0" err="1" smtClean="0"/>
                        <a:t>FoM</a:t>
                      </a:r>
                      <a:r>
                        <a:rPr lang="en-US" sz="1400" baseline="0" dirty="0" smtClean="0"/>
                        <a:t> bylaws for a Chair search and </a:t>
                      </a:r>
                      <a:r>
                        <a:rPr lang="en-US" sz="1400" baseline="0" dirty="0" err="1" smtClean="0"/>
                        <a:t>dept</a:t>
                      </a:r>
                      <a:r>
                        <a:rPr lang="en-US" sz="1400" baseline="0" dirty="0" smtClean="0"/>
                        <a:t> review which may lead to more involvement and input from University and </a:t>
                      </a:r>
                      <a:r>
                        <a:rPr lang="en-US" sz="1400" baseline="0" dirty="0" err="1" smtClean="0"/>
                        <a:t>FoM</a:t>
                      </a:r>
                      <a:r>
                        <a:rPr lang="en-US" sz="1400" baseline="0" dirty="0" smtClean="0"/>
                        <a:t> leaders (catalyzing higher level candidates and improved </a:t>
                      </a:r>
                      <a:r>
                        <a:rPr lang="en-US" sz="1400" baseline="0" dirty="0" err="1" smtClean="0"/>
                        <a:t>dept</a:t>
                      </a:r>
                      <a:r>
                        <a:rPr lang="en-US" sz="1400" baseline="0" dirty="0" smtClean="0"/>
                        <a:t> performance).</a:t>
                      </a:r>
                      <a:endParaRPr lang="en-US" sz="1400" dirty="0"/>
                    </a:p>
                  </a:txBody>
                  <a:tcPr/>
                </a:tc>
              </a:tr>
            </a:tbl>
          </a:graphicData>
        </a:graphic>
      </p:graphicFrame>
    </p:spTree>
    <p:extLst>
      <p:ext uri="{BB962C8B-B14F-4D97-AF65-F5344CB8AC3E}">
        <p14:creationId xmlns:p14="http://schemas.microsoft.com/office/powerpoint/2010/main" val="904424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EM be an Academic Department?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791988"/>
              </p:ext>
            </p:extLst>
          </p:nvPr>
        </p:nvGraphicFramePr>
        <p:xfrm>
          <a:off x="782727" y="1392194"/>
          <a:ext cx="10330116" cy="5183061"/>
        </p:xfrm>
        <a:graphic>
          <a:graphicData uri="http://schemas.openxmlformats.org/drawingml/2006/table">
            <a:tbl>
              <a:tblPr firstRow="1" bandRow="1">
                <a:tableStyleId>{5C22544A-7EE6-4342-B048-85BDC9FD1C3A}</a:tableStyleId>
              </a:tblPr>
              <a:tblGrid>
                <a:gridCol w="4272710"/>
                <a:gridCol w="6057406"/>
              </a:tblGrid>
              <a:tr h="615059">
                <a:tc>
                  <a:txBody>
                    <a:bodyPr/>
                    <a:lstStyle/>
                    <a:p>
                      <a:r>
                        <a:rPr lang="en-US" sz="2800" dirty="0" smtClean="0"/>
                        <a:t>General/Other</a:t>
                      </a:r>
                      <a:endParaRPr lang="en-US" sz="1600" dirty="0"/>
                    </a:p>
                  </a:txBody>
                  <a:tcPr/>
                </a:tc>
                <a:tc>
                  <a:txBody>
                    <a:bodyPr/>
                    <a:lstStyle/>
                    <a:p>
                      <a:r>
                        <a:rPr lang="en-US" dirty="0" smtClean="0"/>
                        <a:t>Purpose / Practical Examples </a:t>
                      </a:r>
                      <a:endParaRPr lang="en-US" dirty="0"/>
                    </a:p>
                  </a:txBody>
                  <a:tcPr/>
                </a:tc>
              </a:tr>
              <a:tr h="879922">
                <a:tc>
                  <a:txBody>
                    <a:bodyPr/>
                    <a:lstStyle/>
                    <a:p>
                      <a:r>
                        <a:rPr lang="en-US" dirty="0" smtClean="0"/>
                        <a:t>1. Compelling arguments have convinced the majority of Medical Schools </a:t>
                      </a:r>
                      <a:r>
                        <a:rPr lang="en-US" baseline="0" dirty="0" smtClean="0"/>
                        <a:t>across North America</a:t>
                      </a:r>
                      <a:endParaRPr lang="en-US" dirty="0"/>
                    </a:p>
                  </a:txBody>
                  <a:tcPr/>
                </a:tc>
                <a:tc>
                  <a:txBody>
                    <a:bodyPr/>
                    <a:lstStyle/>
                    <a:p>
                      <a:pPr marL="0" indent="0">
                        <a:buNone/>
                      </a:pPr>
                      <a:r>
                        <a:rPr lang="en-US" sz="1400" dirty="0" smtClean="0"/>
                        <a:t>85%</a:t>
                      </a:r>
                      <a:r>
                        <a:rPr lang="en-US" sz="1400" baseline="0" dirty="0" smtClean="0"/>
                        <a:t> of medical schools in the US now have full academic Departments of EM status. A rising tide floats all ships (</a:t>
                      </a:r>
                      <a:r>
                        <a:rPr lang="en-US" sz="1400" baseline="0" dirty="0" err="1" smtClean="0"/>
                        <a:t>Dept</a:t>
                      </a:r>
                      <a:r>
                        <a:rPr lang="en-US" sz="1400" baseline="0" dirty="0" smtClean="0"/>
                        <a:t> status may improve profile of EM across Canada). Institutional recognition (as per other high profile schools</a:t>
                      </a:r>
                      <a:r>
                        <a:rPr lang="en-US" sz="1400" dirty="0" smtClean="0"/>
                        <a:t>: Johns Hopkins, Mayo, Brown, Yale, Harvard, </a:t>
                      </a:r>
                      <a:r>
                        <a:rPr lang="en-US" sz="1400" dirty="0" err="1" smtClean="0"/>
                        <a:t>etc</a:t>
                      </a:r>
                      <a:r>
                        <a:rPr lang="en-US" sz="1400" dirty="0" smtClean="0"/>
                        <a:t>) Likewise in Canada. Departmental status is</a:t>
                      </a:r>
                      <a:r>
                        <a:rPr lang="en-US" sz="1400" baseline="0" dirty="0" smtClean="0"/>
                        <a:t> seen as a natural evolutionary step in the maturation of a specialty.</a:t>
                      </a:r>
                      <a:endParaRPr lang="en-US" sz="1400" dirty="0"/>
                    </a:p>
                  </a:txBody>
                  <a:tcPr/>
                </a:tc>
              </a:tr>
              <a:tr h="879922">
                <a:tc>
                  <a:txBody>
                    <a:bodyPr/>
                    <a:lstStyle/>
                    <a:p>
                      <a:r>
                        <a:rPr lang="en-US" dirty="0" smtClean="0"/>
                        <a:t>2. Improved recruitment and retention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Departmental status may help in recruiting better</a:t>
                      </a:r>
                      <a:r>
                        <a:rPr lang="en-US" sz="1400" baseline="0" dirty="0" smtClean="0"/>
                        <a:t> residents, better faculty (researchers and educators), better Leaders and Chairs. Many mid career or higher profile researchers/educators may not “go backwards”.</a:t>
                      </a:r>
                      <a:endParaRPr lang="en-US" sz="1400" dirty="0"/>
                    </a:p>
                  </a:txBody>
                  <a:tcPr/>
                </a:tc>
              </a:tr>
              <a:tr h="879922">
                <a:tc>
                  <a:txBody>
                    <a:bodyPr/>
                    <a:lstStyle/>
                    <a:p>
                      <a:r>
                        <a:rPr lang="en-US" dirty="0" smtClean="0"/>
                        <a:t>3. Departmental status as an act of Professional Identity Formation &lt;22&gt; with organizational culture changing impact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Pursuing departmental status can be an act of professional/discipline</a:t>
                      </a:r>
                      <a:r>
                        <a:rPr lang="en-US" sz="1400" baseline="0" dirty="0" smtClean="0"/>
                        <a:t> of EM </a:t>
                      </a:r>
                      <a:r>
                        <a:rPr lang="en-US" sz="1400" dirty="0" smtClean="0"/>
                        <a:t>“self” advocacy</a:t>
                      </a:r>
                      <a:r>
                        <a:rPr lang="en-US" sz="1400" baseline="0" dirty="0" smtClean="0"/>
                        <a:t> (where self represents the unique and important perspectives of EM) in service of broader organizational goals, and ultimately improved patient care. Unfortunately in some contexts (including with funders, policy makers, and the public) there is still ignorance around what EM is and the strength of its academic output. </a:t>
                      </a:r>
                      <a:endParaRPr lang="en-US" sz="1400" dirty="0"/>
                    </a:p>
                  </a:txBody>
                  <a:tcPr/>
                </a:tc>
              </a:tr>
              <a:tr h="879922">
                <a:tc>
                  <a:txBody>
                    <a:bodyPr/>
                    <a:lstStyle/>
                    <a:p>
                      <a:r>
                        <a:rPr lang="en-US" dirty="0" smtClean="0"/>
                        <a:t>4. Departmental status</a:t>
                      </a:r>
                      <a:r>
                        <a:rPr lang="en-US" baseline="0" dirty="0" smtClean="0"/>
                        <a:t> as an act of branding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It can also be</a:t>
                      </a:r>
                      <a:r>
                        <a:rPr lang="en-US" sz="1400" baseline="0" dirty="0" smtClean="0"/>
                        <a:t> a way to engage faculty in seeing themselves and the academic division/unit as an important and influential body within the future vision of the Medical School and the Academic Health Science </a:t>
                      </a:r>
                      <a:r>
                        <a:rPr lang="en-US" sz="1400" baseline="0" dirty="0" err="1" smtClean="0"/>
                        <a:t>centre</a:t>
                      </a:r>
                      <a:r>
                        <a:rPr lang="en-US" sz="1400" baseline="0" dirty="0" smtClean="0"/>
                        <a:t>. Branding may be helpful in philanthropy initiatives.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a:tc>
              </a:tr>
            </a:tbl>
          </a:graphicData>
        </a:graphic>
      </p:graphicFrame>
    </p:spTree>
    <p:extLst>
      <p:ext uri="{BB962C8B-B14F-4D97-AF65-F5344CB8AC3E}">
        <p14:creationId xmlns:p14="http://schemas.microsoft.com/office/powerpoint/2010/main" val="10204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4818</TotalTime>
  <Words>1648</Words>
  <Application>Microsoft Office PowerPoint</Application>
  <PresentationFormat>Widescreen</PresentationFormat>
  <Paragraphs>67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Why should EM be an Academic Department?</vt:lpstr>
      <vt:lpstr>Why should EM be an Academic Department?</vt:lpstr>
      <vt:lpstr>Why should EM be an Academic Department?</vt:lpstr>
      <vt:lpstr>Why should EM be an Academic Department?</vt:lpstr>
      <vt:lpstr>Why should EM be an Academic Department?</vt:lpstr>
      <vt:lpstr>Why should EM be an Academic Department?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should EM be an Academic Department?</dc:title>
  <dc:creator>david petrie</dc:creator>
  <cp:lastModifiedBy>Jennifer Artz</cp:lastModifiedBy>
  <cp:revision>25</cp:revision>
  <dcterms:created xsi:type="dcterms:W3CDTF">2015-04-07T00:00:14Z</dcterms:created>
  <dcterms:modified xsi:type="dcterms:W3CDTF">2015-10-08T15:27:02Z</dcterms:modified>
</cp:coreProperties>
</file>