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63" r:id="rId2"/>
    <p:sldId id="257" r:id="rId3"/>
    <p:sldId id="26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upplementary Figures" id="{9A4D165C-1378-E94E-8FAD-3CD25961D1B3}">
          <p14:sldIdLst>
            <p14:sldId id="263"/>
            <p14:sldId id="257"/>
            <p14:sldId id="26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348"/>
    <p:restoredTop sz="87075"/>
  </p:normalViewPr>
  <p:slideViewPr>
    <p:cSldViewPr snapToGrid="0" snapToObjects="1">
      <p:cViewPr varScale="1">
        <p:scale>
          <a:sx n="65" d="100"/>
          <a:sy n="65" d="100"/>
        </p:scale>
        <p:origin x="96" y="6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171FAC-572F-9746-87D4-912F6654F0F3}" type="datetimeFigureOut">
              <a:rPr lang="en-US" smtClean="0"/>
              <a:t>8/22/2019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7990AB-7890-F34B-BEE2-3B20A6A540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183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S1. Risk of bias table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7990AB-7890-F34B-BEE2-3B20A6A540D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9901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S2. Heterogeneity when data from studies using </a:t>
            </a:r>
            <a:r>
              <a:rPr lang="en-US" dirty="0" err="1"/>
              <a:t>elcatonin</a:t>
            </a:r>
            <a:r>
              <a:rPr lang="en-US" dirty="0"/>
              <a:t>, salmon and synthetic calcitonin are pooled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7990AB-7890-F34B-BEE2-3B20A6A540D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0603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S3. Effect on calcitonin (</a:t>
            </a:r>
            <a:r>
              <a:rPr lang="en-US" dirty="0" err="1"/>
              <a:t>elcatonin</a:t>
            </a:r>
            <a:r>
              <a:rPr lang="en-US" dirty="0"/>
              <a:t>, salmon and synthetic human calcitonin) on function at 1 week and 4 weeks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7990AB-7890-F34B-BEE2-3B20A6A540D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953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AD8B49-4310-DF45-B823-8AAE7F91CB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0F1D90-4582-9640-92BD-21A6F30CB4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2D4A81-948E-A64B-A9DB-9FC82D8D2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B31A8-5559-CD49-A131-A0514CBF065F}" type="datetimeFigureOut">
              <a:rPr lang="en-US" smtClean="0"/>
              <a:t>8/22/2019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59EECA-2FBA-0F4C-9158-F7DCA7643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6DB2EF-D06D-1042-B8D0-32BF3F842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E0103-DDB5-5C42-823A-3B12111A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373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765C9-4885-DF48-8482-B31EBDF0C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DCC80F-253F-9042-B840-9D2F48ADFA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9AB1E-0390-7447-B45B-FE912BCA7D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B31A8-5559-CD49-A131-A0514CBF065F}" type="datetimeFigureOut">
              <a:rPr lang="en-US" smtClean="0"/>
              <a:t>8/22/2019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56FEBF-F264-6F44-A025-21B9F76E6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A3073C-A455-9E41-9129-B621B2867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E0103-DDB5-5C42-823A-3B12111A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177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5B0E404-6C68-9D47-B414-C7CFC05059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125594-D94C-1F47-9DFC-1857B58426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258D0F-C397-5A43-B6BA-119AB9B4D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B31A8-5559-CD49-A131-A0514CBF065F}" type="datetimeFigureOut">
              <a:rPr lang="en-US" smtClean="0"/>
              <a:t>8/22/2019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C1171D-0143-EA46-92CC-A81034CE5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2F58BB-BC13-6B49-BAA1-D79AE6448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E0103-DDB5-5C42-823A-3B12111A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427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92D1CC-71AB-3E43-9AB0-9924CD94FB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B403BC-7865-1442-BA73-BBB5C51091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2F076C-F853-8244-B48D-75F101645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B31A8-5559-CD49-A131-A0514CBF065F}" type="datetimeFigureOut">
              <a:rPr lang="en-US" smtClean="0"/>
              <a:t>8/22/2019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993085-BF64-9645-A2FE-63C1512D5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CBB38D-7CAD-4344-A63D-410C4BFF3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E0103-DDB5-5C42-823A-3B12111A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955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A4D23-47DE-F640-B10D-69E1A86105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E7DBCB-96A2-8944-BFD0-1E59AB609F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5AC857-711D-7F44-9C49-BC8C33375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B31A8-5559-CD49-A131-A0514CBF065F}" type="datetimeFigureOut">
              <a:rPr lang="en-US" smtClean="0"/>
              <a:t>8/22/2019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3B4E96-9E7B-F447-96F7-B30BC8991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C74EAD-BBE7-3344-AE0E-BEBBA0564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E0103-DDB5-5C42-823A-3B12111A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45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3112F6-A873-034F-96FB-8C3602568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749CEF-1A25-8848-8110-A730593F95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580ECB-7C62-F344-8A77-37A8743E3A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13F55E-5842-AD48-8524-D00BB5E664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B31A8-5559-CD49-A131-A0514CBF065F}" type="datetimeFigureOut">
              <a:rPr lang="en-US" smtClean="0"/>
              <a:t>8/22/2019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3892CA-20F8-1F4B-BF11-B1A729CE9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2CA93-FF1B-DA4F-B86B-598C07FA8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E0103-DDB5-5C42-823A-3B12111A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628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43BE59-DEB8-3441-A93E-505F527D4F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7F604B-097F-FE45-87E1-7C045641B0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7AC597-31C0-8C45-B4D7-EBBB6C107D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750379B-9414-ED42-B592-145788119F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663C12C-E7EE-DA44-8A65-F58480CEF2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2A3A0B6-52CC-EA4F-BE73-BB66756464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B31A8-5559-CD49-A131-A0514CBF065F}" type="datetimeFigureOut">
              <a:rPr lang="en-US" smtClean="0"/>
              <a:t>8/22/2019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E16D001-FF1B-B049-8321-43AB442E2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C1F2DA0-CF95-CA49-B5F3-BA0DC15B5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E0103-DDB5-5C42-823A-3B12111A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581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9F50B3-0B47-074E-A14E-3F784BAD8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36CF3A-F782-E44B-B8B6-1CB09B4C0D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B31A8-5559-CD49-A131-A0514CBF065F}" type="datetimeFigureOut">
              <a:rPr lang="en-US" smtClean="0"/>
              <a:t>8/22/2019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C03D81-217C-C740-9603-CA75ECA99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628B92-B942-2649-867A-947AE6978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E0103-DDB5-5C42-823A-3B12111A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543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9439A3F-0C03-C846-94F1-5B1A3C212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B31A8-5559-CD49-A131-A0514CBF065F}" type="datetimeFigureOut">
              <a:rPr lang="en-US" smtClean="0"/>
              <a:t>8/22/2019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31381C-7D8C-C24E-9E56-2046FD3FB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18F290-21CE-C648-8EE2-9CAF6AFDA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E0103-DDB5-5C42-823A-3B12111A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993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A4259-0328-744A-B84E-27D670E3E3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47A23B-5901-5D4B-A5B9-B70A89C241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98D788-13D2-994D-837E-9E7CF2DF2A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6BB3BB-0EBC-9D45-A22F-EF3AB28C2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B31A8-5559-CD49-A131-A0514CBF065F}" type="datetimeFigureOut">
              <a:rPr lang="en-US" smtClean="0"/>
              <a:t>8/22/2019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2BC844-7D6E-1F49-945D-4686E1FA4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151F1C-5079-B641-A320-AFCEDD7C9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E0103-DDB5-5C42-823A-3B12111A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398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236014-E2DE-FD40-B187-C6C68F76C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843C949-04F9-344A-9E11-3B9EFC29BC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B14AF2-C475-6948-BC6A-D925EC6A7D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90E404-4543-AB4B-8328-2005503F6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B31A8-5559-CD49-A131-A0514CBF065F}" type="datetimeFigureOut">
              <a:rPr lang="en-US" smtClean="0"/>
              <a:t>8/22/2019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BE19C7-1124-6541-B175-FCA92DFFA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B4E687-B1BF-0343-9757-9C50FBFC9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E0103-DDB5-5C42-823A-3B12111A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216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017D16-8D47-A74C-BFCE-9D600662F9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5E62DB-BC65-4E48-ADA0-AE80B0CED4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DFD451-7675-9A4B-826F-59CD19F0D6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B31A8-5559-CD49-A131-A0514CBF065F}" type="datetimeFigureOut">
              <a:rPr lang="en-US" smtClean="0"/>
              <a:t>8/22/2019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268D88-598D-3641-962A-1F7E916429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458F04-4E14-8446-B0F3-4252B02AC9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1E0103-DDB5-5C42-823A-3B12111A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912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B5B9026-170B-4A47-8057-E627A99298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777" t="34006" r="342" b="33746"/>
          <a:stretch/>
        </p:blipFill>
        <p:spPr>
          <a:xfrm>
            <a:off x="176983" y="824345"/>
            <a:ext cx="12015017" cy="5209309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092E7DC-8FCF-D44F-9610-9386394FA64B}"/>
              </a:ext>
            </a:extLst>
          </p:cNvPr>
          <p:cNvSpPr txBox="1"/>
          <p:nvPr/>
        </p:nvSpPr>
        <p:spPr>
          <a:xfrm>
            <a:off x="434715" y="6355830"/>
            <a:ext cx="21531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S1. Risk of bias table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474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C4A0416-CA28-6348-97C2-356FADC192B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79" t="29945" r="4572" b="29842"/>
          <a:stretch/>
        </p:blipFill>
        <p:spPr>
          <a:xfrm>
            <a:off x="0" y="-209144"/>
            <a:ext cx="11891554" cy="675235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B8E025F-6A28-224A-B7C9-A9E28B911A8F}"/>
              </a:ext>
            </a:extLst>
          </p:cNvPr>
          <p:cNvSpPr/>
          <p:nvPr/>
        </p:nvSpPr>
        <p:spPr>
          <a:xfrm>
            <a:off x="330426" y="2012326"/>
            <a:ext cx="9562011" cy="2220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1AFFB60-1655-BA47-AFB5-C44CEA8C796B}"/>
              </a:ext>
            </a:extLst>
          </p:cNvPr>
          <p:cNvSpPr/>
          <p:nvPr/>
        </p:nvSpPr>
        <p:spPr>
          <a:xfrm>
            <a:off x="300445" y="4711984"/>
            <a:ext cx="9562011" cy="2220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9E3F4CD-AE5F-8E4D-9843-F719A93B325A}"/>
              </a:ext>
            </a:extLst>
          </p:cNvPr>
          <p:cNvSpPr/>
          <p:nvPr/>
        </p:nvSpPr>
        <p:spPr>
          <a:xfrm>
            <a:off x="300444" y="2434693"/>
            <a:ext cx="9562011" cy="2220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558373-AE75-8E4E-8606-C27800F711F6}"/>
              </a:ext>
            </a:extLst>
          </p:cNvPr>
          <p:cNvSpPr/>
          <p:nvPr/>
        </p:nvSpPr>
        <p:spPr>
          <a:xfrm>
            <a:off x="300444" y="5134351"/>
            <a:ext cx="9562011" cy="2220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D9797A8-E610-A347-A587-346801E6320A}"/>
              </a:ext>
            </a:extLst>
          </p:cNvPr>
          <p:cNvSpPr/>
          <p:nvPr/>
        </p:nvSpPr>
        <p:spPr>
          <a:xfrm>
            <a:off x="330426" y="6468260"/>
            <a:ext cx="108372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S2. Heterogeneity when data from studies using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elcatonin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salmon and synthetic calcitonin are pooled</a:t>
            </a:r>
          </a:p>
        </p:txBody>
      </p:sp>
    </p:spTree>
    <p:extLst>
      <p:ext uri="{BB962C8B-B14F-4D97-AF65-F5344CB8AC3E}">
        <p14:creationId xmlns:p14="http://schemas.microsoft.com/office/powerpoint/2010/main" val="733684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AFEEA1B-3E5A-4F4C-B5A5-9E8FF88693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-1063" t="34211" r="596" b="34201"/>
          <a:stretch/>
        </p:blipFill>
        <p:spPr>
          <a:xfrm>
            <a:off x="108790" y="3809"/>
            <a:ext cx="11969464" cy="5002906"/>
          </a:xfr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BAACB887-B42E-2743-BDE4-AF5431E676C0}"/>
              </a:ext>
            </a:extLst>
          </p:cNvPr>
          <p:cNvGrpSpPr/>
          <p:nvPr/>
        </p:nvGrpSpPr>
        <p:grpSpPr>
          <a:xfrm>
            <a:off x="143577" y="1390644"/>
            <a:ext cx="9601126" cy="739140"/>
            <a:chOff x="143577" y="1676400"/>
            <a:chExt cx="9601126" cy="739140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791B8DF3-8DBB-4C46-ACD2-6B695C8BF450}"/>
                </a:ext>
              </a:extLst>
            </p:cNvPr>
            <p:cNvGrpSpPr/>
            <p:nvPr/>
          </p:nvGrpSpPr>
          <p:grpSpPr>
            <a:xfrm>
              <a:off x="143577" y="1676400"/>
              <a:ext cx="9601126" cy="739140"/>
              <a:chOff x="143577" y="1676400"/>
              <a:chExt cx="9601126" cy="739140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FB4A5539-D1AB-CC44-95AA-0FF3C6601E7B}"/>
                  </a:ext>
                </a:extLst>
              </p:cNvPr>
              <p:cNvSpPr/>
              <p:nvPr/>
            </p:nvSpPr>
            <p:spPr>
              <a:xfrm>
                <a:off x="143577" y="2080260"/>
                <a:ext cx="3794760" cy="3352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8C791B66-E0D9-9C48-B5EB-94AA5FA7F15E}"/>
                  </a:ext>
                </a:extLst>
              </p:cNvPr>
              <p:cNvSpPr/>
              <p:nvPr/>
            </p:nvSpPr>
            <p:spPr>
              <a:xfrm>
                <a:off x="8934268" y="1676400"/>
                <a:ext cx="810435" cy="21336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07AB7FD-1582-6348-B0B9-1250D2FF4225}"/>
                </a:ext>
              </a:extLst>
            </p:cNvPr>
            <p:cNvSpPr/>
            <p:nvPr/>
          </p:nvSpPr>
          <p:spPr>
            <a:xfrm>
              <a:off x="311216" y="1676400"/>
              <a:ext cx="7537383" cy="2133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95885B8B-DB97-964F-AFED-FC97EE048B09}"/>
              </a:ext>
            </a:extLst>
          </p:cNvPr>
          <p:cNvSpPr/>
          <p:nvPr/>
        </p:nvSpPr>
        <p:spPr>
          <a:xfrm>
            <a:off x="9779490" y="1429853"/>
            <a:ext cx="261258" cy="1741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E12E9BD-DBE2-6C40-AD48-FD0AF4BD60BB}"/>
              </a:ext>
            </a:extLst>
          </p:cNvPr>
          <p:cNvSpPr/>
          <p:nvPr/>
        </p:nvSpPr>
        <p:spPr>
          <a:xfrm>
            <a:off x="632105" y="6260514"/>
            <a:ext cx="109228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S3. Effect on calcitonin (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elcatonin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salmon and synthetic human calcitonin) on function at 1 week and 4 weeks</a:t>
            </a:r>
          </a:p>
        </p:txBody>
      </p:sp>
    </p:spTree>
    <p:extLst>
      <p:ext uri="{BB962C8B-B14F-4D97-AF65-F5344CB8AC3E}">
        <p14:creationId xmlns:p14="http://schemas.microsoft.com/office/powerpoint/2010/main" val="21880617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13228</TotalTime>
  <Words>91</Words>
  <Application>Microsoft Office PowerPoint</Application>
  <PresentationFormat>Widescreen</PresentationFormat>
  <Paragraphs>9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 Boucher</dc:creator>
  <cp:lastModifiedBy>CJEM</cp:lastModifiedBy>
  <cp:revision>45</cp:revision>
  <dcterms:created xsi:type="dcterms:W3CDTF">2019-04-30T13:19:54Z</dcterms:created>
  <dcterms:modified xsi:type="dcterms:W3CDTF">2019-08-22T13:02:49Z</dcterms:modified>
</cp:coreProperties>
</file>