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802"/>
  </p:normalViewPr>
  <p:slideViewPr>
    <p:cSldViewPr snapToGrid="0" snapToObjects="1">
      <p:cViewPr>
        <p:scale>
          <a:sx n="83" d="100"/>
          <a:sy n="83" d="100"/>
        </p:scale>
        <p:origin x="-1350" y="-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5" name="Shape 1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2791710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YMPTOM MANAGEMENT CARE ORDERS FOR THE IMMINENTLY DYING PATIENT"/>
          <p:cNvSpPr txBox="1"/>
          <p:nvPr/>
        </p:nvSpPr>
        <p:spPr>
          <a:xfrm>
            <a:off x="342731" y="0"/>
            <a:ext cx="12395201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1600"/>
            </a:lvl1pPr>
          </a:lstStyle>
          <a:p>
            <a:r>
              <a:rPr lang="en-CA" dirty="0"/>
              <a:t>Appendix 1: Pharmacological therapy for common end-of-life symptoms in the ED patient </a:t>
            </a:r>
            <a:r>
              <a:rPr dirty="0"/>
              <a:t>imminently dying of a highly transmissible acute respiratory infection  (</a:t>
            </a:r>
            <a:r>
              <a:rPr dirty="0" err="1"/>
              <a:t>eg</a:t>
            </a:r>
            <a:r>
              <a:rPr dirty="0"/>
              <a:t> COVID-19)</a:t>
            </a:r>
          </a:p>
        </p:txBody>
      </p:sp>
      <p:graphicFrame>
        <p:nvGraphicFramePr>
          <p:cNvPr id="138" name="Group"/>
          <p:cNvGraphicFramePr/>
          <p:nvPr>
            <p:extLst>
              <p:ext uri="{D42A27DB-BD31-4B8C-83A1-F6EECF244321}">
                <p14:modId xmlns:p14="http://schemas.microsoft.com/office/powerpoint/2010/main" val="4265064398"/>
              </p:ext>
            </p:extLst>
          </p:nvPr>
        </p:nvGraphicFramePr>
        <p:xfrm>
          <a:off x="393532" y="649401"/>
          <a:ext cx="12344400" cy="8564227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2344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150781">
                <a:tc>
                  <a:txBody>
                    <a:bodyPr/>
                    <a:lstStyle/>
                    <a:p>
                      <a:pPr algn="l" defTabSz="914400">
                        <a:defRPr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Airway secretions: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Glycopyrrolate 0.4 mg subcut/IV q4h prn OR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Scopolamine 0.4 mg subcut/IV q4h prn (scopolamine crosses the blood-brain barrier and will cause more sedation, which may be helpful if the patient is agitated)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54928">
                <a:tc>
                  <a:txBody>
                    <a:bodyPr/>
                    <a:lstStyle/>
                    <a:p>
                      <a:pPr algn="l" defTabSz="914400">
                        <a:defRPr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Agitation/ Delirium: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Haloperidol 0.5 mg- 1 mg subcut/IV q2h prn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If severe add Midazolam 0.5- 1mg subcut/IV q30min prn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If severe add Methotrimeprazine 12.5- 25 mg subcut q4h prn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6058">
                <a:tc>
                  <a:txBody>
                    <a:bodyPr/>
                    <a:lstStyle/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b="1"/>
                        <a:t>Pain:</a:t>
                      </a:r>
                    </a:p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If opioid naive (subcut route preferred as has longer half-life compared to IV)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Morphine 2.5- 5 mg subcut/IV q30min prn   OR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Hydromorphone 0.5-1mg subcut/IV q30min prn</a:t>
                      </a:r>
                      <a:br/>
                      <a:r>
                        <a:t>                                                                       </a:t>
                      </a:r>
                    </a:p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If opioid tolerant, refer to opioid equianalgesia and conversion tables for equivalent subcut/IV dosing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08930">
                <a:tc>
                  <a:txBody>
                    <a:bodyPr/>
                    <a:lstStyle/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b="1" dirty="0"/>
                        <a:t>Dyspnea</a:t>
                      </a:r>
                      <a:r>
                        <a:rPr dirty="0"/>
                        <a:t>:</a:t>
                      </a:r>
                    </a:p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If opioid-naïve, low-dose morphine (50-75% of dose used for pain relief) is the medication of choice</a:t>
                      </a:r>
                    </a:p>
                    <a:p>
                      <a:pPr marL="243840" indent="-243840" algn="l" defTabSz="914400">
                        <a:buSzPct val="80000"/>
                        <a:buBlip>
                          <a:blip r:embed="rId3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Morphine 1-2.5 mg </a:t>
                      </a:r>
                      <a:r>
                        <a:rPr dirty="0" err="1"/>
                        <a:t>subcut</a:t>
                      </a:r>
                      <a:r>
                        <a:rPr dirty="0"/>
                        <a:t>/IV q30min prn OR</a:t>
                      </a:r>
                    </a:p>
                    <a:p>
                      <a:pPr marL="243840" indent="-243840" algn="l" defTabSz="914400">
                        <a:buSzPct val="80000"/>
                        <a:buBlip>
                          <a:blip r:embed="rId3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Hydromorphone 0.25-0.5 mg </a:t>
                      </a:r>
                      <a:r>
                        <a:rPr dirty="0" err="1"/>
                        <a:t>subcut</a:t>
                      </a:r>
                      <a:r>
                        <a:rPr dirty="0"/>
                        <a:t>/IV q30min PRN OR </a:t>
                      </a:r>
                    </a:p>
                    <a:p>
                      <a:pPr marL="243840" indent="-243840" algn="l" defTabSz="914400">
                        <a:buSzPct val="80000"/>
                        <a:buBlip>
                          <a:blip r:embed="rId3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Fentanyl 12.5-50 micrograms </a:t>
                      </a:r>
                      <a:r>
                        <a:rPr dirty="0" err="1"/>
                        <a:t>subcut</a:t>
                      </a:r>
                      <a:r>
                        <a:rPr dirty="0"/>
                        <a:t>/IV q15min prn </a:t>
                      </a:r>
                      <a:br>
                        <a:rPr dirty="0"/>
                      </a:br>
                      <a:endParaRPr dirty="0"/>
                    </a:p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If opioid tolerant, give breakthrough doses to effect (breakthrough dose is calculated as 10% of the total daily dose of </a:t>
                      </a:r>
                      <a:r>
                        <a:rPr dirty="0" err="1"/>
                        <a:t>subcut</a:t>
                      </a:r>
                      <a:r>
                        <a:rPr dirty="0"/>
                        <a:t>/IV opioid </a:t>
                      </a:r>
                      <a:br>
                        <a:rPr dirty="0"/>
                      </a:br>
                      <a:r>
                        <a:rPr dirty="0"/>
                        <a:t>in 24 </a:t>
                      </a:r>
                      <a:r>
                        <a:rPr dirty="0" err="1"/>
                        <a:t>hrs</a:t>
                      </a:r>
                      <a:r>
                        <a:rPr dirty="0"/>
                        <a:t>)</a:t>
                      </a:r>
                      <a:br>
                        <a:rPr dirty="0"/>
                      </a:br>
                      <a:endParaRPr dirty="0"/>
                    </a:p>
                    <a:p>
                      <a:pPr marL="243840" indent="-243840" algn="l" defTabSz="914400">
                        <a:buClr>
                          <a:srgbClr val="000000"/>
                        </a:buClr>
                        <a:buSzPct val="80000"/>
                        <a:buBlip>
                          <a:blip r:embed="rId3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lang="en-CA" dirty="0"/>
                        <a:t>I</a:t>
                      </a:r>
                      <a:r>
                        <a:rPr dirty="0"/>
                        <a:t>f severe, add Midazolam 0.5-1mg </a:t>
                      </a:r>
                      <a:r>
                        <a:rPr dirty="0" err="1"/>
                        <a:t>subcut</a:t>
                      </a:r>
                      <a:r>
                        <a:rPr dirty="0"/>
                        <a:t>/IV q30min prn </a:t>
                      </a:r>
                    </a:p>
                    <a:p>
                      <a:pPr marL="243840" indent="-243840" algn="l" defTabSz="914400">
                        <a:buClr>
                          <a:srgbClr val="000000"/>
                        </a:buClr>
                        <a:buSzPct val="80000"/>
                        <a:buBlip>
                          <a:blip r:embed="rId3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For severe respiratory distress, consideration can be given to ketamine in dissociative dosing (1-2 mg/kg IV or 4 mg/kg IM) as a temporizing measure until the above medications can be titrated to effect.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8850">
                <a:tc>
                  <a:txBody>
                    <a:bodyPr/>
                    <a:lstStyle/>
                    <a:p>
                      <a:pPr algn="l" defTabSz="914400">
                        <a:defRPr b="1"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Nausea/Vomiting: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Haloperidol 0.5 mg- 1mg subcut/IV q4h prn OR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t>Ondansetron 4 mg subcut/IV q6h PRN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1660">
                <a:tc>
                  <a:txBody>
                    <a:bodyPr/>
                    <a:lstStyle/>
                    <a:p>
                      <a:pPr algn="l" defTabSz="914400"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b="1" dirty="0"/>
                        <a:t>Fever</a:t>
                      </a:r>
                      <a:r>
                        <a:rPr dirty="0"/>
                        <a:t>:</a:t>
                      </a:r>
                    </a:p>
                    <a:p>
                      <a:pPr marL="304800" indent="-304800" algn="l" defTabSz="914400">
                        <a:buSzPct val="80000"/>
                        <a:buBlip>
                          <a:blip r:embed="rId2"/>
                        </a:buBlip>
                        <a:defRPr>
                          <a:latin typeface="Helvetica"/>
                          <a:ea typeface="Helvetica"/>
                          <a:cs typeface="Helvetica"/>
                          <a:sym typeface="Helvetica"/>
                        </a:defRPr>
                      </a:pPr>
                      <a:r>
                        <a:rPr dirty="0"/>
                        <a:t>Acetaminophen 650 mg po/</a:t>
                      </a:r>
                      <a:r>
                        <a:rPr dirty="0" err="1"/>
                        <a:t>pr</a:t>
                      </a:r>
                      <a:r>
                        <a:rPr dirty="0"/>
                        <a:t> q4h prn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191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White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Hendin, Ariel</dc:creator>
  <cp:lastModifiedBy>Hendin, Ariel</cp:lastModifiedBy>
  <cp:revision>9</cp:revision>
  <dcterms:modified xsi:type="dcterms:W3CDTF">2020-03-31T17:58:11Z</dcterms:modified>
</cp:coreProperties>
</file>