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712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87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40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52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26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7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2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0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9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61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68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FC8E-CE18-B643-9D23-32CB16DBD64C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1DF8F-9A68-FD4A-ACBF-06ABD451F1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29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outes valeurs de CAS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84" y="635068"/>
            <a:ext cx="5396242" cy="782228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3844" y="43934"/>
            <a:ext cx="2421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Supplementary</a:t>
            </a:r>
            <a:r>
              <a:rPr lang="fr-FR" dirty="0" smtClean="0"/>
              <a:t> </a:t>
            </a:r>
            <a:r>
              <a:rPr lang="fr-FR" smtClean="0"/>
              <a:t>Figure </a:t>
            </a:r>
            <a:r>
              <a:rPr lang="fr-FR" dirty="0"/>
              <a:t>3</a:t>
            </a:r>
            <a:endParaRPr lang="fr-FR" dirty="0"/>
          </a:p>
        </p:txBody>
      </p:sp>
      <p:grpSp>
        <p:nvGrpSpPr>
          <p:cNvPr id="10" name="Grouper 9"/>
          <p:cNvGrpSpPr/>
          <p:nvPr/>
        </p:nvGrpSpPr>
        <p:grpSpPr>
          <a:xfrm>
            <a:off x="1308100" y="2198368"/>
            <a:ext cx="1828800" cy="278132"/>
            <a:chOff x="1308100" y="2198368"/>
            <a:chExt cx="1828800" cy="278132"/>
          </a:xfrm>
        </p:grpSpPr>
        <p:sp>
          <p:nvSpPr>
            <p:cNvPr id="9" name="Rectangle 8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11" name="Grouper 10"/>
          <p:cNvGrpSpPr/>
          <p:nvPr/>
        </p:nvGrpSpPr>
        <p:grpSpPr>
          <a:xfrm>
            <a:off x="4114800" y="2160268"/>
            <a:ext cx="1828800" cy="278132"/>
            <a:chOff x="1308100" y="2198368"/>
            <a:chExt cx="1828800" cy="278132"/>
          </a:xfrm>
        </p:grpSpPr>
        <p:sp>
          <p:nvSpPr>
            <p:cNvPr id="12" name="Rectangle 11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15" name="Grouper 14"/>
          <p:cNvGrpSpPr/>
          <p:nvPr/>
        </p:nvGrpSpPr>
        <p:grpSpPr>
          <a:xfrm>
            <a:off x="1370007" y="4154168"/>
            <a:ext cx="1828800" cy="278132"/>
            <a:chOff x="1308100" y="2198368"/>
            <a:chExt cx="1828800" cy="278132"/>
          </a:xfrm>
        </p:grpSpPr>
        <p:sp>
          <p:nvSpPr>
            <p:cNvPr id="16" name="Rectangle 15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19" name="Grouper 18"/>
          <p:cNvGrpSpPr/>
          <p:nvPr/>
        </p:nvGrpSpPr>
        <p:grpSpPr>
          <a:xfrm>
            <a:off x="4071921" y="4154168"/>
            <a:ext cx="1828800" cy="278132"/>
            <a:chOff x="1308100" y="2198368"/>
            <a:chExt cx="1828800" cy="278132"/>
          </a:xfrm>
        </p:grpSpPr>
        <p:sp>
          <p:nvSpPr>
            <p:cNvPr id="20" name="Rectangle 19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1370007" y="6148068"/>
            <a:ext cx="1828800" cy="278132"/>
            <a:chOff x="1308100" y="2198368"/>
            <a:chExt cx="1828800" cy="278132"/>
          </a:xfrm>
        </p:grpSpPr>
        <p:sp>
          <p:nvSpPr>
            <p:cNvPr id="24" name="Rectangle 23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27" name="Grouper 26"/>
          <p:cNvGrpSpPr/>
          <p:nvPr/>
        </p:nvGrpSpPr>
        <p:grpSpPr>
          <a:xfrm>
            <a:off x="4095728" y="6148068"/>
            <a:ext cx="1828800" cy="278132"/>
            <a:chOff x="1308100" y="2198368"/>
            <a:chExt cx="1828800" cy="278132"/>
          </a:xfrm>
        </p:grpSpPr>
        <p:sp>
          <p:nvSpPr>
            <p:cNvPr id="28" name="Rectangle 27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31" name="Grouper 30"/>
          <p:cNvGrpSpPr/>
          <p:nvPr/>
        </p:nvGrpSpPr>
        <p:grpSpPr>
          <a:xfrm>
            <a:off x="1342120" y="8153820"/>
            <a:ext cx="1828800" cy="278132"/>
            <a:chOff x="1308100" y="2198368"/>
            <a:chExt cx="1828800" cy="278132"/>
          </a:xfrm>
        </p:grpSpPr>
        <p:sp>
          <p:nvSpPr>
            <p:cNvPr id="32" name="Rectangle 31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35" name="Grouper 34"/>
          <p:cNvGrpSpPr/>
          <p:nvPr/>
        </p:nvGrpSpPr>
        <p:grpSpPr>
          <a:xfrm>
            <a:off x="4095728" y="6148068"/>
            <a:ext cx="1828800" cy="278132"/>
            <a:chOff x="1308100" y="2198368"/>
            <a:chExt cx="1828800" cy="278132"/>
          </a:xfrm>
        </p:grpSpPr>
        <p:sp>
          <p:nvSpPr>
            <p:cNvPr id="36" name="Rectangle 35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grpSp>
        <p:nvGrpSpPr>
          <p:cNvPr id="39" name="Grouper 38"/>
          <p:cNvGrpSpPr/>
          <p:nvPr/>
        </p:nvGrpSpPr>
        <p:grpSpPr>
          <a:xfrm>
            <a:off x="4114800" y="8152620"/>
            <a:ext cx="1828800" cy="278132"/>
            <a:chOff x="1308100" y="2198368"/>
            <a:chExt cx="1828800" cy="278132"/>
          </a:xfrm>
        </p:grpSpPr>
        <p:sp>
          <p:nvSpPr>
            <p:cNvPr id="40" name="Rectangle 39"/>
            <p:cNvSpPr/>
            <p:nvPr/>
          </p:nvSpPr>
          <p:spPr>
            <a:xfrm>
              <a:off x="1308100" y="2286068"/>
              <a:ext cx="1828800" cy="190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413000" y="2198368"/>
              <a:ext cx="6334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control</a:t>
              </a:r>
              <a:endParaRPr lang="fr-FR" sz="1200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1397000" y="2198368"/>
              <a:ext cx="7071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 smtClean="0"/>
                <a:t>polluted</a:t>
              </a:r>
              <a:endParaRPr lang="fr-FR" sz="1200" dirty="0"/>
            </a:p>
          </p:txBody>
        </p:sp>
      </p:grpSp>
      <p:sp>
        <p:nvSpPr>
          <p:cNvPr id="43" name="ZoneTexte 42"/>
          <p:cNvSpPr txBox="1"/>
          <p:nvPr/>
        </p:nvSpPr>
        <p:spPr>
          <a:xfrm rot="16200000">
            <a:off x="664199" y="1295400"/>
            <a:ext cx="4882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Symbol" charset="2"/>
                <a:cs typeface="Symbol" charset="2"/>
              </a:rPr>
              <a:t>m</a:t>
            </a:r>
            <a:r>
              <a:rPr lang="fr-FR" sz="1100" dirty="0" smtClean="0"/>
              <a:t>m/s</a:t>
            </a:r>
            <a:endParaRPr lang="fr-FR" sz="1100" dirty="0"/>
          </a:p>
        </p:txBody>
      </p:sp>
      <p:sp>
        <p:nvSpPr>
          <p:cNvPr id="44" name="ZoneTexte 43"/>
          <p:cNvSpPr txBox="1"/>
          <p:nvPr/>
        </p:nvSpPr>
        <p:spPr>
          <a:xfrm rot="16200000">
            <a:off x="3389307" y="1290310"/>
            <a:ext cx="4882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Symbol" charset="2"/>
                <a:cs typeface="Symbol" charset="2"/>
              </a:rPr>
              <a:t>m</a:t>
            </a:r>
            <a:r>
              <a:rPr lang="fr-FR" sz="1100" dirty="0" smtClean="0"/>
              <a:t>m/s</a:t>
            </a:r>
            <a:endParaRPr lang="fr-FR" sz="1100" dirty="0"/>
          </a:p>
        </p:txBody>
      </p:sp>
      <p:sp>
        <p:nvSpPr>
          <p:cNvPr id="45" name="ZoneTexte 44"/>
          <p:cNvSpPr txBox="1"/>
          <p:nvPr/>
        </p:nvSpPr>
        <p:spPr>
          <a:xfrm rot="16200000">
            <a:off x="664199" y="3302000"/>
            <a:ext cx="4882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Symbol" charset="2"/>
                <a:cs typeface="Symbol" charset="2"/>
              </a:rPr>
              <a:t>m</a:t>
            </a:r>
            <a:r>
              <a:rPr lang="fr-FR" sz="1100" dirty="0" smtClean="0"/>
              <a:t>m/s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 rot="16200000">
            <a:off x="3481049" y="3302000"/>
            <a:ext cx="3786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Symbol" charset="2"/>
                <a:cs typeface="Symbol" charset="2"/>
              </a:rPr>
              <a:t>m</a:t>
            </a:r>
            <a:r>
              <a:rPr lang="fr-FR" sz="1100" dirty="0" smtClean="0"/>
              <a:t>m</a:t>
            </a:r>
            <a:endParaRPr lang="fr-FR" sz="1100" dirty="0"/>
          </a:p>
        </p:txBody>
      </p:sp>
      <p:sp>
        <p:nvSpPr>
          <p:cNvPr id="47" name="ZoneTexte 46"/>
          <p:cNvSpPr txBox="1"/>
          <p:nvPr/>
        </p:nvSpPr>
        <p:spPr>
          <a:xfrm rot="16200000">
            <a:off x="760705" y="5270500"/>
            <a:ext cx="328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Hz</a:t>
            </a:r>
            <a:endParaRPr lang="fr-FR" sz="1100" dirty="0"/>
          </a:p>
        </p:txBody>
      </p:sp>
      <p:sp>
        <p:nvSpPr>
          <p:cNvPr id="48" name="ZoneTexte 47"/>
          <p:cNvSpPr txBox="1"/>
          <p:nvPr/>
        </p:nvSpPr>
        <p:spPr>
          <a:xfrm>
            <a:off x="4746625" y="4932690"/>
            <a:ext cx="4627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/>
                <a:cs typeface="Arial"/>
              </a:rPr>
              <a:t>x100</a:t>
            </a:r>
            <a:endParaRPr lang="fr-FR" sz="1000" dirty="0">
              <a:latin typeface="Arial"/>
              <a:cs typeface="Arial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104120" y="6888490"/>
            <a:ext cx="4627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/>
                <a:cs typeface="Arial"/>
              </a:rPr>
              <a:t>x100</a:t>
            </a:r>
            <a:endParaRPr lang="fr-FR" sz="1000" dirty="0">
              <a:latin typeface="Arial"/>
              <a:cs typeface="Arial"/>
            </a:endParaRPr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2767572" y="7163983"/>
            <a:ext cx="1777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/>
              <a:t>Motility</a:t>
            </a:r>
            <a:r>
              <a:rPr lang="fr-FR" sz="900" dirty="0" smtClean="0"/>
              <a:t> (% of </a:t>
            </a:r>
            <a:r>
              <a:rPr lang="fr-FR" sz="900" dirty="0" err="1" smtClean="0"/>
              <a:t>spermatozoa</a:t>
            </a:r>
            <a:r>
              <a:rPr lang="fr-FR" sz="900" dirty="0" smtClean="0"/>
              <a:t> </a:t>
            </a:r>
            <a:r>
              <a:rPr lang="fr-FR" sz="900" dirty="0" err="1" smtClean="0"/>
              <a:t>classified</a:t>
            </a:r>
            <a:r>
              <a:rPr lang="fr-FR" sz="900" dirty="0" smtClean="0"/>
              <a:t> as medium or </a:t>
            </a:r>
            <a:r>
              <a:rPr lang="fr-FR" sz="900" dirty="0" err="1" smtClean="0"/>
              <a:t>rapid</a:t>
            </a:r>
            <a:r>
              <a:rPr lang="fr-FR" sz="900" dirty="0"/>
              <a:t>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820829" y="6801706"/>
            <a:ext cx="372380" cy="17356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4746625" y="6795380"/>
            <a:ext cx="5565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>
                <a:latin typeface="Arial"/>
                <a:cs typeface="Arial"/>
              </a:rPr>
              <a:t>Motility</a:t>
            </a:r>
            <a:endParaRPr lang="fr-FR" sz="9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4245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46</Words>
  <Application>Microsoft Macintosh PowerPoint</Application>
  <PresentationFormat>Présentation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genevieve JOLIVET</dc:creator>
  <cp:lastModifiedBy>genevieve JOLIVET</cp:lastModifiedBy>
  <cp:revision>5</cp:revision>
  <dcterms:created xsi:type="dcterms:W3CDTF">2017-09-15T13:42:41Z</dcterms:created>
  <dcterms:modified xsi:type="dcterms:W3CDTF">2018-01-11T07:41:47Z</dcterms:modified>
</cp:coreProperties>
</file>