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1"/>
  </p:normalViewPr>
  <p:slideViewPr>
    <p:cSldViewPr snapToGrid="0" snapToObjects="1" showGuides="1">
      <p:cViewPr varScale="1">
        <p:scale>
          <a:sx n="106" d="100"/>
          <a:sy n="106" d="100"/>
        </p:scale>
        <p:origin x="208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8036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706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486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139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5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998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77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933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9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92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010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3381D-5BA1-4B48-B47E-EE75C0C570D9}" type="datetimeFigureOut">
              <a:rPr lang="sv-SE" smtClean="0"/>
              <a:t>2017-04-28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3C4D9-FD20-9644-A00B-6168CC12F05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141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58295"/>
              </p:ext>
            </p:extLst>
          </p:nvPr>
        </p:nvGraphicFramePr>
        <p:xfrm>
          <a:off x="438292" y="133677"/>
          <a:ext cx="8856000" cy="659064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952000"/>
                <a:gridCol w="2952000"/>
                <a:gridCol w="2952000"/>
              </a:tblGrid>
              <a:tr h="738485">
                <a:tc gridSpan="3">
                  <a:txBody>
                    <a:bodyPr/>
                    <a:lstStyle/>
                    <a:p>
                      <a:pPr marL="22680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Online supplement</a:t>
                      </a:r>
                      <a:r>
                        <a:rPr lang="en-GB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</a:t>
                      </a:r>
                      <a:r>
                        <a:rPr lang="en-GB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Treatment chapters and content of the parent- and therapist-guided internet-delivered cognitive-behavioural therapy (ICBT) intervention for young children with obsessive-compulsive disorder (OCD), the BIP OCD Junior</a:t>
                      </a:r>
                      <a:endParaRPr lang="sv-SE" sz="1200" kern="12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Treatment phase and chapter</a:t>
                      </a:r>
                      <a:endParaRPr lang="sv-SE" sz="12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Parent </a:t>
                      </a:r>
                      <a:endParaRPr lang="sv-SE" sz="12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Child </a:t>
                      </a:r>
                      <a:endParaRPr lang="sv-SE" sz="12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Psychoeducation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About ICBT and OCD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What is OCD?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2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The OCD circle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The OCD circle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3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About exposure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What is exposure?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Exposure with response prevention (ERP)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4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Parent strategies during exposure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Testing exposure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5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More about exposure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Continue with exposure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6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About family accommodation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When the OCD affects the family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7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Motivation and parent strategies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More exposure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8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To think about obsessions 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To think about obsessions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9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Evaluate the treatment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Evaluate the treatment and exposure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Deal with automatic compulsions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Deal with automatic compulsions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11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The final exposure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The final exposure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solidFill>
                      <a:schemeClr val="bg2"/>
                    </a:solidFill>
                  </a:tcPr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Relapse Prevention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/>
                </a:tc>
              </a:tr>
              <a:tr h="28440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12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Evaluating the treatment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Summary and the future</a:t>
                      </a:r>
                      <a:endParaRPr lang="sv-SE" sz="1200" b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4067" marR="44067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203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7924" y="-11620"/>
            <a:ext cx="10515600" cy="1325563"/>
          </a:xfrm>
        </p:spPr>
        <p:txBody>
          <a:bodyPr>
            <a:normAutofit/>
          </a:bodyPr>
          <a:lstStyle/>
          <a:p>
            <a:r>
              <a:rPr lang="sv-SE" sz="1400" b="1" dirty="0" smtClean="0">
                <a:latin typeface="Times" charset="0"/>
                <a:ea typeface="Times" charset="0"/>
                <a:cs typeface="Times" charset="0"/>
              </a:rPr>
              <a:t>Online supplement 2</a:t>
            </a:r>
            <a:r>
              <a:rPr lang="sv-SE" sz="1400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sv-SE" sz="1400" dirty="0" err="1" smtClean="0">
                <a:latin typeface="Times" charset="0"/>
                <a:ea typeface="Times" charset="0"/>
                <a:cs typeface="Times" charset="0"/>
              </a:rPr>
              <a:t>Screenshots</a:t>
            </a:r>
            <a:r>
              <a:rPr lang="sv-SE" sz="1400" dirty="0" smtClean="0">
                <a:latin typeface="Times" charset="0"/>
                <a:ea typeface="Times" charset="0"/>
                <a:cs typeface="Times" charset="0"/>
              </a:rPr>
              <a:t> from the BIP OCD Junior</a:t>
            </a:r>
            <a:endParaRPr lang="sv-SE" sz="14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630" y="3886200"/>
            <a:ext cx="3506739" cy="250083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630" y="928162"/>
            <a:ext cx="3506739" cy="2500837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335" y="928161"/>
            <a:ext cx="3506739" cy="2500837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25" y="928163"/>
            <a:ext cx="3506739" cy="2500837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26" y="3886200"/>
            <a:ext cx="3506738" cy="2498558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335" y="3883921"/>
            <a:ext cx="3506739" cy="2500837"/>
          </a:xfrm>
          <a:prstGeom prst="rect">
            <a:avLst/>
          </a:prstGeom>
        </p:spPr>
      </p:pic>
      <p:sp>
        <p:nvSpPr>
          <p:cNvPr id="21" name="textruta 20"/>
          <p:cNvSpPr txBox="1"/>
          <p:nvPr/>
        </p:nvSpPr>
        <p:spPr>
          <a:xfrm>
            <a:off x="407925" y="3429000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 smtClean="0">
                <a:latin typeface="Times" charset="0"/>
                <a:ea typeface="Times" charset="0"/>
                <a:cs typeface="Times" charset="0"/>
              </a:rPr>
              <a:t>Overview</a:t>
            </a:r>
            <a:r>
              <a:rPr lang="sv-SE" sz="1200" dirty="0" smtClean="0">
                <a:latin typeface="Times" charset="0"/>
                <a:ea typeface="Times" charset="0"/>
                <a:cs typeface="Times" charset="0"/>
              </a:rPr>
              <a:t> and start page</a:t>
            </a:r>
            <a:endParaRPr lang="sv-SE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2" name="textruta 21"/>
          <p:cNvSpPr txBox="1"/>
          <p:nvPr/>
        </p:nvSpPr>
        <p:spPr>
          <a:xfrm>
            <a:off x="4342630" y="3428999"/>
            <a:ext cx="2034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>
                <a:latin typeface="Times" charset="0"/>
                <a:ea typeface="Times" charset="0"/>
                <a:cs typeface="Times" charset="0"/>
              </a:rPr>
              <a:t>Movies </a:t>
            </a:r>
            <a:r>
              <a:rPr lang="sv-SE" sz="1200" dirty="0" err="1" smtClean="0">
                <a:latin typeface="Times" charset="0"/>
                <a:ea typeface="Times" charset="0"/>
                <a:cs typeface="Times" charset="0"/>
              </a:rPr>
              <a:t>with</a:t>
            </a:r>
            <a:r>
              <a:rPr lang="sv-SE" sz="1200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sv-SE" sz="1200" dirty="0" err="1" smtClean="0">
                <a:latin typeface="Times" charset="0"/>
                <a:ea typeface="Times" charset="0"/>
                <a:cs typeface="Times" charset="0"/>
              </a:rPr>
              <a:t>psychoeducation</a:t>
            </a:r>
            <a:endParaRPr lang="sv-SE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3" name="textruta 22"/>
          <p:cNvSpPr txBox="1"/>
          <p:nvPr/>
        </p:nvSpPr>
        <p:spPr>
          <a:xfrm>
            <a:off x="8277335" y="3429000"/>
            <a:ext cx="1537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 smtClean="0">
                <a:latin typeface="Times" charset="0"/>
                <a:ea typeface="Times" charset="0"/>
                <a:cs typeface="Times" charset="0"/>
              </a:rPr>
              <a:t>Examples</a:t>
            </a:r>
            <a:r>
              <a:rPr lang="sv-SE" sz="1200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sv-SE" sz="1200" dirty="0" err="1" smtClean="0">
                <a:latin typeface="Times" charset="0"/>
                <a:ea typeface="Times" charset="0"/>
                <a:cs typeface="Times" charset="0"/>
              </a:rPr>
              <a:t>about</a:t>
            </a:r>
            <a:r>
              <a:rPr lang="sv-SE" sz="1200" dirty="0" smtClean="0">
                <a:latin typeface="Times" charset="0"/>
                <a:ea typeface="Times" charset="0"/>
                <a:cs typeface="Times" charset="0"/>
              </a:rPr>
              <a:t> OCD</a:t>
            </a:r>
            <a:endParaRPr lang="sv-SE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4" name="textruta 23"/>
          <p:cNvSpPr txBox="1"/>
          <p:nvPr/>
        </p:nvSpPr>
        <p:spPr>
          <a:xfrm>
            <a:off x="407924" y="6384758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 smtClean="0">
                <a:latin typeface="Times" charset="0"/>
                <a:ea typeface="Times" charset="0"/>
                <a:cs typeface="Times" charset="0"/>
              </a:rPr>
              <a:t>Messages</a:t>
            </a:r>
            <a:endParaRPr lang="sv-SE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5" name="textruta 24"/>
          <p:cNvSpPr txBox="1"/>
          <p:nvPr/>
        </p:nvSpPr>
        <p:spPr>
          <a:xfrm>
            <a:off x="4342630" y="6384758"/>
            <a:ext cx="1487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 smtClean="0">
                <a:latin typeface="Times" charset="0"/>
                <a:ea typeface="Times" charset="0"/>
                <a:cs typeface="Times" charset="0"/>
              </a:rPr>
              <a:t>Exercise</a:t>
            </a:r>
            <a:r>
              <a:rPr lang="sv-SE" sz="1200" dirty="0" smtClean="0">
                <a:latin typeface="Times" charset="0"/>
                <a:ea typeface="Times" charset="0"/>
                <a:cs typeface="Times" charset="0"/>
              </a:rPr>
              <a:t>: OCD </a:t>
            </a:r>
            <a:r>
              <a:rPr lang="sv-SE" sz="1200" dirty="0" err="1" smtClean="0">
                <a:latin typeface="Times" charset="0"/>
                <a:ea typeface="Times" charset="0"/>
                <a:cs typeface="Times" charset="0"/>
              </a:rPr>
              <a:t>cycle</a:t>
            </a:r>
            <a:endParaRPr lang="sv-SE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6" name="textruta 25"/>
          <p:cNvSpPr txBox="1"/>
          <p:nvPr/>
        </p:nvSpPr>
        <p:spPr>
          <a:xfrm>
            <a:off x="8277335" y="6384758"/>
            <a:ext cx="1448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 smtClean="0">
                <a:latin typeface="Times" charset="0"/>
                <a:ea typeface="Times" charset="0"/>
                <a:cs typeface="Times" charset="0"/>
              </a:rPr>
              <a:t>Parent</a:t>
            </a:r>
            <a:r>
              <a:rPr lang="sv-SE" sz="1200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sv-SE" sz="1200" dirty="0" err="1" smtClean="0">
                <a:latin typeface="Times" charset="0"/>
                <a:ea typeface="Times" charset="0"/>
                <a:cs typeface="Times" charset="0"/>
              </a:rPr>
              <a:t>strategies</a:t>
            </a:r>
            <a:endParaRPr lang="sv-SE" sz="1200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1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182</Words>
  <Application>Microsoft Macintosh PowerPoint</Application>
  <PresentationFormat>Bredbild</PresentationFormat>
  <Paragraphs>53</Paragraphs>
  <Slides>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</vt:i4>
      </vt:variant>
    </vt:vector>
  </HeadingPairs>
  <TitlesOfParts>
    <vt:vector size="8" baseType="lpstr">
      <vt:lpstr>Calibri</vt:lpstr>
      <vt:lpstr>Calibri Light</vt:lpstr>
      <vt:lpstr>Times</vt:lpstr>
      <vt:lpstr>Times New Roman</vt:lpstr>
      <vt:lpstr>Arial</vt:lpstr>
      <vt:lpstr>Office-tema</vt:lpstr>
      <vt:lpstr>PowerPoint-presentation</vt:lpstr>
      <vt:lpstr>Online supplement 2 Screenshots from the BIP OCD Junior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Microsoft Office-användare</cp:lastModifiedBy>
  <cp:revision>12</cp:revision>
  <dcterms:created xsi:type="dcterms:W3CDTF">2017-04-26T09:45:44Z</dcterms:created>
  <dcterms:modified xsi:type="dcterms:W3CDTF">2017-04-28T09:03:19Z</dcterms:modified>
</cp:coreProperties>
</file>